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1869" r:id="rId3"/>
    <p:sldId id="1576" r:id="rId4"/>
    <p:sldId id="1577" r:id="rId5"/>
    <p:sldId id="1667" r:id="rId6"/>
    <p:sldId id="1670" r:id="rId7"/>
    <p:sldId id="1594" r:id="rId8"/>
    <p:sldId id="1633" r:id="rId9"/>
    <p:sldId id="1634" r:id="rId10"/>
    <p:sldId id="1635" r:id="rId11"/>
    <p:sldId id="1586" r:id="rId12"/>
    <p:sldId id="1624" r:id="rId13"/>
    <p:sldId id="1614" r:id="rId14"/>
    <p:sldId id="1601" r:id="rId15"/>
    <p:sldId id="1603" r:id="rId16"/>
    <p:sldId id="1605" r:id="rId17"/>
    <p:sldId id="1616" r:id="rId18"/>
    <p:sldId id="1618" r:id="rId19"/>
    <p:sldId id="1677" r:id="rId20"/>
    <p:sldId id="1675" r:id="rId21"/>
    <p:sldId id="1619" r:id="rId22"/>
    <p:sldId id="1672" r:id="rId23"/>
    <p:sldId id="1587" r:id="rId24"/>
    <p:sldId id="1629" r:id="rId25"/>
    <p:sldId id="1613" r:id="rId26"/>
    <p:sldId id="1637" r:id="rId27"/>
    <p:sldId id="1621" r:id="rId28"/>
    <p:sldId id="1623" r:id="rId29"/>
    <p:sldId id="1668" r:id="rId30"/>
    <p:sldId id="1673" r:id="rId31"/>
    <p:sldId id="1596" r:id="rId32"/>
    <p:sldId id="1632" r:id="rId33"/>
    <p:sldId id="1606" r:id="rId34"/>
    <p:sldId id="1590" r:id="rId35"/>
    <p:sldId id="1597" r:id="rId36"/>
    <p:sldId id="1612" r:id="rId37"/>
    <p:sldId id="1609" r:id="rId38"/>
    <p:sldId id="1573" r:id="rId39"/>
    <p:sldId id="1583" r:id="rId40"/>
    <p:sldId id="1650" r:id="rId41"/>
    <p:sldId id="1877" r:id="rId42"/>
    <p:sldId id="1873" r:id="rId43"/>
    <p:sldId id="1872" r:id="rId44"/>
    <p:sldId id="1874" r:id="rId45"/>
    <p:sldId id="187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1F052E-A3F3-43FD-8082-058138FD9A6E}">
          <p14:sldIdLst/>
        </p14:section>
        <p14:section name="Overview" id="{F65CF273-6699-4501-A0EF-5A6D839E8736}">
          <p14:sldIdLst>
            <p14:sldId id="256"/>
            <p14:sldId id="1869"/>
            <p14:sldId id="1576"/>
            <p14:sldId id="1577"/>
            <p14:sldId id="1667"/>
            <p14:sldId id="1670"/>
            <p14:sldId id="1594"/>
            <p14:sldId id="1633"/>
            <p14:sldId id="1634"/>
            <p14:sldId id="1635"/>
            <p14:sldId id="1586"/>
            <p14:sldId id="1624"/>
            <p14:sldId id="1614"/>
            <p14:sldId id="1601"/>
            <p14:sldId id="1603"/>
            <p14:sldId id="1605"/>
            <p14:sldId id="1616"/>
            <p14:sldId id="1618"/>
            <p14:sldId id="1677"/>
            <p14:sldId id="1675"/>
            <p14:sldId id="1619"/>
            <p14:sldId id="1672"/>
            <p14:sldId id="1587"/>
            <p14:sldId id="1629"/>
            <p14:sldId id="1613"/>
            <p14:sldId id="1637"/>
            <p14:sldId id="1621"/>
            <p14:sldId id="1623"/>
            <p14:sldId id="1668"/>
            <p14:sldId id="1673"/>
            <p14:sldId id="1596"/>
            <p14:sldId id="1632"/>
            <p14:sldId id="1606"/>
            <p14:sldId id="1590"/>
            <p14:sldId id="1597"/>
            <p14:sldId id="1612"/>
            <p14:sldId id="1609"/>
            <p14:sldId id="1573"/>
            <p14:sldId id="1583"/>
            <p14:sldId id="1650"/>
            <p14:sldId id="1877"/>
            <p14:sldId id="1873"/>
            <p14:sldId id="1872"/>
            <p14:sldId id="1874"/>
            <p14:sldId id="1875"/>
          </p14:sldIdLst>
        </p14:section>
        <p14:section name="Untitled Section" id="{97E8B29A-E80F-40AF-97B3-22C504E2EE3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sorterViewPr>
    <p:cViewPr varScale="1">
      <p:scale>
        <a:sx n="100" d="100"/>
        <a:sy n="100" d="100"/>
      </p:scale>
      <p:origin x="0" y="-118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FD780-EA6A-4E3B-BF38-905C1C698CBD}"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DE0CF-801B-499C-958D-2FA850944AE8}" type="slidenum">
              <a:rPr lang="en-US" smtClean="0"/>
              <a:t>‹#›</a:t>
            </a:fld>
            <a:endParaRPr lang="en-US"/>
          </a:p>
        </p:txBody>
      </p:sp>
    </p:spTree>
    <p:extLst>
      <p:ext uri="{BB962C8B-B14F-4D97-AF65-F5344CB8AC3E}">
        <p14:creationId xmlns:p14="http://schemas.microsoft.com/office/powerpoint/2010/main" val="379993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4A63CF8F-4CAC-467A-9424-6B9FD7DA4017}" type="datetime1">
              <a:rPr lang="en-US" smtClean="0"/>
              <a:t>10/18/2023</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751829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FF1-FF15-C238-CFDD-0EB4F2A39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2A3903-A919-95D0-A424-6EF1A1AEE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72575-A974-A80B-A117-EF604C711F34}"/>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5" name="Footer Placeholder 4">
            <a:extLst>
              <a:ext uri="{FF2B5EF4-FFF2-40B4-BE49-F238E27FC236}">
                <a16:creationId xmlns:a16="http://schemas.microsoft.com/office/drawing/2014/main" id="{06002BE3-FDC8-465C-C186-672BA99FF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96F4D-B851-7A8A-734C-D1758A79A45A}"/>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39366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9539-271A-AC65-FC25-FB6C387112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D343B-0A40-8BBD-EB2D-F275438A2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CC75D-0E33-64D4-C565-D906F192EB39}"/>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5" name="Footer Placeholder 4">
            <a:extLst>
              <a:ext uri="{FF2B5EF4-FFF2-40B4-BE49-F238E27FC236}">
                <a16:creationId xmlns:a16="http://schemas.microsoft.com/office/drawing/2014/main" id="{A1645D09-EFA5-DA63-B8CC-1069B2FFD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8E998-7DFD-B8FA-9F66-B4B9B0906D1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55233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61BC9-D81F-7B78-A92A-D205FEA78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EFF85F-1688-EF11-98BD-15C9928DA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72E07-AD1F-2767-A364-3A1FE66820AA}"/>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5" name="Footer Placeholder 4">
            <a:extLst>
              <a:ext uri="{FF2B5EF4-FFF2-40B4-BE49-F238E27FC236}">
                <a16:creationId xmlns:a16="http://schemas.microsoft.com/office/drawing/2014/main" id="{A7608529-0686-1F35-12B3-07955FA2E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B340E-E3E3-4CC0-12F3-7228CD948049}"/>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839931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78358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4460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42951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4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FF3F-7B07-11A4-B03F-2B514F0F0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08200-44F4-8C46-BE09-D6CF78E0E4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1696B-EAAC-ECEE-1A19-EB5C8DBA0C93}"/>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5" name="Footer Placeholder 4">
            <a:extLst>
              <a:ext uri="{FF2B5EF4-FFF2-40B4-BE49-F238E27FC236}">
                <a16:creationId xmlns:a16="http://schemas.microsoft.com/office/drawing/2014/main" id="{B3850A07-BEDB-F806-DF51-31C5D5C71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EA2CC-C5DC-DCEA-172B-2C28B670D31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6079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3F83-0F42-E1B1-4844-021290F51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CB43B1-4F98-B734-5EAB-CCC5AC850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69829-8829-78F7-04D7-8CF4E05FDA40}"/>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5" name="Footer Placeholder 4">
            <a:extLst>
              <a:ext uri="{FF2B5EF4-FFF2-40B4-BE49-F238E27FC236}">
                <a16:creationId xmlns:a16="http://schemas.microsoft.com/office/drawing/2014/main" id="{899CEFD6-07F9-5E10-3167-8FC18ABF5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0DCAE-805C-18B7-4452-51294E5BC678}"/>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89646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5B95-786E-D39B-0E3D-7CC021993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632D4-9CDE-6B28-3F69-9D226FC29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C3C83A-6C86-1200-839B-9EF5088DC4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8EAFD-804D-D53E-55BE-C697F90CB711}"/>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6" name="Footer Placeholder 5">
            <a:extLst>
              <a:ext uri="{FF2B5EF4-FFF2-40B4-BE49-F238E27FC236}">
                <a16:creationId xmlns:a16="http://schemas.microsoft.com/office/drawing/2014/main" id="{BCD056FC-EF91-E166-19F7-2649D6C8A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43102-9F94-8471-07D4-5C15CE5FB5B4}"/>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24631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6FAA-FFCE-EAF9-44A9-BB6280A00D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D972DC-75E2-47B7-1B49-236A36BE4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A03726-5695-F3BD-7946-62F4AB8F1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7DBB9-3571-2251-5987-BEC88BE658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078EE2-FA33-A55B-7E83-0E849CEEC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4D100-00E8-FD20-9CE7-4444FDB19993}"/>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8" name="Footer Placeholder 7">
            <a:extLst>
              <a:ext uri="{FF2B5EF4-FFF2-40B4-BE49-F238E27FC236}">
                <a16:creationId xmlns:a16="http://schemas.microsoft.com/office/drawing/2014/main" id="{59717DEC-F237-814A-E9D1-AA2263311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CD45C-263C-70E8-FFED-C47B49FEB03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77375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6C39-3985-F37F-A7A5-EE7F9D2EEE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B6B8E-E25C-4F8D-DFF0-7AB10421807F}"/>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4" name="Footer Placeholder 3">
            <a:extLst>
              <a:ext uri="{FF2B5EF4-FFF2-40B4-BE49-F238E27FC236}">
                <a16:creationId xmlns:a16="http://schemas.microsoft.com/office/drawing/2014/main" id="{AB03E2EB-91AE-D98A-6DCD-071747FA5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503F71-33BF-B0F8-9FE4-C75977415F4E}"/>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9813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88A65-7D95-F3C1-C0D6-71C0B3AFE046}"/>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3" name="Footer Placeholder 2">
            <a:extLst>
              <a:ext uri="{FF2B5EF4-FFF2-40B4-BE49-F238E27FC236}">
                <a16:creationId xmlns:a16="http://schemas.microsoft.com/office/drawing/2014/main" id="{56C571B3-8F54-00E6-3A8E-D6C99C5677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DA353-697C-2AAA-4453-21CD8047E485}"/>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478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C78D-9C70-F767-8F7A-BDC9EE99C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1F29E-1E99-8D57-C11A-B1153B3AE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1AD83A-96BD-1A9B-5D34-5C5B46E54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27830-E67C-AA60-830A-7F5591C34D8A}"/>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6" name="Footer Placeholder 5">
            <a:extLst>
              <a:ext uri="{FF2B5EF4-FFF2-40B4-BE49-F238E27FC236}">
                <a16:creationId xmlns:a16="http://schemas.microsoft.com/office/drawing/2014/main" id="{FEF679B2-1326-5371-96C1-E56D59899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8A3EA-9CBF-8C4D-5534-B14FACF134E3}"/>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07859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EC93-6F4E-A787-48E5-9FFF0CC5C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A9CCA-EB86-A358-9314-1A0882489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595E14-6A77-4393-2658-4CEED7F1B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3FCA7-C1BF-6074-8E03-EBA900EA16A7}"/>
              </a:ext>
            </a:extLst>
          </p:cNvPr>
          <p:cNvSpPr>
            <a:spLocks noGrp="1"/>
          </p:cNvSpPr>
          <p:nvPr>
            <p:ph type="dt" sz="half" idx="10"/>
          </p:nvPr>
        </p:nvSpPr>
        <p:spPr/>
        <p:txBody>
          <a:bodyPr/>
          <a:lstStyle/>
          <a:p>
            <a:fld id="{9C0812F6-90BD-4DAC-9CEA-F7BA370528D8}" type="datetimeFigureOut">
              <a:rPr lang="en-US" smtClean="0"/>
              <a:t>10/18/2023</a:t>
            </a:fld>
            <a:endParaRPr lang="en-US"/>
          </a:p>
        </p:txBody>
      </p:sp>
      <p:sp>
        <p:nvSpPr>
          <p:cNvPr id="6" name="Footer Placeholder 5">
            <a:extLst>
              <a:ext uri="{FF2B5EF4-FFF2-40B4-BE49-F238E27FC236}">
                <a16:creationId xmlns:a16="http://schemas.microsoft.com/office/drawing/2014/main" id="{557AB7FE-8BE5-60CA-1D99-5312339AA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55CD1-C775-64F8-4AA4-2A7E53D86F89}"/>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97882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EA6471-928C-8FE8-382D-11293445F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E97492-CBAD-C210-BE3C-33F0D4D1C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D6844-5CBE-A836-72B2-92CFF47F4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812F6-90BD-4DAC-9CEA-F7BA370528D8}" type="datetimeFigureOut">
              <a:rPr lang="en-US" smtClean="0"/>
              <a:t>10/18/2023</a:t>
            </a:fld>
            <a:endParaRPr lang="en-US"/>
          </a:p>
        </p:txBody>
      </p:sp>
      <p:sp>
        <p:nvSpPr>
          <p:cNvPr id="5" name="Footer Placeholder 4">
            <a:extLst>
              <a:ext uri="{FF2B5EF4-FFF2-40B4-BE49-F238E27FC236}">
                <a16:creationId xmlns:a16="http://schemas.microsoft.com/office/drawing/2014/main" id="{0C3DA602-D838-FB14-CA53-D27EE422D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8673C4-1325-C8E0-9C08-23F857B40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F5434-5643-4581-9B01-D83208C6FCFE}" type="slidenum">
              <a:rPr lang="en-US" smtClean="0"/>
              <a:t>‹#›</a:t>
            </a:fld>
            <a:endParaRPr lang="en-US"/>
          </a:p>
        </p:txBody>
      </p:sp>
    </p:spTree>
    <p:extLst>
      <p:ext uri="{BB962C8B-B14F-4D97-AF65-F5344CB8AC3E}">
        <p14:creationId xmlns:p14="http://schemas.microsoft.com/office/powerpoint/2010/main" val="3061700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AD44-9087-6625-62BE-8EE96B7A8C4D}"/>
              </a:ext>
            </a:extLst>
          </p:cNvPr>
          <p:cNvSpPr>
            <a:spLocks noGrp="1"/>
          </p:cNvSpPr>
          <p:nvPr>
            <p:ph type="ctrTitle"/>
          </p:nvPr>
        </p:nvSpPr>
        <p:spPr/>
        <p:txBody>
          <a:bodyPr/>
          <a:lstStyle/>
          <a:p>
            <a:r>
              <a:rPr lang="en-US" dirty="0"/>
              <a:t>CIKM tutorial </a:t>
            </a:r>
          </a:p>
        </p:txBody>
      </p:sp>
      <p:sp>
        <p:nvSpPr>
          <p:cNvPr id="3" name="Subtitle 2">
            <a:extLst>
              <a:ext uri="{FF2B5EF4-FFF2-40B4-BE49-F238E27FC236}">
                <a16:creationId xmlns:a16="http://schemas.microsoft.com/office/drawing/2014/main" id="{68A593B6-65F2-9878-D76C-C361CAD9AAB0}"/>
              </a:ext>
            </a:extLst>
          </p:cNvPr>
          <p:cNvSpPr>
            <a:spLocks noGrp="1"/>
          </p:cNvSpPr>
          <p:nvPr>
            <p:ph type="subTitle" idx="1"/>
          </p:nvPr>
        </p:nvSpPr>
        <p:spPr/>
        <p:txBody>
          <a:bodyPr/>
          <a:lstStyle/>
          <a:p>
            <a:r>
              <a:rPr lang="en-US" dirty="0"/>
              <a:t>Work in progress</a:t>
            </a:r>
          </a:p>
        </p:txBody>
      </p:sp>
    </p:spTree>
    <p:extLst>
      <p:ext uri="{BB962C8B-B14F-4D97-AF65-F5344CB8AC3E}">
        <p14:creationId xmlns:p14="http://schemas.microsoft.com/office/powerpoint/2010/main" val="187521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BCAD-79E2-410E-BBEC-A19EC5531DE6}"/>
              </a:ext>
            </a:extLst>
          </p:cNvPr>
          <p:cNvSpPr>
            <a:spLocks noGrp="1"/>
          </p:cNvSpPr>
          <p:nvPr>
            <p:ph type="title"/>
          </p:nvPr>
        </p:nvSpPr>
        <p:spPr/>
        <p:txBody>
          <a:bodyPr/>
          <a:lstStyle/>
          <a:p>
            <a:r>
              <a:rPr lang="en-US" dirty="0"/>
              <a:t>Example - answers</a:t>
            </a:r>
          </a:p>
        </p:txBody>
      </p:sp>
      <p:pic>
        <p:nvPicPr>
          <p:cNvPr id="7" name="Picture 6">
            <a:extLst>
              <a:ext uri="{FF2B5EF4-FFF2-40B4-BE49-F238E27FC236}">
                <a16:creationId xmlns:a16="http://schemas.microsoft.com/office/drawing/2014/main" id="{27F972AC-1779-4198-9D1E-63C093FA0DC3}"/>
              </a:ext>
            </a:extLst>
          </p:cNvPr>
          <p:cNvPicPr>
            <a:picLocks noChangeAspect="1"/>
          </p:cNvPicPr>
          <p:nvPr/>
        </p:nvPicPr>
        <p:blipFill>
          <a:blip r:embed="rId2"/>
          <a:stretch>
            <a:fillRect/>
          </a:stretch>
        </p:blipFill>
        <p:spPr>
          <a:xfrm>
            <a:off x="6320107" y="1636150"/>
            <a:ext cx="5215984" cy="2838679"/>
          </a:xfrm>
          <a:prstGeom prst="rect">
            <a:avLst/>
          </a:prstGeom>
        </p:spPr>
      </p:pic>
      <p:pic>
        <p:nvPicPr>
          <p:cNvPr id="9" name="Picture 8">
            <a:extLst>
              <a:ext uri="{FF2B5EF4-FFF2-40B4-BE49-F238E27FC236}">
                <a16:creationId xmlns:a16="http://schemas.microsoft.com/office/drawing/2014/main" id="{9634D9A6-7DFD-4522-A4CE-FBB9D4BA082B}"/>
              </a:ext>
            </a:extLst>
          </p:cNvPr>
          <p:cNvPicPr>
            <a:picLocks noChangeAspect="1"/>
          </p:cNvPicPr>
          <p:nvPr/>
        </p:nvPicPr>
        <p:blipFill>
          <a:blip r:embed="rId3"/>
          <a:stretch>
            <a:fillRect/>
          </a:stretch>
        </p:blipFill>
        <p:spPr>
          <a:xfrm>
            <a:off x="941558" y="1636151"/>
            <a:ext cx="4778467" cy="4773151"/>
          </a:xfrm>
          <a:prstGeom prst="rect">
            <a:avLst/>
          </a:prstGeom>
        </p:spPr>
      </p:pic>
    </p:spTree>
    <p:extLst>
      <p:ext uri="{BB962C8B-B14F-4D97-AF65-F5344CB8AC3E}">
        <p14:creationId xmlns:p14="http://schemas.microsoft.com/office/powerpoint/2010/main" val="17450678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Main concepts</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normAutofit fontScale="92500" lnSpcReduction="10000"/>
          </a:bodyPr>
          <a:lstStyle/>
          <a:p>
            <a:r>
              <a:rPr lang="en-US" dirty="0"/>
              <a:t>Entity</a:t>
            </a:r>
          </a:p>
          <a:p>
            <a:pPr lvl="1"/>
            <a:r>
              <a:rPr lang="en-US" dirty="0"/>
              <a:t>Object or concept in the real world that can be identified</a:t>
            </a:r>
          </a:p>
          <a:p>
            <a:pPr lvl="1"/>
            <a:r>
              <a:rPr lang="en-US" dirty="0"/>
              <a:t>Uniquely characterized by its name(s), type(s), attributes, and relationships to other entities</a:t>
            </a:r>
          </a:p>
          <a:p>
            <a:r>
              <a:rPr lang="en-US" dirty="0"/>
              <a:t>Named-entity</a:t>
            </a:r>
          </a:p>
          <a:p>
            <a:pPr lvl="1"/>
            <a:r>
              <a:rPr lang="en-US" dirty="0"/>
              <a:t>Specific entity for which one or many designators or proper names can be used to refer to it</a:t>
            </a:r>
          </a:p>
          <a:p>
            <a:pPr lvl="1"/>
            <a:r>
              <a:rPr lang="en-US" dirty="0"/>
              <a:t>Examples: Red Cross (Organization), California (Location), February (Date)</a:t>
            </a:r>
          </a:p>
          <a:p>
            <a:r>
              <a:rPr lang="en-US" dirty="0"/>
              <a:t>Unique identifier</a:t>
            </a:r>
          </a:p>
          <a:p>
            <a:pPr lvl="1"/>
            <a:r>
              <a:rPr lang="en-US" dirty="0"/>
              <a:t>An identifier for an entity is a string of chars that uniquely denotes this entity</a:t>
            </a:r>
          </a:p>
          <a:p>
            <a:pPr lvl="1"/>
            <a:r>
              <a:rPr lang="en-US" dirty="0"/>
              <a:t>one-to-one correspondence between each entity identifier (ID) and the object it represents</a:t>
            </a:r>
          </a:p>
          <a:p>
            <a:pPr lvl="1"/>
            <a:endParaRPr lang="en-US" dirty="0"/>
          </a:p>
        </p:txBody>
      </p:sp>
    </p:spTree>
    <p:extLst>
      <p:ext uri="{BB962C8B-B14F-4D97-AF65-F5344CB8AC3E}">
        <p14:creationId xmlns:p14="http://schemas.microsoft.com/office/powerpoint/2010/main" val="14265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Main concepts - II</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normAutofit lnSpcReduction="10000"/>
          </a:bodyPr>
          <a:lstStyle/>
          <a:p>
            <a:r>
              <a:rPr lang="en-US" dirty="0"/>
              <a:t>Types</a:t>
            </a:r>
          </a:p>
          <a:p>
            <a:pPr lvl="1"/>
            <a:r>
              <a:rPr lang="en-US" dirty="0"/>
              <a:t>Entities may be categorized into multiple entity types</a:t>
            </a:r>
          </a:p>
          <a:p>
            <a:pPr lvl="1"/>
            <a:r>
              <a:rPr lang="en-US" dirty="0"/>
              <a:t>Types can also be thought of as containers that group together entities with similar properties</a:t>
            </a:r>
          </a:p>
          <a:p>
            <a:r>
              <a:rPr lang="en-US" dirty="0"/>
              <a:t>Ontology</a:t>
            </a:r>
          </a:p>
          <a:p>
            <a:pPr lvl="1"/>
            <a:r>
              <a:rPr lang="en-US" dirty="0"/>
              <a:t>The process of describing the kinds, properties of and relationships on things in the world</a:t>
            </a:r>
          </a:p>
          <a:p>
            <a:pPr lvl="1"/>
            <a:r>
              <a:rPr lang="en-US" dirty="0"/>
              <a:t>Use the tools of logic to formalize this description</a:t>
            </a:r>
          </a:p>
          <a:p>
            <a:r>
              <a:rPr lang="en-US" dirty="0"/>
              <a:t>Taxonomies</a:t>
            </a:r>
          </a:p>
          <a:p>
            <a:pPr lvl="1"/>
            <a:r>
              <a:rPr lang="en-US" dirty="0"/>
              <a:t>Taxonomy is a directed acyclic graph, where the nodes are classes and there is an edge from class X to class Y</a:t>
            </a:r>
          </a:p>
        </p:txBody>
      </p:sp>
    </p:spTree>
    <p:extLst>
      <p:ext uri="{BB962C8B-B14F-4D97-AF65-F5344CB8AC3E}">
        <p14:creationId xmlns:p14="http://schemas.microsoft.com/office/powerpoint/2010/main" val="284993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E55F-2F28-48F8-9AB4-4B90E7A569E2}"/>
              </a:ext>
            </a:extLst>
          </p:cNvPr>
          <p:cNvSpPr>
            <a:spLocks noGrp="1"/>
          </p:cNvSpPr>
          <p:nvPr>
            <p:ph type="title"/>
          </p:nvPr>
        </p:nvSpPr>
        <p:spPr/>
        <p:txBody>
          <a:bodyPr/>
          <a:lstStyle/>
          <a:p>
            <a:r>
              <a:rPr lang="en-US" dirty="0"/>
              <a:t>Main concepts - III</a:t>
            </a:r>
          </a:p>
        </p:txBody>
      </p:sp>
      <p:sp>
        <p:nvSpPr>
          <p:cNvPr id="3" name="Text Placeholder 2">
            <a:extLst>
              <a:ext uri="{FF2B5EF4-FFF2-40B4-BE49-F238E27FC236}">
                <a16:creationId xmlns:a16="http://schemas.microsoft.com/office/drawing/2014/main" id="{FBB1DE32-00CA-4717-B32C-EAAE5FD2FEF2}"/>
              </a:ext>
            </a:extLst>
          </p:cNvPr>
          <p:cNvSpPr>
            <a:spLocks noGrp="1"/>
          </p:cNvSpPr>
          <p:nvPr>
            <p:ph idx="1"/>
          </p:nvPr>
        </p:nvSpPr>
        <p:spPr/>
        <p:txBody>
          <a:bodyPr/>
          <a:lstStyle/>
          <a:p>
            <a:r>
              <a:rPr lang="en-US" dirty="0"/>
              <a:t>Names</a:t>
            </a:r>
          </a:p>
          <a:p>
            <a:pPr lvl="1"/>
            <a:r>
              <a:rPr lang="en-US" dirty="0"/>
              <a:t>Multiple entities may share the same name</a:t>
            </a:r>
          </a:p>
          <a:p>
            <a:pPr lvl="1"/>
            <a:r>
              <a:rPr lang="en-US" dirty="0"/>
              <a:t>These alternative names are called surface forms or aliases</a:t>
            </a:r>
          </a:p>
          <a:p>
            <a:r>
              <a:rPr lang="en-US" dirty="0"/>
              <a:t>Attributes</a:t>
            </a:r>
          </a:p>
          <a:p>
            <a:pPr lvl="1"/>
            <a:r>
              <a:rPr lang="en-US" dirty="0"/>
              <a:t>Different types of entities are typically characterized by different sets of attributes</a:t>
            </a:r>
          </a:p>
          <a:p>
            <a:r>
              <a:rPr lang="en-US" dirty="0"/>
              <a:t>Relationships</a:t>
            </a:r>
          </a:p>
          <a:p>
            <a:pPr lvl="1"/>
            <a:r>
              <a:rPr lang="en-US" dirty="0"/>
              <a:t>Relationships describe how two entities are associated to each other</a:t>
            </a:r>
          </a:p>
        </p:txBody>
      </p:sp>
    </p:spTree>
    <p:extLst>
      <p:ext uri="{BB962C8B-B14F-4D97-AF65-F5344CB8AC3E}">
        <p14:creationId xmlns:p14="http://schemas.microsoft.com/office/powerpoint/2010/main" val="66901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D199-14BA-4E26-9549-ECF93BC080DA}"/>
              </a:ext>
            </a:extLst>
          </p:cNvPr>
          <p:cNvSpPr>
            <a:spLocks noGrp="1"/>
          </p:cNvSpPr>
          <p:nvPr>
            <p:ph type="title"/>
          </p:nvPr>
        </p:nvSpPr>
        <p:spPr/>
        <p:txBody>
          <a:bodyPr/>
          <a:lstStyle/>
          <a:p>
            <a:r>
              <a:rPr lang="en-US" dirty="0"/>
              <a:t>Relationships and attributes</a:t>
            </a:r>
          </a:p>
        </p:txBody>
      </p:sp>
      <p:sp>
        <p:nvSpPr>
          <p:cNvPr id="3" name="Text Placeholder 2">
            <a:extLst>
              <a:ext uri="{FF2B5EF4-FFF2-40B4-BE49-F238E27FC236}">
                <a16:creationId xmlns:a16="http://schemas.microsoft.com/office/drawing/2014/main" id="{A2773D7C-937B-446B-B85F-D80715DBFA35}"/>
              </a:ext>
            </a:extLst>
          </p:cNvPr>
          <p:cNvSpPr>
            <a:spLocks noGrp="1"/>
          </p:cNvSpPr>
          <p:nvPr>
            <p:ph idx="1"/>
          </p:nvPr>
        </p:nvSpPr>
        <p:spPr/>
        <p:txBody>
          <a:bodyPr/>
          <a:lstStyle/>
          <a:p>
            <a:r>
              <a:rPr lang="en-US" dirty="0"/>
              <a:t>SPO</a:t>
            </a:r>
          </a:p>
          <a:p>
            <a:pPr lvl="1"/>
            <a:r>
              <a:rPr lang="en-US" dirty="0"/>
              <a:t>Subject-Predicate-Object</a:t>
            </a:r>
          </a:p>
          <a:p>
            <a:r>
              <a:rPr lang="en-US" dirty="0"/>
              <a:t>Example</a:t>
            </a:r>
          </a:p>
          <a:p>
            <a:pPr marL="457200" lvl="1" indent="0">
              <a:buNone/>
            </a:pPr>
            <a:r>
              <a:rPr lang="en-US" sz="1765" dirty="0">
                <a:latin typeface="Courier New" panose="02070309020205020404" pitchFamily="49" charset="0"/>
                <a:cs typeface="Courier New" panose="02070309020205020404" pitchFamily="49" charset="0"/>
              </a:rPr>
              <a:t>&lt;Tom Brady, place of birth, San Mateo&gt;</a:t>
            </a:r>
          </a:p>
          <a:p>
            <a:pPr marL="457200" lvl="1" indent="0">
              <a:buNone/>
            </a:pPr>
            <a:r>
              <a:rPr lang="en-US" sz="1765" dirty="0">
                <a:latin typeface="Courier New" panose="02070309020205020404" pitchFamily="49" charset="0"/>
                <a:cs typeface="Courier New" panose="02070309020205020404" pitchFamily="49" charset="0"/>
              </a:rPr>
              <a:t>&lt;Tom Brady, member of sports team, Tampa Bay&gt;</a:t>
            </a:r>
          </a:p>
          <a:p>
            <a:pPr marL="457200" lvl="1" indent="0">
              <a:buNone/>
            </a:pPr>
            <a:r>
              <a:rPr lang="en-US" sz="1765" dirty="0">
                <a:latin typeface="Courier New" panose="02070309020205020404" pitchFamily="49" charset="0"/>
                <a:cs typeface="Courier New" panose="02070309020205020404" pitchFamily="49" charset="0"/>
              </a:rPr>
              <a:t>&lt;Tom Brady, occupation, American football player&gt;</a:t>
            </a:r>
          </a:p>
          <a:p>
            <a:pPr marL="457200" lvl="1" indent="0">
              <a:buNone/>
            </a:pPr>
            <a:r>
              <a:rPr lang="en-US" sz="1765" dirty="0">
                <a:latin typeface="Courier New" panose="02070309020205020404" pitchFamily="49" charset="0"/>
                <a:cs typeface="Courier New" panose="02070309020205020404" pitchFamily="49" charset="0"/>
              </a:rPr>
              <a:t>&lt;fettuccine, subclass of, pasta&gt;</a:t>
            </a:r>
          </a:p>
          <a:p>
            <a:pPr marL="457200" lvl="1" indent="0">
              <a:buNone/>
            </a:pPr>
            <a:r>
              <a:rPr lang="en-US" sz="1765" dirty="0">
                <a:latin typeface="Courier New" panose="02070309020205020404" pitchFamily="49" charset="0"/>
                <a:cs typeface="Courier New" panose="02070309020205020404" pitchFamily="49" charset="0"/>
              </a:rPr>
              <a:t>&lt;fusilli, subclass of, pasta&gt;</a:t>
            </a:r>
          </a:p>
          <a:p>
            <a:pPr marL="457200" lvl="1" indent="0">
              <a:buNone/>
            </a:pPr>
            <a:r>
              <a:rPr lang="en-US" sz="1765" dirty="0">
                <a:latin typeface="Courier New" panose="02070309020205020404" pitchFamily="49" charset="0"/>
                <a:cs typeface="Courier New" panose="02070309020205020404" pitchFamily="49" charset="0"/>
              </a:rPr>
              <a:t>&lt;linguine, subclass of, pasta&gt;</a:t>
            </a:r>
          </a:p>
          <a:p>
            <a:pPr marL="457200" lvl="1" indent="0">
              <a:buNone/>
            </a:pPr>
            <a:r>
              <a:rPr lang="en-US" sz="1765" dirty="0">
                <a:latin typeface="Courier New" panose="02070309020205020404" pitchFamily="49" charset="0"/>
                <a:cs typeface="Courier New" panose="02070309020205020404" pitchFamily="49" charset="0"/>
              </a:rPr>
              <a:t>&lt;paella, country of origin, Spain&gt;</a:t>
            </a:r>
          </a:p>
          <a:p>
            <a:pPr marL="457200" lvl="1" indent="0">
              <a:buNone/>
            </a:pPr>
            <a:r>
              <a:rPr lang="en-US" sz="1765" dirty="0">
                <a:latin typeface="Courier New" panose="02070309020205020404" pitchFamily="49" charset="0"/>
                <a:cs typeface="Courier New" panose="02070309020205020404" pitchFamily="49" charset="0"/>
              </a:rPr>
              <a:t>&lt;paella, has ingredient, chicken&gt;</a:t>
            </a:r>
          </a:p>
          <a:p>
            <a:pPr marL="457200" lvl="1" indent="0">
              <a:buNone/>
            </a:pPr>
            <a:r>
              <a:rPr lang="en-US" sz="1765" dirty="0">
                <a:latin typeface="Courier New" panose="02070309020205020404" pitchFamily="49" charset="0"/>
                <a:cs typeface="Courier New" panose="02070309020205020404" pitchFamily="49" charset="0"/>
              </a:rPr>
              <a:t>&lt;paella, has ingredient, rice&gt;</a:t>
            </a:r>
          </a:p>
          <a:p>
            <a:endParaRPr lang="en-US" dirty="0"/>
          </a:p>
        </p:txBody>
      </p:sp>
    </p:spTree>
    <p:extLst>
      <p:ext uri="{BB962C8B-B14F-4D97-AF65-F5344CB8AC3E}">
        <p14:creationId xmlns:p14="http://schemas.microsoft.com/office/powerpoint/2010/main" val="1937781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Data models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Direct edge-labeled graphs</a:t>
            </a:r>
          </a:p>
          <a:p>
            <a:pPr lvl="1"/>
            <a:r>
              <a:rPr lang="en-US" dirty="0"/>
              <a:t>RDF is an example</a:t>
            </a:r>
          </a:p>
          <a:p>
            <a:r>
              <a:rPr lang="en-US" dirty="0"/>
              <a:t>Graph dataset</a:t>
            </a:r>
          </a:p>
          <a:p>
            <a:pPr lvl="1"/>
            <a:r>
              <a:rPr lang="en-US" dirty="0"/>
              <a:t>Set of named graphs. Each named graph is a pair (graph id, graph)</a:t>
            </a:r>
          </a:p>
          <a:p>
            <a:r>
              <a:rPr lang="en-US" dirty="0"/>
              <a:t>Property graphs</a:t>
            </a:r>
          </a:p>
          <a:p>
            <a:pPr lvl="1"/>
            <a:r>
              <a:rPr lang="en-US" dirty="0"/>
              <a:t>Allows a set of (property, value) pairs and a label to be associated with nodes/edges</a:t>
            </a:r>
          </a:p>
          <a:p>
            <a:pPr lvl="1"/>
            <a:r>
              <a:rPr lang="en-US" dirty="0"/>
              <a:t>Common in graph databases</a:t>
            </a:r>
          </a:p>
        </p:txBody>
      </p:sp>
    </p:spTree>
    <p:extLst>
      <p:ext uri="{BB962C8B-B14F-4D97-AF65-F5344CB8AC3E}">
        <p14:creationId xmlns:p14="http://schemas.microsoft.com/office/powerpoint/2010/main" val="160901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Data access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Querying</a:t>
            </a:r>
          </a:p>
          <a:p>
            <a:pPr lvl="1"/>
            <a:r>
              <a:rPr lang="en-US" dirty="0"/>
              <a:t>SPARQL</a:t>
            </a:r>
          </a:p>
          <a:p>
            <a:pPr lvl="1"/>
            <a:r>
              <a:rPr lang="en-US" dirty="0"/>
              <a:t>SQL</a:t>
            </a:r>
          </a:p>
          <a:p>
            <a:r>
              <a:rPr lang="en-US" dirty="0"/>
              <a:t>Raw data</a:t>
            </a:r>
          </a:p>
          <a:p>
            <a:r>
              <a:rPr lang="en-US" dirty="0"/>
              <a:t>Materialization</a:t>
            </a:r>
          </a:p>
          <a:p>
            <a:pPr lvl="1"/>
            <a:r>
              <a:rPr lang="en-US" dirty="0"/>
              <a:t>Publish high quality data</a:t>
            </a:r>
          </a:p>
          <a:p>
            <a:r>
              <a:rPr lang="en-US" dirty="0"/>
              <a:t>Search &amp; Browse UI</a:t>
            </a:r>
          </a:p>
        </p:txBody>
      </p:sp>
    </p:spTree>
    <p:extLst>
      <p:ext uri="{BB962C8B-B14F-4D97-AF65-F5344CB8AC3E}">
        <p14:creationId xmlns:p14="http://schemas.microsoft.com/office/powerpoint/2010/main" val="305862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13D1-33D4-4209-A021-B1038ED456F2}"/>
              </a:ext>
            </a:extLst>
          </p:cNvPr>
          <p:cNvSpPr>
            <a:spLocks noGrp="1"/>
          </p:cNvSpPr>
          <p:nvPr>
            <p:ph type="title"/>
          </p:nvPr>
        </p:nvSpPr>
        <p:spPr/>
        <p:txBody>
          <a:bodyPr/>
          <a:lstStyle/>
          <a:p>
            <a:r>
              <a:rPr lang="en-US" dirty="0"/>
              <a:t>Information needs</a:t>
            </a:r>
          </a:p>
        </p:txBody>
      </p:sp>
      <p:sp>
        <p:nvSpPr>
          <p:cNvPr id="3" name="Text Placeholder 2">
            <a:extLst>
              <a:ext uri="{FF2B5EF4-FFF2-40B4-BE49-F238E27FC236}">
                <a16:creationId xmlns:a16="http://schemas.microsoft.com/office/drawing/2014/main" id="{562A398C-CF3F-4722-8980-019947CE0CD6}"/>
              </a:ext>
            </a:extLst>
          </p:cNvPr>
          <p:cNvSpPr>
            <a:spLocks noGrp="1"/>
          </p:cNvSpPr>
          <p:nvPr>
            <p:ph idx="1"/>
          </p:nvPr>
        </p:nvSpPr>
        <p:spPr/>
        <p:txBody>
          <a:bodyPr>
            <a:normAutofit lnSpcReduction="10000"/>
          </a:bodyPr>
          <a:lstStyle/>
          <a:p>
            <a:r>
              <a:rPr lang="en-US" dirty="0"/>
              <a:t>Keyword queries</a:t>
            </a:r>
          </a:p>
          <a:p>
            <a:pPr lvl="1"/>
            <a:r>
              <a:rPr lang="en-US" dirty="0"/>
              <a:t>Free text queries</a:t>
            </a:r>
          </a:p>
          <a:p>
            <a:r>
              <a:rPr lang="en-US" dirty="0"/>
              <a:t>Structured queries</a:t>
            </a:r>
          </a:p>
          <a:p>
            <a:pPr lvl="1"/>
            <a:r>
              <a:rPr lang="en-US" dirty="0"/>
              <a:t>SQL, SPARQL</a:t>
            </a:r>
          </a:p>
          <a:p>
            <a:r>
              <a:rPr lang="en-US" dirty="0"/>
              <a:t>Keyword++</a:t>
            </a:r>
          </a:p>
          <a:p>
            <a:pPr lvl="1"/>
            <a:r>
              <a:rPr lang="en-US" dirty="0"/>
              <a:t>Queries with filters or facets</a:t>
            </a:r>
          </a:p>
          <a:p>
            <a:r>
              <a:rPr lang="en-US" dirty="0"/>
              <a:t>Natural language</a:t>
            </a:r>
          </a:p>
          <a:p>
            <a:pPr lvl="1"/>
            <a:r>
              <a:rPr lang="en-US" dirty="0"/>
              <a:t>Natural language queries, questions</a:t>
            </a:r>
          </a:p>
          <a:p>
            <a:r>
              <a:rPr lang="en-US" dirty="0"/>
              <a:t>Zero queries</a:t>
            </a:r>
          </a:p>
          <a:p>
            <a:pPr lvl="1"/>
            <a:r>
              <a:rPr lang="en-US" dirty="0"/>
              <a:t>You are the query</a:t>
            </a:r>
          </a:p>
        </p:txBody>
      </p:sp>
    </p:spTree>
    <p:extLst>
      <p:ext uri="{BB962C8B-B14F-4D97-AF65-F5344CB8AC3E}">
        <p14:creationId xmlns:p14="http://schemas.microsoft.com/office/powerpoint/2010/main" val="267833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How do we build one</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Manually</a:t>
            </a:r>
          </a:p>
          <a:p>
            <a:pPr lvl="1"/>
            <a:r>
              <a:rPr lang="en-US" dirty="0"/>
              <a:t>Experts, crowdsourcing</a:t>
            </a:r>
          </a:p>
          <a:p>
            <a:r>
              <a:rPr lang="en-US" dirty="0"/>
              <a:t>Automation</a:t>
            </a:r>
          </a:p>
          <a:p>
            <a:pPr lvl="1"/>
            <a:r>
              <a:rPr lang="en-US" dirty="0"/>
              <a:t>Generated from input sources</a:t>
            </a:r>
          </a:p>
          <a:p>
            <a:pPr lvl="1"/>
            <a:r>
              <a:rPr lang="en-US" dirty="0"/>
              <a:t>Information extraction</a:t>
            </a:r>
          </a:p>
          <a:p>
            <a:pPr lvl="1"/>
            <a:r>
              <a:rPr lang="en-US" dirty="0"/>
              <a:t>Representation</a:t>
            </a:r>
          </a:p>
          <a:p>
            <a:pPr lvl="1"/>
            <a:endParaRPr lang="en-US" dirty="0"/>
          </a:p>
          <a:p>
            <a:endParaRPr lang="en-US" dirty="0"/>
          </a:p>
        </p:txBody>
      </p:sp>
      <p:sp>
        <p:nvSpPr>
          <p:cNvPr id="4" name="TextBox 3">
            <a:extLst>
              <a:ext uri="{FF2B5EF4-FFF2-40B4-BE49-F238E27FC236}">
                <a16:creationId xmlns:a16="http://schemas.microsoft.com/office/drawing/2014/main" id="{57134695-C026-A898-38CB-5DA5F66B65D1}"/>
              </a:ext>
            </a:extLst>
          </p:cNvPr>
          <p:cNvSpPr txBox="1"/>
          <p:nvPr/>
        </p:nvSpPr>
        <p:spPr>
          <a:xfrm>
            <a:off x="717451" y="4940947"/>
            <a:ext cx="2539870" cy="534056"/>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Unstructured text</a:t>
            </a:r>
          </a:p>
        </p:txBody>
      </p:sp>
      <p:sp>
        <p:nvSpPr>
          <p:cNvPr id="6" name="TextBox 5">
            <a:extLst>
              <a:ext uri="{FF2B5EF4-FFF2-40B4-BE49-F238E27FC236}">
                <a16:creationId xmlns:a16="http://schemas.microsoft.com/office/drawing/2014/main" id="{6423F199-FF6B-8A8D-B252-5D310EB9CB7D}"/>
              </a:ext>
            </a:extLst>
          </p:cNvPr>
          <p:cNvSpPr txBox="1"/>
          <p:nvPr/>
        </p:nvSpPr>
        <p:spPr>
          <a:xfrm>
            <a:off x="4727004" y="5582021"/>
            <a:ext cx="2539870" cy="778454"/>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Relation and attribute extraction</a:t>
            </a:r>
          </a:p>
        </p:txBody>
      </p:sp>
      <p:sp>
        <p:nvSpPr>
          <p:cNvPr id="7" name="TextBox 6">
            <a:extLst>
              <a:ext uri="{FF2B5EF4-FFF2-40B4-BE49-F238E27FC236}">
                <a16:creationId xmlns:a16="http://schemas.microsoft.com/office/drawing/2014/main" id="{7FAF0C41-8846-08B8-684B-3FD716AE9F40}"/>
              </a:ext>
            </a:extLst>
          </p:cNvPr>
          <p:cNvSpPr txBox="1"/>
          <p:nvPr/>
        </p:nvSpPr>
        <p:spPr>
          <a:xfrm>
            <a:off x="4676661" y="4325425"/>
            <a:ext cx="2539870" cy="534056"/>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Entity extraction</a:t>
            </a:r>
          </a:p>
        </p:txBody>
      </p:sp>
      <p:sp>
        <p:nvSpPr>
          <p:cNvPr id="8" name="TextBox 7">
            <a:extLst>
              <a:ext uri="{FF2B5EF4-FFF2-40B4-BE49-F238E27FC236}">
                <a16:creationId xmlns:a16="http://schemas.microsoft.com/office/drawing/2014/main" id="{8473E9CD-99D3-425F-2587-93076BCC096C}"/>
              </a:ext>
            </a:extLst>
          </p:cNvPr>
          <p:cNvSpPr txBox="1"/>
          <p:nvPr/>
        </p:nvSpPr>
        <p:spPr>
          <a:xfrm>
            <a:off x="8411764" y="4944999"/>
            <a:ext cx="2539870" cy="534056"/>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Structured KG</a:t>
            </a:r>
          </a:p>
        </p:txBody>
      </p:sp>
      <p:cxnSp>
        <p:nvCxnSpPr>
          <p:cNvPr id="10" name="Straight Arrow Connector 9">
            <a:extLst>
              <a:ext uri="{FF2B5EF4-FFF2-40B4-BE49-F238E27FC236}">
                <a16:creationId xmlns:a16="http://schemas.microsoft.com/office/drawing/2014/main" id="{866F8D73-26C9-9305-82B8-84AFF41707D6}"/>
              </a:ext>
            </a:extLst>
          </p:cNvPr>
          <p:cNvCxnSpPr>
            <a:stCxn id="4" idx="3"/>
            <a:endCxn id="7" idx="1"/>
          </p:cNvCxnSpPr>
          <p:nvPr/>
        </p:nvCxnSpPr>
        <p:spPr>
          <a:xfrm flipV="1">
            <a:off x="3257322" y="4592453"/>
            <a:ext cx="1419339" cy="6155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6A7403-A6C0-A892-9281-1DC978B3F7E1}"/>
              </a:ext>
            </a:extLst>
          </p:cNvPr>
          <p:cNvCxnSpPr>
            <a:cxnSpLocks/>
            <a:stCxn id="4" idx="3"/>
            <a:endCxn id="6" idx="1"/>
          </p:cNvCxnSpPr>
          <p:nvPr/>
        </p:nvCxnSpPr>
        <p:spPr>
          <a:xfrm>
            <a:off x="3257322" y="5207975"/>
            <a:ext cx="1469683" cy="76327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BB09055-2EB4-5ACF-2AE8-CB6747F60A38}"/>
              </a:ext>
            </a:extLst>
          </p:cNvPr>
          <p:cNvCxnSpPr>
            <a:cxnSpLocks/>
            <a:endCxn id="8" idx="1"/>
          </p:cNvCxnSpPr>
          <p:nvPr/>
        </p:nvCxnSpPr>
        <p:spPr>
          <a:xfrm>
            <a:off x="7235622" y="4642657"/>
            <a:ext cx="1176142" cy="56937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1343397-7CE2-D9A4-3ECE-127D90F156ED}"/>
              </a:ext>
            </a:extLst>
          </p:cNvPr>
          <p:cNvCxnSpPr>
            <a:cxnSpLocks/>
          </p:cNvCxnSpPr>
          <p:nvPr/>
        </p:nvCxnSpPr>
        <p:spPr>
          <a:xfrm flipV="1">
            <a:off x="7266875" y="5345306"/>
            <a:ext cx="1144890" cy="87034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2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Many choices</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lstStyle/>
          <a:p>
            <a:r>
              <a:rPr lang="en-US" dirty="0"/>
              <a:t>Semantic Web-like</a:t>
            </a:r>
          </a:p>
          <a:p>
            <a:pPr lvl="1"/>
            <a:r>
              <a:rPr lang="en-US" dirty="0"/>
              <a:t>RDF, OWL, SPARQL</a:t>
            </a:r>
          </a:p>
          <a:p>
            <a:r>
              <a:rPr lang="en-US" dirty="0"/>
              <a:t>Key-values</a:t>
            </a:r>
          </a:p>
          <a:p>
            <a:pPr lvl="1"/>
            <a:r>
              <a:rPr lang="en-US" dirty="0"/>
              <a:t>Text files, JSON</a:t>
            </a:r>
          </a:p>
          <a:p>
            <a:r>
              <a:rPr lang="en-US" dirty="0"/>
              <a:t>RDBMS</a:t>
            </a:r>
          </a:p>
          <a:p>
            <a:pPr lvl="1"/>
            <a:r>
              <a:rPr lang="en-US" dirty="0"/>
              <a:t>Tables, columns, SQL</a:t>
            </a:r>
          </a:p>
          <a:p>
            <a:r>
              <a:rPr lang="en-US" dirty="0"/>
              <a:t>Hybrid</a:t>
            </a:r>
          </a:p>
          <a:p>
            <a:pPr lvl="1"/>
            <a:r>
              <a:rPr lang="en-US" dirty="0"/>
              <a:t>Your favorite combination  </a:t>
            </a:r>
          </a:p>
        </p:txBody>
      </p:sp>
    </p:spTree>
    <p:extLst>
      <p:ext uri="{BB962C8B-B14F-4D97-AF65-F5344CB8AC3E}">
        <p14:creationId xmlns:p14="http://schemas.microsoft.com/office/powerpoint/2010/main" val="289911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A3A8-FF3D-F590-BFA2-7411B8E7A2C0}"/>
              </a:ext>
            </a:extLst>
          </p:cNvPr>
          <p:cNvSpPr>
            <a:spLocks noGrp="1"/>
          </p:cNvSpPr>
          <p:nvPr>
            <p:ph type="title"/>
          </p:nvPr>
        </p:nvSpPr>
        <p:spPr/>
        <p:txBody>
          <a:bodyPr/>
          <a:lstStyle/>
          <a:p>
            <a:r>
              <a:rPr lang="en-US" dirty="0"/>
              <a:t>Medium – Knowledge graphs</a:t>
            </a:r>
          </a:p>
        </p:txBody>
      </p:sp>
    </p:spTree>
    <p:extLst>
      <p:ext uri="{BB962C8B-B14F-4D97-AF65-F5344CB8AC3E}">
        <p14:creationId xmlns:p14="http://schemas.microsoft.com/office/powerpoint/2010/main" val="20223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Input sources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Data</a:t>
            </a:r>
          </a:p>
          <a:p>
            <a:pPr lvl="1"/>
            <a:r>
              <a:rPr lang="en-US" dirty="0"/>
              <a:t>Wikipedia, catalogs, web pages, query logs, etc.</a:t>
            </a:r>
          </a:p>
          <a:p>
            <a:r>
              <a:rPr lang="en-US" dirty="0"/>
              <a:t>Importance of top-tier sources</a:t>
            </a:r>
          </a:p>
          <a:p>
            <a:pPr lvl="1"/>
            <a:r>
              <a:rPr lang="en-US" dirty="0"/>
              <a:t>Authoritative content, high coverage, clean representation</a:t>
            </a:r>
          </a:p>
          <a:p>
            <a:pPr lvl="1"/>
            <a:r>
              <a:rPr lang="en-US" dirty="0"/>
              <a:t>Domain specific</a:t>
            </a:r>
          </a:p>
          <a:p>
            <a:r>
              <a:rPr lang="en-US" dirty="0"/>
              <a:t>Pre-existing categorization</a:t>
            </a:r>
          </a:p>
          <a:p>
            <a:pPr lvl="1"/>
            <a:r>
              <a:rPr lang="en-US" dirty="0"/>
              <a:t>Potentially useful</a:t>
            </a:r>
          </a:p>
          <a:p>
            <a:pPr lvl="1"/>
            <a:r>
              <a:rPr lang="en-US" dirty="0"/>
              <a:t>Alignment</a:t>
            </a:r>
          </a:p>
          <a:p>
            <a:endParaRPr lang="en-US" dirty="0"/>
          </a:p>
        </p:txBody>
      </p:sp>
    </p:spTree>
    <p:extLst>
      <p:ext uri="{BB962C8B-B14F-4D97-AF65-F5344CB8AC3E}">
        <p14:creationId xmlns:p14="http://schemas.microsoft.com/office/powerpoint/2010/main" val="707703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discovery</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NER detects mentions of entities and assigns types</a:t>
            </a:r>
          </a:p>
          <a:p>
            <a:pPr lvl="1"/>
            <a:r>
              <a:rPr lang="en-US" dirty="0"/>
              <a:t>Part of your typical NLP toolkit (e.g., NLTK, Stanza, GATE)</a:t>
            </a:r>
          </a:p>
          <a:p>
            <a:pPr lvl="1"/>
            <a:r>
              <a:rPr lang="en-US" dirty="0"/>
              <a:t>Popular types: People, places, organizations, date, etc.</a:t>
            </a:r>
          </a:p>
          <a:p>
            <a:r>
              <a:rPr lang="en-US" dirty="0"/>
              <a:t>Dictionaries</a:t>
            </a:r>
          </a:p>
          <a:p>
            <a:pPr lvl="1"/>
            <a:r>
              <a:rPr lang="en-US" dirty="0"/>
              <a:t>Abbreviations (Apple, Apple Inc.) </a:t>
            </a:r>
          </a:p>
          <a:p>
            <a:pPr lvl="1"/>
            <a:r>
              <a:rPr lang="en-US" dirty="0"/>
              <a:t>Acronyms (MS, Microsoft)</a:t>
            </a:r>
          </a:p>
          <a:p>
            <a:pPr lvl="1"/>
            <a:r>
              <a:rPr lang="en-US" dirty="0"/>
              <a:t>Stage name (Lady Gaga, Stefani Joanne Angelina Germanotta) </a:t>
            </a:r>
          </a:p>
          <a:p>
            <a:r>
              <a:rPr lang="en-US" dirty="0"/>
              <a:t>Pattern-based methods</a:t>
            </a:r>
          </a:p>
          <a:p>
            <a:pPr lvl="1"/>
            <a:r>
              <a:rPr lang="en-US" dirty="0"/>
              <a:t>Hearst patterns; co-occurrence</a:t>
            </a:r>
          </a:p>
          <a:p>
            <a:pPr lvl="1"/>
            <a:r>
              <a:rPr lang="en-US" dirty="0"/>
              <a:t>“such as”, “X like Y”, “X and other Y”, “X including Y”</a:t>
            </a:r>
          </a:p>
        </p:txBody>
      </p:sp>
    </p:spTree>
    <p:extLst>
      <p:ext uri="{BB962C8B-B14F-4D97-AF65-F5344CB8AC3E}">
        <p14:creationId xmlns:p14="http://schemas.microsoft.com/office/powerpoint/2010/main" val="2496473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discovery - II</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normAutofit lnSpcReduction="10000"/>
          </a:bodyPr>
          <a:lstStyle/>
          <a:p>
            <a:r>
              <a:rPr lang="en-US" dirty="0"/>
              <a:t>ML </a:t>
            </a:r>
          </a:p>
          <a:p>
            <a:pPr lvl="1"/>
            <a:r>
              <a:rPr lang="en-US" dirty="0"/>
              <a:t>CRF</a:t>
            </a:r>
          </a:p>
          <a:p>
            <a:pPr lvl="1"/>
            <a:r>
              <a:rPr lang="en-US" dirty="0"/>
              <a:t>LSTM models</a:t>
            </a:r>
          </a:p>
          <a:p>
            <a:r>
              <a:rPr lang="en-US" dirty="0"/>
              <a:t>Embeddings</a:t>
            </a:r>
          </a:p>
          <a:p>
            <a:pPr lvl="1"/>
            <a:r>
              <a:rPr lang="en-US" dirty="0"/>
              <a:t>Word embeddings are computed from co-occurrences and neighborhoods of words in large corpora</a:t>
            </a:r>
          </a:p>
          <a:p>
            <a:pPr lvl="1"/>
            <a:r>
              <a:rPr lang="en-US" dirty="0"/>
              <a:t>Words are highly related if they are used in similar context</a:t>
            </a:r>
          </a:p>
          <a:p>
            <a:r>
              <a:rPr lang="en-US" dirty="0"/>
              <a:t>Taxonomies from catalogs, networks and user behavior</a:t>
            </a:r>
          </a:p>
          <a:p>
            <a:pPr lvl="1"/>
            <a:r>
              <a:rPr lang="en-US" dirty="0"/>
              <a:t>Wikipedia categories</a:t>
            </a:r>
          </a:p>
          <a:p>
            <a:pPr lvl="1"/>
            <a:r>
              <a:rPr lang="en-US" dirty="0"/>
              <a:t>Tagging systems</a:t>
            </a:r>
          </a:p>
          <a:p>
            <a:pPr lvl="1"/>
            <a:r>
              <a:rPr lang="en-US" dirty="0"/>
              <a:t>Query logs and clicks</a:t>
            </a:r>
          </a:p>
          <a:p>
            <a:pPr lvl="1"/>
            <a:endParaRPr lang="en-US" dirty="0"/>
          </a:p>
        </p:txBody>
      </p:sp>
    </p:spTree>
    <p:extLst>
      <p:ext uri="{BB962C8B-B14F-4D97-AF65-F5344CB8AC3E}">
        <p14:creationId xmlns:p14="http://schemas.microsoft.com/office/powerpoint/2010/main" val="1476874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linking</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Recognizing entity mentions in text and linking them to the corresponding entries in a KG</a:t>
            </a:r>
          </a:p>
          <a:p>
            <a:pPr lvl="1"/>
            <a:r>
              <a:rPr lang="en-US" dirty="0"/>
              <a:t>Assume a KG with existing entities</a:t>
            </a:r>
          </a:p>
          <a:p>
            <a:r>
              <a:rPr lang="en-US" dirty="0"/>
              <a:t>What’s the difference between NER and EL?</a:t>
            </a:r>
          </a:p>
          <a:p>
            <a:pPr lvl="1"/>
            <a:r>
              <a:rPr lang="en-US" dirty="0"/>
              <a:t>NER recognizes entities and assigns an entity type</a:t>
            </a:r>
          </a:p>
          <a:p>
            <a:pPr lvl="1"/>
            <a:r>
              <a:rPr lang="en-US" dirty="0"/>
              <a:t>EL recognizes entities and assigns an entity id</a:t>
            </a:r>
          </a:p>
          <a:p>
            <a:pPr lvl="1"/>
            <a:r>
              <a:rPr lang="en-US" dirty="0"/>
              <a:t>Importance of having an identifier management system</a:t>
            </a:r>
          </a:p>
          <a:p>
            <a:pPr lvl="1"/>
            <a:endParaRPr lang="en-US" dirty="0"/>
          </a:p>
          <a:p>
            <a:endParaRPr lang="en-US" dirty="0"/>
          </a:p>
        </p:txBody>
      </p:sp>
    </p:spTree>
    <p:extLst>
      <p:ext uri="{BB962C8B-B14F-4D97-AF65-F5344CB8AC3E}">
        <p14:creationId xmlns:p14="http://schemas.microsoft.com/office/powerpoint/2010/main" val="2562616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6AE50-EAD0-4893-8AA4-E082660F2B6F}"/>
              </a:ext>
            </a:extLst>
          </p:cNvPr>
          <p:cNvPicPr>
            <a:picLocks noChangeAspect="1"/>
          </p:cNvPicPr>
          <p:nvPr/>
        </p:nvPicPr>
        <p:blipFill>
          <a:blip r:embed="rId2"/>
          <a:stretch>
            <a:fillRect/>
          </a:stretch>
        </p:blipFill>
        <p:spPr>
          <a:xfrm>
            <a:off x="1539175" y="1388625"/>
            <a:ext cx="9252681" cy="971127"/>
          </a:xfrm>
          <a:prstGeom prst="rect">
            <a:avLst/>
          </a:prstGeom>
        </p:spPr>
      </p:pic>
      <p:sp>
        <p:nvSpPr>
          <p:cNvPr id="6" name="Rectangle: Rounded Corners 5">
            <a:extLst>
              <a:ext uri="{FF2B5EF4-FFF2-40B4-BE49-F238E27FC236}">
                <a16:creationId xmlns:a16="http://schemas.microsoft.com/office/drawing/2014/main" id="{D3EA8C4A-51CA-4224-87DD-A8BF4C5F6D37}"/>
              </a:ext>
            </a:extLst>
          </p:cNvPr>
          <p:cNvSpPr/>
          <p:nvPr/>
        </p:nvSpPr>
        <p:spPr bwMode="auto">
          <a:xfrm>
            <a:off x="1763280" y="1486746"/>
            <a:ext cx="1568743" cy="448212"/>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78910512-1828-4F0B-99D7-7B29051B3E83}"/>
              </a:ext>
            </a:extLst>
          </p:cNvPr>
          <p:cNvSpPr/>
          <p:nvPr/>
        </p:nvSpPr>
        <p:spPr bwMode="auto">
          <a:xfrm>
            <a:off x="3705534" y="1472432"/>
            <a:ext cx="1120531" cy="476841"/>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EA932C7C-677D-49CE-BE35-8B6774EFA47B}"/>
              </a:ext>
            </a:extLst>
          </p:cNvPr>
          <p:cNvSpPr/>
          <p:nvPr/>
        </p:nvSpPr>
        <p:spPr bwMode="auto">
          <a:xfrm>
            <a:off x="3828806" y="1472431"/>
            <a:ext cx="1643445" cy="597617"/>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B7110956-F447-4618-91C1-C28F390D5CCB}"/>
              </a:ext>
            </a:extLst>
          </p:cNvPr>
          <p:cNvSpPr/>
          <p:nvPr/>
        </p:nvSpPr>
        <p:spPr bwMode="auto">
          <a:xfrm>
            <a:off x="8337062" y="1412043"/>
            <a:ext cx="1643445" cy="597617"/>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F9CD4F03-949D-477F-B81D-4E934AB02A97}"/>
              </a:ext>
            </a:extLst>
          </p:cNvPr>
          <p:cNvSpPr/>
          <p:nvPr/>
        </p:nvSpPr>
        <p:spPr bwMode="auto">
          <a:xfrm>
            <a:off x="3854938" y="1506797"/>
            <a:ext cx="3361592" cy="502863"/>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D56424D4-45B0-4375-A8F3-D93BB968193D}"/>
              </a:ext>
            </a:extLst>
          </p:cNvPr>
          <p:cNvSpPr txBox="1"/>
          <p:nvPr/>
        </p:nvSpPr>
        <p:spPr>
          <a:xfrm>
            <a:off x="7216530" y="5445958"/>
            <a:ext cx="4108615"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Tampa Bay Buccaneers (NFL team)</a:t>
            </a:r>
          </a:p>
        </p:txBody>
      </p:sp>
      <p:sp>
        <p:nvSpPr>
          <p:cNvPr id="13" name="TextBox 12">
            <a:extLst>
              <a:ext uri="{FF2B5EF4-FFF2-40B4-BE49-F238E27FC236}">
                <a16:creationId xmlns:a16="http://schemas.microsoft.com/office/drawing/2014/main" id="{52C9CD2E-3861-4E69-8033-3C8D12CA7F85}"/>
              </a:ext>
            </a:extLst>
          </p:cNvPr>
          <p:cNvSpPr txBox="1"/>
          <p:nvPr/>
        </p:nvSpPr>
        <p:spPr>
          <a:xfrm>
            <a:off x="1787565" y="4323130"/>
            <a:ext cx="2067373" cy="908196"/>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Tampa (Florida)</a:t>
            </a:r>
          </a:p>
          <a:p>
            <a:pPr>
              <a:lnSpc>
                <a:spcPct val="90000"/>
              </a:lnSpc>
              <a:spcAft>
                <a:spcPts val="588"/>
              </a:spcAft>
            </a:pPr>
            <a:r>
              <a:rPr lang="en-US" sz="1961" dirty="0">
                <a:gradFill>
                  <a:gsLst>
                    <a:gs pos="2917">
                      <a:schemeClr val="tx1"/>
                    </a:gs>
                    <a:gs pos="30000">
                      <a:schemeClr val="tx1"/>
                    </a:gs>
                  </a:gsLst>
                  <a:lin ang="5400000" scaled="0"/>
                </a:gradFill>
              </a:rPr>
              <a:t>Tampa (Kansas)</a:t>
            </a:r>
          </a:p>
        </p:txBody>
      </p:sp>
      <p:sp>
        <p:nvSpPr>
          <p:cNvPr id="14" name="TextBox 13">
            <a:extLst>
              <a:ext uri="{FF2B5EF4-FFF2-40B4-BE49-F238E27FC236}">
                <a16:creationId xmlns:a16="http://schemas.microsoft.com/office/drawing/2014/main" id="{629CF0C3-BDE4-49B2-95EB-8DDC3567DCA7}"/>
              </a:ext>
            </a:extLst>
          </p:cNvPr>
          <p:cNvSpPr txBox="1"/>
          <p:nvPr/>
        </p:nvSpPr>
        <p:spPr>
          <a:xfrm>
            <a:off x="3854938" y="3678401"/>
            <a:ext cx="3934372" cy="1602167"/>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Tampa Bay (Location)</a:t>
            </a:r>
          </a:p>
          <a:p>
            <a:pPr>
              <a:lnSpc>
                <a:spcPct val="90000"/>
              </a:lnSpc>
              <a:spcAft>
                <a:spcPts val="588"/>
              </a:spcAft>
            </a:pPr>
            <a:r>
              <a:rPr lang="en-US" sz="1961" dirty="0">
                <a:gradFill>
                  <a:gsLst>
                    <a:gs pos="2917">
                      <a:schemeClr val="tx1"/>
                    </a:gs>
                    <a:gs pos="30000">
                      <a:schemeClr val="tx1"/>
                    </a:gs>
                  </a:gsLst>
                  <a:lin ang="5400000" scaled="0"/>
                </a:gradFill>
              </a:rPr>
              <a:t>Tampa Bay (Buccaneers - NFL)</a:t>
            </a:r>
          </a:p>
          <a:p>
            <a:pPr>
              <a:lnSpc>
                <a:spcPct val="90000"/>
              </a:lnSpc>
              <a:spcAft>
                <a:spcPts val="588"/>
              </a:spcAft>
            </a:pPr>
            <a:r>
              <a:rPr lang="en-US" sz="1961" dirty="0">
                <a:gradFill>
                  <a:gsLst>
                    <a:gs pos="2917">
                      <a:schemeClr val="tx1"/>
                    </a:gs>
                    <a:gs pos="30000">
                      <a:schemeClr val="tx1"/>
                    </a:gs>
                  </a:gsLst>
                  <a:lin ang="5400000" scaled="0"/>
                </a:gradFill>
              </a:rPr>
              <a:t>Tampa Bay (Lightning - NHL)</a:t>
            </a:r>
          </a:p>
          <a:p>
            <a:pPr>
              <a:lnSpc>
                <a:spcPct val="90000"/>
              </a:lnSpc>
              <a:spcAft>
                <a:spcPts val="588"/>
              </a:spcAft>
            </a:pPr>
            <a:r>
              <a:rPr lang="en-US" sz="1961" dirty="0">
                <a:gradFill>
                  <a:gsLst>
                    <a:gs pos="2917">
                      <a:schemeClr val="tx1"/>
                    </a:gs>
                    <a:gs pos="30000">
                      <a:schemeClr val="tx1"/>
                    </a:gs>
                  </a:gsLst>
                  <a:lin ang="5400000" scaled="0"/>
                </a:gradFill>
              </a:rPr>
              <a:t>Tampa Bay (Ray - MLB)</a:t>
            </a:r>
          </a:p>
        </p:txBody>
      </p:sp>
      <p:sp>
        <p:nvSpPr>
          <p:cNvPr id="15" name="TextBox 14">
            <a:extLst>
              <a:ext uri="{FF2B5EF4-FFF2-40B4-BE49-F238E27FC236}">
                <a16:creationId xmlns:a16="http://schemas.microsoft.com/office/drawing/2014/main" id="{35E75656-27EE-4CAE-902A-48B958A740B1}"/>
              </a:ext>
            </a:extLst>
          </p:cNvPr>
          <p:cNvSpPr txBox="1"/>
          <p:nvPr/>
        </p:nvSpPr>
        <p:spPr>
          <a:xfrm>
            <a:off x="119835" y="3119080"/>
            <a:ext cx="3585699" cy="908196"/>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Tom Brady (player)</a:t>
            </a:r>
          </a:p>
          <a:p>
            <a:pPr>
              <a:lnSpc>
                <a:spcPct val="90000"/>
              </a:lnSpc>
              <a:spcAft>
                <a:spcPts val="588"/>
              </a:spcAft>
            </a:pPr>
            <a:r>
              <a:rPr lang="en-US" sz="1961" dirty="0">
                <a:gradFill>
                  <a:gsLst>
                    <a:gs pos="2917">
                      <a:schemeClr val="tx1"/>
                    </a:gs>
                    <a:gs pos="30000">
                      <a:schemeClr val="tx1"/>
                    </a:gs>
                  </a:gsLst>
                  <a:lin ang="5400000" scaled="0"/>
                </a:gradFill>
              </a:rPr>
              <a:t>Tom Brady (director)</a:t>
            </a:r>
          </a:p>
        </p:txBody>
      </p:sp>
      <p:sp>
        <p:nvSpPr>
          <p:cNvPr id="16" name="TextBox 15">
            <a:extLst>
              <a:ext uri="{FF2B5EF4-FFF2-40B4-BE49-F238E27FC236}">
                <a16:creationId xmlns:a16="http://schemas.microsoft.com/office/drawing/2014/main" id="{6BAC00E3-6985-4759-BFF9-F71863C3FF26}"/>
              </a:ext>
            </a:extLst>
          </p:cNvPr>
          <p:cNvSpPr txBox="1"/>
          <p:nvPr/>
        </p:nvSpPr>
        <p:spPr>
          <a:xfrm>
            <a:off x="9024132" y="3308488"/>
            <a:ext cx="2321439" cy="1255182"/>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Super Bowl 2021</a:t>
            </a:r>
          </a:p>
          <a:p>
            <a:pPr>
              <a:lnSpc>
                <a:spcPct val="90000"/>
              </a:lnSpc>
              <a:spcAft>
                <a:spcPts val="588"/>
              </a:spcAft>
            </a:pPr>
            <a:r>
              <a:rPr lang="en-US" sz="1961" dirty="0">
                <a:gradFill>
                  <a:gsLst>
                    <a:gs pos="2917">
                      <a:schemeClr val="tx1"/>
                    </a:gs>
                    <a:gs pos="30000">
                      <a:schemeClr val="tx1"/>
                    </a:gs>
                  </a:gsLst>
                  <a:lin ang="5400000" scaled="0"/>
                </a:gradFill>
              </a:rPr>
              <a:t>Super Bowl 2020</a:t>
            </a:r>
          </a:p>
          <a:p>
            <a:pPr>
              <a:lnSpc>
                <a:spcPct val="90000"/>
              </a:lnSpc>
              <a:spcAft>
                <a:spcPts val="588"/>
              </a:spcAft>
            </a:pPr>
            <a:r>
              <a:rPr lang="en-US" sz="1961" dirty="0">
                <a:gradFill>
                  <a:gsLst>
                    <a:gs pos="2917">
                      <a:schemeClr val="tx1"/>
                    </a:gs>
                    <a:gs pos="30000">
                      <a:schemeClr val="tx1"/>
                    </a:gs>
                  </a:gsLst>
                  <a:lin ang="5400000" scaled="0"/>
                </a:gradFill>
              </a:rPr>
              <a:t>…</a:t>
            </a:r>
          </a:p>
        </p:txBody>
      </p:sp>
      <p:cxnSp>
        <p:nvCxnSpPr>
          <p:cNvPr id="18" name="Straight Arrow Connector 17">
            <a:extLst>
              <a:ext uri="{FF2B5EF4-FFF2-40B4-BE49-F238E27FC236}">
                <a16:creationId xmlns:a16="http://schemas.microsoft.com/office/drawing/2014/main" id="{7C2B3679-73EE-4CA7-9ACC-B62A3FA9708E}"/>
              </a:ext>
            </a:extLst>
          </p:cNvPr>
          <p:cNvCxnSpPr>
            <a:stCxn id="6" idx="2"/>
          </p:cNvCxnSpPr>
          <p:nvPr/>
        </p:nvCxnSpPr>
        <p:spPr>
          <a:xfrm flipH="1">
            <a:off x="1432297" y="1934959"/>
            <a:ext cx="1115355" cy="118412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3BCA7C7-1562-4845-85AD-0439F5E004C0}"/>
              </a:ext>
            </a:extLst>
          </p:cNvPr>
          <p:cNvCxnSpPr>
            <a:cxnSpLocks/>
          </p:cNvCxnSpPr>
          <p:nvPr/>
        </p:nvCxnSpPr>
        <p:spPr>
          <a:xfrm flipH="1">
            <a:off x="3094419" y="1941129"/>
            <a:ext cx="1131443" cy="238200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9964493-C91B-40EC-9FA7-C9E39E42D964}"/>
              </a:ext>
            </a:extLst>
          </p:cNvPr>
          <p:cNvCxnSpPr>
            <a:cxnSpLocks/>
          </p:cNvCxnSpPr>
          <p:nvPr/>
        </p:nvCxnSpPr>
        <p:spPr>
          <a:xfrm>
            <a:off x="4751925" y="2053478"/>
            <a:ext cx="1157192" cy="167433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E95132-B95B-4AD1-86C4-AA657B6D4A83}"/>
              </a:ext>
            </a:extLst>
          </p:cNvPr>
          <p:cNvCxnSpPr>
            <a:cxnSpLocks/>
          </p:cNvCxnSpPr>
          <p:nvPr/>
        </p:nvCxnSpPr>
        <p:spPr>
          <a:xfrm>
            <a:off x="6020586" y="1979466"/>
            <a:ext cx="2966844" cy="3496685"/>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C79AABD-17F9-42D2-8AB9-F0C4AB947E6E}"/>
              </a:ext>
            </a:extLst>
          </p:cNvPr>
          <p:cNvCxnSpPr>
            <a:cxnSpLocks/>
          </p:cNvCxnSpPr>
          <p:nvPr/>
        </p:nvCxnSpPr>
        <p:spPr>
          <a:xfrm>
            <a:off x="9029380" y="2005256"/>
            <a:ext cx="951128" cy="1297780"/>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820970DF-1C6F-4F6E-9680-BB42DC42366B}"/>
              </a:ext>
            </a:extLst>
          </p:cNvPr>
          <p:cNvSpPr>
            <a:spLocks noGrp="1"/>
          </p:cNvSpPr>
          <p:nvPr>
            <p:ph type="title"/>
          </p:nvPr>
        </p:nvSpPr>
        <p:spPr>
          <a:xfrm>
            <a:off x="269241" y="289957"/>
            <a:ext cx="11655840" cy="899537"/>
          </a:xfrm>
        </p:spPr>
        <p:txBody>
          <a:bodyPr/>
          <a:lstStyle/>
          <a:p>
            <a:r>
              <a:rPr lang="en-US" dirty="0"/>
              <a:t>Entity linking - example</a:t>
            </a:r>
          </a:p>
        </p:txBody>
      </p:sp>
    </p:spTree>
    <p:extLst>
      <p:ext uri="{BB962C8B-B14F-4D97-AF65-F5344CB8AC3E}">
        <p14:creationId xmlns:p14="http://schemas.microsoft.com/office/powerpoint/2010/main" val="52538830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linking – components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Mention detection</a:t>
            </a:r>
          </a:p>
          <a:p>
            <a:pPr lvl="1"/>
            <a:r>
              <a:rPr lang="en-US" dirty="0"/>
              <a:t>Identification of text snippets that can potentially be linked to entities</a:t>
            </a:r>
          </a:p>
          <a:p>
            <a:pPr lvl="1"/>
            <a:r>
              <a:rPr lang="en-US" dirty="0"/>
              <a:t>Using dictionary of entity names and variations</a:t>
            </a:r>
          </a:p>
          <a:p>
            <a:r>
              <a:rPr lang="en-US" dirty="0"/>
              <a:t>Candidate selection</a:t>
            </a:r>
          </a:p>
          <a:p>
            <a:pPr lvl="1"/>
            <a:r>
              <a:rPr lang="en-US" dirty="0"/>
              <a:t>Ranked list of candidate entities is generated for each mention</a:t>
            </a:r>
          </a:p>
          <a:p>
            <a:r>
              <a:rPr lang="en-US" dirty="0"/>
              <a:t>Disambiguation</a:t>
            </a:r>
          </a:p>
          <a:p>
            <a:pPr lvl="1"/>
            <a:r>
              <a:rPr lang="en-US" dirty="0"/>
              <a:t>The best entity (or none) is selected for each mention using context (if available) </a:t>
            </a:r>
          </a:p>
          <a:p>
            <a:pPr lvl="1"/>
            <a:r>
              <a:rPr lang="en-US" dirty="0"/>
              <a:t>Ranking problem</a:t>
            </a:r>
          </a:p>
          <a:p>
            <a:r>
              <a:rPr lang="en-US" dirty="0"/>
              <a:t>Entity annotations</a:t>
            </a:r>
          </a:p>
          <a:p>
            <a:pPr lvl="1"/>
            <a:endParaRPr lang="en-US" dirty="0"/>
          </a:p>
          <a:p>
            <a:endParaRPr lang="en-US" dirty="0"/>
          </a:p>
        </p:txBody>
      </p:sp>
    </p:spTree>
    <p:extLst>
      <p:ext uri="{BB962C8B-B14F-4D97-AF65-F5344CB8AC3E}">
        <p14:creationId xmlns:p14="http://schemas.microsoft.com/office/powerpoint/2010/main" val="886414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matching</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normAutofit fontScale="92500" lnSpcReduction="10000"/>
          </a:bodyPr>
          <a:lstStyle/>
          <a:p>
            <a:r>
              <a:rPr lang="en-US" dirty="0"/>
              <a:t>Compute equivalence class</a:t>
            </a:r>
          </a:p>
          <a:p>
            <a:pPr lvl="1"/>
            <a:r>
              <a:rPr lang="en-US" dirty="0"/>
              <a:t>Also known as duplicate detection or record linkage</a:t>
            </a:r>
          </a:p>
          <a:p>
            <a:r>
              <a:rPr lang="en-US" dirty="0"/>
              <a:t>Name similarity</a:t>
            </a:r>
          </a:p>
          <a:p>
            <a:pPr lvl="1"/>
            <a:r>
              <a:rPr lang="en-US" dirty="0"/>
              <a:t>String similarity</a:t>
            </a:r>
          </a:p>
          <a:p>
            <a:r>
              <a:rPr lang="en-US" dirty="0"/>
              <a:t>Context similarity</a:t>
            </a:r>
          </a:p>
          <a:p>
            <a:pPr lvl="1"/>
            <a:r>
              <a:rPr lang="en-US" dirty="0"/>
              <a:t>Importance of proximity</a:t>
            </a:r>
          </a:p>
          <a:p>
            <a:r>
              <a:rPr lang="en-US" dirty="0"/>
              <a:t>Mention-entity popularity</a:t>
            </a:r>
          </a:p>
          <a:p>
            <a:pPr lvl="1"/>
            <a:r>
              <a:rPr lang="en-US" dirty="0"/>
              <a:t>Popularity of an entity</a:t>
            </a:r>
          </a:p>
          <a:p>
            <a:r>
              <a:rPr lang="en-US" dirty="0"/>
              <a:t>NEMO (Named Entities Made Obvious) </a:t>
            </a:r>
          </a:p>
          <a:p>
            <a:pPr lvl="1"/>
            <a:r>
              <a:rPr lang="en-US" dirty="0"/>
              <a:t>The best evidence for entity disambiguation is provided by the set of co-occurring entities</a:t>
            </a:r>
          </a:p>
        </p:txBody>
      </p:sp>
    </p:spTree>
    <p:extLst>
      <p:ext uri="{BB962C8B-B14F-4D97-AF65-F5344CB8AC3E}">
        <p14:creationId xmlns:p14="http://schemas.microsoft.com/office/powerpoint/2010/main" val="348567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Attributes and relationships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Pattern-based</a:t>
            </a:r>
          </a:p>
          <a:p>
            <a:pPr lvl="1"/>
            <a:r>
              <a:rPr lang="en-US" dirty="0"/>
              <a:t>Regex</a:t>
            </a:r>
          </a:p>
          <a:p>
            <a:pPr lvl="1"/>
            <a:r>
              <a:rPr lang="en-US" dirty="0"/>
              <a:t>Rule-base extraction</a:t>
            </a:r>
          </a:p>
          <a:p>
            <a:r>
              <a:rPr lang="en-US" dirty="0"/>
              <a:t>Extraction from semi-structured content</a:t>
            </a:r>
          </a:p>
          <a:p>
            <a:pPr lvl="1"/>
            <a:r>
              <a:rPr lang="en-US" dirty="0"/>
              <a:t>DOM trees</a:t>
            </a:r>
          </a:p>
          <a:p>
            <a:pPr lvl="1"/>
            <a:r>
              <a:rPr lang="en-US" dirty="0"/>
              <a:t>Web tables</a:t>
            </a:r>
          </a:p>
          <a:p>
            <a:r>
              <a:rPr lang="en-US" dirty="0"/>
              <a:t>Information extraction</a:t>
            </a:r>
          </a:p>
          <a:p>
            <a:pPr lvl="1"/>
            <a:r>
              <a:rPr lang="en-US" dirty="0"/>
              <a:t>Extract (entity-type, alpha, entity-type)</a:t>
            </a:r>
          </a:p>
          <a:p>
            <a:r>
              <a:rPr lang="en-US" dirty="0" err="1"/>
              <a:t>Infoboxes</a:t>
            </a:r>
            <a:r>
              <a:rPr lang="en-US" dirty="0"/>
              <a:t> are great if you have them</a:t>
            </a:r>
          </a:p>
          <a:p>
            <a:pPr lvl="1"/>
            <a:endParaRPr lang="en-US" dirty="0"/>
          </a:p>
        </p:txBody>
      </p:sp>
    </p:spTree>
    <p:extLst>
      <p:ext uri="{BB962C8B-B14F-4D97-AF65-F5344CB8AC3E}">
        <p14:creationId xmlns:p14="http://schemas.microsoft.com/office/powerpoint/2010/main" val="1993362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KG Curation</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Quality</a:t>
            </a:r>
          </a:p>
          <a:p>
            <a:pPr lvl="1"/>
            <a:r>
              <a:rPr lang="en-US" dirty="0"/>
              <a:t>Precision, recall</a:t>
            </a:r>
          </a:p>
          <a:p>
            <a:r>
              <a:rPr lang="en-US" dirty="0"/>
              <a:t>Crowdsourcing</a:t>
            </a:r>
          </a:p>
          <a:p>
            <a:pPr lvl="1"/>
            <a:r>
              <a:rPr lang="en-US" dirty="0"/>
              <a:t>Human in the loop</a:t>
            </a:r>
          </a:p>
          <a:p>
            <a:r>
              <a:rPr lang="en-US" dirty="0"/>
              <a:t>KG life cycle</a:t>
            </a:r>
          </a:p>
          <a:p>
            <a:pPr lvl="1"/>
            <a:r>
              <a:rPr lang="en-US" dirty="0"/>
              <a:t>Provenance metadata (source, timestamp, extraction method)</a:t>
            </a:r>
          </a:p>
          <a:p>
            <a:pPr lvl="1"/>
            <a:r>
              <a:rPr lang="en-US" dirty="0"/>
              <a:t>Versioning </a:t>
            </a:r>
          </a:p>
          <a:p>
            <a:pPr lvl="1"/>
            <a:r>
              <a:rPr lang="en-US" dirty="0"/>
              <a:t>Twitter CEO (Jack -&gt; Parag -&gt; Elon)</a:t>
            </a:r>
          </a:p>
          <a:p>
            <a:r>
              <a:rPr lang="en-US" dirty="0"/>
              <a:t>Maintenance</a:t>
            </a:r>
          </a:p>
          <a:p>
            <a:pPr lvl="1"/>
            <a:endParaRPr lang="en-US" dirty="0"/>
          </a:p>
        </p:txBody>
      </p:sp>
    </p:spTree>
    <p:extLst>
      <p:ext uri="{BB962C8B-B14F-4D97-AF65-F5344CB8AC3E}">
        <p14:creationId xmlns:p14="http://schemas.microsoft.com/office/powerpoint/2010/main" val="812523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Architecture for KG construction</a:t>
            </a:r>
          </a:p>
        </p:txBody>
      </p:sp>
      <p:pic>
        <p:nvPicPr>
          <p:cNvPr id="7" name="Picture 6">
            <a:extLst>
              <a:ext uri="{FF2B5EF4-FFF2-40B4-BE49-F238E27FC236}">
                <a16:creationId xmlns:a16="http://schemas.microsoft.com/office/drawing/2014/main" id="{1AB0A6F5-568A-4111-BBE2-733A770AC635}"/>
              </a:ext>
            </a:extLst>
          </p:cNvPr>
          <p:cNvPicPr>
            <a:picLocks noChangeAspect="1"/>
          </p:cNvPicPr>
          <p:nvPr/>
        </p:nvPicPr>
        <p:blipFill>
          <a:blip r:embed="rId2"/>
          <a:stretch>
            <a:fillRect/>
          </a:stretch>
        </p:blipFill>
        <p:spPr>
          <a:xfrm>
            <a:off x="1732932" y="1486746"/>
            <a:ext cx="8726136" cy="4871594"/>
          </a:xfrm>
          <a:prstGeom prst="rect">
            <a:avLst/>
          </a:prstGeom>
        </p:spPr>
      </p:pic>
    </p:spTree>
    <p:extLst>
      <p:ext uri="{BB962C8B-B14F-4D97-AF65-F5344CB8AC3E}">
        <p14:creationId xmlns:p14="http://schemas.microsoft.com/office/powerpoint/2010/main" val="37383473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idx="1"/>
          </p:nvPr>
        </p:nvSpPr>
        <p:spPr/>
        <p:txBody>
          <a:bodyPr/>
          <a:lstStyle/>
          <a:p>
            <a:r>
              <a:rPr lang="en-US" dirty="0"/>
              <a:t>Knowledge graph (KG) describes objects of interest and connections</a:t>
            </a:r>
          </a:p>
          <a:p>
            <a:r>
              <a:rPr lang="en-US" dirty="0"/>
              <a:t>Organizing data as nodes and edges</a:t>
            </a:r>
          </a:p>
          <a:p>
            <a:r>
              <a:rPr lang="en-US" dirty="0"/>
              <a:t>Examples</a:t>
            </a:r>
          </a:p>
          <a:p>
            <a:pPr lvl="1"/>
            <a:r>
              <a:rPr lang="en-US" dirty="0"/>
              <a:t>Microsoft Satori, Google Knowledge Graph, Amazon Product Graph</a:t>
            </a:r>
          </a:p>
          <a:p>
            <a:pPr lvl="1"/>
            <a:r>
              <a:rPr lang="en-US" dirty="0"/>
              <a:t>Knowledge bases (KBs): </a:t>
            </a:r>
            <a:r>
              <a:rPr lang="en-US" dirty="0" err="1"/>
              <a:t>Yago</a:t>
            </a:r>
            <a:r>
              <a:rPr lang="en-US" dirty="0"/>
              <a:t>, Freebase</a:t>
            </a:r>
          </a:p>
          <a:p>
            <a:r>
              <a:rPr lang="en-US" dirty="0"/>
              <a:t>Knowledge graph and knowledge base terms are used interchangeably</a:t>
            </a:r>
          </a:p>
        </p:txBody>
      </p:sp>
    </p:spTree>
    <p:extLst>
      <p:ext uri="{BB962C8B-B14F-4D97-AF65-F5344CB8AC3E}">
        <p14:creationId xmlns:p14="http://schemas.microsoft.com/office/powerpoint/2010/main" val="410528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Where is the KG?</a:t>
            </a:r>
          </a:p>
        </p:txBody>
      </p:sp>
      <p:pic>
        <p:nvPicPr>
          <p:cNvPr id="4" name="Picture 3">
            <a:extLst>
              <a:ext uri="{FF2B5EF4-FFF2-40B4-BE49-F238E27FC236}">
                <a16:creationId xmlns:a16="http://schemas.microsoft.com/office/drawing/2014/main" id="{BE2505C1-3E87-4BB2-AD7E-2D2D14C59C8A}"/>
              </a:ext>
            </a:extLst>
          </p:cNvPr>
          <p:cNvPicPr>
            <a:picLocks noChangeAspect="1"/>
          </p:cNvPicPr>
          <p:nvPr/>
        </p:nvPicPr>
        <p:blipFill>
          <a:blip r:embed="rId2"/>
          <a:stretch>
            <a:fillRect/>
          </a:stretch>
        </p:blipFill>
        <p:spPr>
          <a:xfrm>
            <a:off x="2510301" y="1636151"/>
            <a:ext cx="7714957" cy="4117951"/>
          </a:xfrm>
          <a:prstGeom prst="rect">
            <a:avLst/>
          </a:prstGeom>
        </p:spPr>
      </p:pic>
    </p:spTree>
    <p:extLst>
      <p:ext uri="{BB962C8B-B14F-4D97-AF65-F5344CB8AC3E}">
        <p14:creationId xmlns:p14="http://schemas.microsoft.com/office/powerpoint/2010/main" val="156368901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Representation</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Unique problem</a:t>
            </a:r>
          </a:p>
          <a:p>
            <a:pPr lvl="1"/>
            <a:r>
              <a:rPr lang="en-US" dirty="0"/>
              <a:t>Entities in KG have no textual representation, apart from their names</a:t>
            </a:r>
          </a:p>
          <a:p>
            <a:pPr lvl="1"/>
            <a:r>
              <a:rPr lang="en-US" dirty="0"/>
              <a:t>We can run SPARQL queries but how do we add the IR part?</a:t>
            </a:r>
          </a:p>
          <a:p>
            <a:r>
              <a:rPr lang="en-US" dirty="0"/>
              <a:t>Predicate folding</a:t>
            </a:r>
          </a:p>
          <a:p>
            <a:pPr lvl="1"/>
            <a:r>
              <a:rPr lang="en-US" dirty="0"/>
              <a:t>Build a textual representation for each entity by considering all triples</a:t>
            </a:r>
          </a:p>
          <a:p>
            <a:pPr lvl="1"/>
            <a:r>
              <a:rPr lang="en-US" dirty="0"/>
              <a:t>Grouping predicates together into a small set of predefined categories</a:t>
            </a:r>
          </a:p>
          <a:p>
            <a:pPr lvl="1"/>
            <a:r>
              <a:rPr lang="en-US" dirty="0"/>
              <a:t>From SPOs triples to a structured document</a:t>
            </a:r>
          </a:p>
          <a:p>
            <a:endParaRPr lang="en-US" dirty="0"/>
          </a:p>
        </p:txBody>
      </p:sp>
    </p:spTree>
    <p:extLst>
      <p:ext uri="{BB962C8B-B14F-4D97-AF65-F5344CB8AC3E}">
        <p14:creationId xmlns:p14="http://schemas.microsoft.com/office/powerpoint/2010/main" val="2248877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Predicate folding - example</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type="body" sz="quarter" idx="10"/>
          </p:nvPr>
        </p:nvSpPr>
        <p:spPr>
          <a:xfrm>
            <a:off x="269239" y="1189495"/>
            <a:ext cx="11653523" cy="2855839"/>
          </a:xfrm>
        </p:spPr>
        <p:txBody>
          <a:bodyPr/>
          <a:lstStyle/>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instance_of</a:t>
            </a:r>
            <a:r>
              <a:rPr lang="en-US" sz="1765" dirty="0">
                <a:latin typeface="Courier New" panose="02070309020205020404" pitchFamily="49" charset="0"/>
                <a:cs typeface="Courier New" panose="02070309020205020404" pitchFamily="49" charset="0"/>
              </a:rPr>
              <a:t>, recipe&gt;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spaghetti&gt;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pancetta&gt;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eggs&gt;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parmesan&gt;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recipe_cuisine</a:t>
            </a:r>
            <a:r>
              <a:rPr lang="en-US" sz="1765" dirty="0">
                <a:latin typeface="Courier New" panose="02070309020205020404" pitchFamily="49" charset="0"/>
                <a:cs typeface="Courier New" panose="02070309020205020404" pitchFamily="49" charset="0"/>
              </a:rPr>
              <a:t>, </a:t>
            </a:r>
            <a:r>
              <a:rPr lang="en-US" sz="1765" dirty="0" err="1">
                <a:latin typeface="Courier New" panose="02070309020205020404" pitchFamily="49" charset="0"/>
                <a:cs typeface="Courier New" panose="02070309020205020404" pitchFamily="49" charset="0"/>
              </a:rPr>
              <a:t>italian</a:t>
            </a:r>
            <a:r>
              <a:rPr lang="en-US" sz="1765" dirty="0">
                <a:latin typeface="Courier New" panose="02070309020205020404" pitchFamily="49" charset="0"/>
                <a:cs typeface="Courier New" panose="02070309020205020404" pitchFamily="49" charset="0"/>
              </a:rPr>
              <a:t> cuisine&gt;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serving_size</a:t>
            </a:r>
            <a:r>
              <a:rPr lang="en-US" sz="1765" dirty="0">
                <a:latin typeface="Courier New" panose="02070309020205020404" pitchFamily="49" charset="0"/>
                <a:cs typeface="Courier New" panose="02070309020205020404" pitchFamily="49" charset="0"/>
              </a:rPr>
              <a:t>, 4&gt;</a:t>
            </a:r>
          </a:p>
          <a:p>
            <a:pPr lvl="1"/>
            <a:r>
              <a:rPr lang="en-US" sz="1765" dirty="0">
                <a:latin typeface="Courier New" panose="02070309020205020404" pitchFamily="49" charset="0"/>
                <a:cs typeface="Courier New" panose="02070309020205020404" pitchFamily="49" charset="0"/>
              </a:rPr>
              <a:t>&lt;spaghetti carbonara, calories, 510&gt;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cook_time</a:t>
            </a:r>
            <a:r>
              <a:rPr lang="en-US" sz="1765" dirty="0">
                <a:latin typeface="Courier New" panose="02070309020205020404" pitchFamily="49" charset="0"/>
                <a:cs typeface="Courier New" panose="02070309020205020404" pitchFamily="49" charset="0"/>
              </a:rPr>
              <a:t>, 25min&gt;</a:t>
            </a:r>
          </a:p>
        </p:txBody>
      </p:sp>
      <p:graphicFrame>
        <p:nvGraphicFramePr>
          <p:cNvPr id="4" name="Table 4">
            <a:extLst>
              <a:ext uri="{FF2B5EF4-FFF2-40B4-BE49-F238E27FC236}">
                <a16:creationId xmlns:a16="http://schemas.microsoft.com/office/drawing/2014/main" id="{817C7AD7-D31D-4685-8B4C-21B345748756}"/>
              </a:ext>
            </a:extLst>
          </p:cNvPr>
          <p:cNvGraphicFramePr>
            <a:graphicFrameLocks noGrp="1"/>
          </p:cNvGraphicFramePr>
          <p:nvPr/>
        </p:nvGraphicFramePr>
        <p:xfrm>
          <a:off x="866855" y="4214306"/>
          <a:ext cx="10159481" cy="1455848"/>
        </p:xfrm>
        <a:graphic>
          <a:graphicData uri="http://schemas.openxmlformats.org/drawingml/2006/table">
            <a:tbl>
              <a:tblPr firstRow="1" bandRow="1">
                <a:tableStyleId>{5940675A-B579-460E-94D1-54222C63F5DA}</a:tableStyleId>
              </a:tblPr>
              <a:tblGrid>
                <a:gridCol w="2205159">
                  <a:extLst>
                    <a:ext uri="{9D8B030D-6E8A-4147-A177-3AD203B41FA5}">
                      <a16:colId xmlns:a16="http://schemas.microsoft.com/office/drawing/2014/main" val="2694888406"/>
                    </a:ext>
                  </a:extLst>
                </a:gridCol>
                <a:gridCol w="7954322">
                  <a:extLst>
                    <a:ext uri="{9D8B030D-6E8A-4147-A177-3AD203B41FA5}">
                      <a16:colId xmlns:a16="http://schemas.microsoft.com/office/drawing/2014/main" val="3151622956"/>
                    </a:ext>
                  </a:extLst>
                </a:gridCol>
              </a:tblGrid>
              <a:tr h="363550">
                <a:tc>
                  <a:txBody>
                    <a:bodyPr/>
                    <a:lstStyle/>
                    <a:p>
                      <a:r>
                        <a:rPr lang="en-US" sz="1800" dirty="0"/>
                        <a:t>Name</a:t>
                      </a:r>
                    </a:p>
                  </a:txBody>
                  <a:tcPr marL="89642" marR="89642" marT="44821" marB="44821"/>
                </a:tc>
                <a:tc>
                  <a:txBody>
                    <a:bodyPr/>
                    <a:lstStyle/>
                    <a:p>
                      <a:r>
                        <a:rPr lang="en-US" sz="1800" dirty="0">
                          <a:latin typeface="Courier New" panose="02070309020205020404" pitchFamily="49" charset="0"/>
                          <a:cs typeface="Courier New" panose="02070309020205020404" pitchFamily="49" charset="0"/>
                        </a:rPr>
                        <a:t>spaghetti carbonara</a:t>
                      </a:r>
                      <a:endParaRPr lang="en-US" sz="1800" dirty="0"/>
                    </a:p>
                  </a:txBody>
                  <a:tcPr marL="89642" marR="89642" marT="44821" marB="44821"/>
                </a:tc>
                <a:extLst>
                  <a:ext uri="{0D108BD9-81ED-4DB2-BD59-A6C34878D82A}">
                    <a16:rowId xmlns:a16="http://schemas.microsoft.com/office/drawing/2014/main" val="3439081210"/>
                  </a:ext>
                </a:extLst>
              </a:tr>
              <a:tr h="363550">
                <a:tc>
                  <a:txBody>
                    <a:bodyPr/>
                    <a:lstStyle/>
                    <a:p>
                      <a:r>
                        <a:rPr lang="en-US" sz="1800" dirty="0"/>
                        <a:t>Ingredients</a:t>
                      </a:r>
                    </a:p>
                  </a:txBody>
                  <a:tcPr marL="89642" marR="89642" marT="44821" marB="44821"/>
                </a:tc>
                <a:tc>
                  <a:txBody>
                    <a:bodyPr/>
                    <a:lstStyle/>
                    <a:p>
                      <a:r>
                        <a:rPr lang="en-US" sz="1800" dirty="0">
                          <a:latin typeface="Courier New" panose="02070309020205020404" pitchFamily="49" charset="0"/>
                          <a:cs typeface="Courier New" panose="02070309020205020404" pitchFamily="49" charset="0"/>
                        </a:rPr>
                        <a:t>Spaghetti, pancetta, eggs, parmesan</a:t>
                      </a:r>
                      <a:endParaRPr lang="en-US" sz="1800" dirty="0"/>
                    </a:p>
                  </a:txBody>
                  <a:tcPr marL="89642" marR="89642" marT="44821" marB="44821"/>
                </a:tc>
                <a:extLst>
                  <a:ext uri="{0D108BD9-81ED-4DB2-BD59-A6C34878D82A}">
                    <a16:rowId xmlns:a16="http://schemas.microsoft.com/office/drawing/2014/main" val="57484265"/>
                  </a:ext>
                </a:extLst>
              </a:tr>
              <a:tr h="363550">
                <a:tc>
                  <a:txBody>
                    <a:bodyPr/>
                    <a:lstStyle/>
                    <a:p>
                      <a:r>
                        <a:rPr lang="en-US" sz="1800" dirty="0"/>
                        <a:t>Attributes</a:t>
                      </a:r>
                    </a:p>
                  </a:txBody>
                  <a:tcPr marL="89642" marR="89642" marT="44821" marB="44821"/>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italian</a:t>
                      </a:r>
                      <a:r>
                        <a:rPr lang="en-US" sz="1800" dirty="0">
                          <a:latin typeface="Courier New" panose="02070309020205020404" pitchFamily="49" charset="0"/>
                          <a:cs typeface="Courier New" panose="02070309020205020404" pitchFamily="49" charset="0"/>
                        </a:rPr>
                        <a:t> cuisine, serves 4, calories 510, cook time 25min</a:t>
                      </a:r>
                      <a:endParaRPr lang="en-US" sz="1800" dirty="0"/>
                    </a:p>
                  </a:txBody>
                  <a:tcPr marL="89642" marR="89642" marT="44821" marB="44821"/>
                </a:tc>
                <a:extLst>
                  <a:ext uri="{0D108BD9-81ED-4DB2-BD59-A6C34878D82A}">
                    <a16:rowId xmlns:a16="http://schemas.microsoft.com/office/drawing/2014/main" val="2366528589"/>
                  </a:ext>
                </a:extLst>
              </a:tr>
              <a:tr h="363550">
                <a:tc>
                  <a:txBody>
                    <a:bodyPr/>
                    <a:lstStyle/>
                    <a:p>
                      <a:r>
                        <a:rPr lang="en-US" sz="1800" dirty="0"/>
                        <a:t>Related entities</a:t>
                      </a:r>
                    </a:p>
                  </a:txBody>
                  <a:tcPr marL="89642" marR="89642" marT="44821" marB="44821"/>
                </a:tc>
                <a:tc>
                  <a:txBody>
                    <a:bodyPr/>
                    <a:lstStyle/>
                    <a:p>
                      <a:r>
                        <a:rPr lang="it-IT" sz="1800" dirty="0">
                          <a:latin typeface="Courier New" panose="02070309020205020404" pitchFamily="49" charset="0"/>
                          <a:cs typeface="Courier New" panose="02070309020205020404" pitchFamily="49" charset="0"/>
                        </a:rPr>
                        <a:t>spaghetti aglio e olio, fettuccine alfredo</a:t>
                      </a:r>
                      <a:endParaRPr lang="en-US" sz="1800" dirty="0">
                        <a:latin typeface="Courier New" panose="02070309020205020404" pitchFamily="49" charset="0"/>
                        <a:cs typeface="Courier New" panose="02070309020205020404" pitchFamily="49" charset="0"/>
                      </a:endParaRPr>
                    </a:p>
                  </a:txBody>
                  <a:tcPr marL="89642" marR="89642" marT="44821" marB="44821"/>
                </a:tc>
                <a:extLst>
                  <a:ext uri="{0D108BD9-81ED-4DB2-BD59-A6C34878D82A}">
                    <a16:rowId xmlns:a16="http://schemas.microsoft.com/office/drawing/2014/main" val="952039495"/>
                  </a:ext>
                </a:extLst>
              </a:tr>
            </a:tbl>
          </a:graphicData>
        </a:graphic>
      </p:graphicFrame>
    </p:spTree>
    <p:extLst>
      <p:ext uri="{BB962C8B-B14F-4D97-AF65-F5344CB8AC3E}">
        <p14:creationId xmlns:p14="http://schemas.microsoft.com/office/powerpoint/2010/main" val="23092790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retrieval</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Field search retrieval</a:t>
            </a:r>
          </a:p>
          <a:p>
            <a:r>
              <a:rPr lang="en-US" dirty="0"/>
              <a:t>Linear combination of matching functions</a:t>
            </a:r>
          </a:p>
          <a:p>
            <a:r>
              <a:rPr lang="en-US" dirty="0"/>
              <a:t>Can use LTR to learn weights</a:t>
            </a:r>
          </a:p>
          <a:p>
            <a:endParaRPr lang="en-US" sz="1765"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617905C3-580B-46B1-9A1A-10A540EC34FD}"/>
              </a:ext>
            </a:extLst>
          </p:cNvPr>
          <p:cNvPicPr>
            <a:picLocks noChangeAspect="1"/>
          </p:cNvPicPr>
          <p:nvPr/>
        </p:nvPicPr>
        <p:blipFill>
          <a:blip r:embed="rId2"/>
          <a:stretch>
            <a:fillRect/>
          </a:stretch>
        </p:blipFill>
        <p:spPr>
          <a:xfrm>
            <a:off x="1763281" y="4176021"/>
            <a:ext cx="8917559" cy="821723"/>
          </a:xfrm>
          <a:prstGeom prst="rect">
            <a:avLst/>
          </a:prstGeom>
        </p:spPr>
      </p:pic>
    </p:spTree>
    <p:extLst>
      <p:ext uri="{BB962C8B-B14F-4D97-AF65-F5344CB8AC3E}">
        <p14:creationId xmlns:p14="http://schemas.microsoft.com/office/powerpoint/2010/main" val="2621945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Document retrieval</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Preprocessing </a:t>
            </a:r>
          </a:p>
          <a:p>
            <a:pPr lvl="1"/>
            <a:r>
              <a:rPr lang="en-US" dirty="0"/>
              <a:t>Documents are preprocessed with EL + additional information obtained from KG</a:t>
            </a:r>
          </a:p>
          <a:p>
            <a:r>
              <a:rPr lang="en-US" dirty="0"/>
              <a:t>Query annotation </a:t>
            </a:r>
          </a:p>
          <a:p>
            <a:pPr lvl="1"/>
            <a:r>
              <a:rPr lang="en-US" dirty="0"/>
              <a:t>Query processed with EL</a:t>
            </a:r>
          </a:p>
          <a:p>
            <a:r>
              <a:rPr lang="en-US" dirty="0"/>
              <a:t>Expansion</a:t>
            </a:r>
          </a:p>
          <a:p>
            <a:pPr lvl="1"/>
            <a:r>
              <a:rPr lang="en-US" dirty="0"/>
              <a:t>KG feedback: query is issued against an index of a KG in order to retrieve related entities</a:t>
            </a:r>
          </a:p>
          <a:p>
            <a:pPr lvl="1"/>
            <a:r>
              <a:rPr lang="en-US" dirty="0"/>
              <a:t>Corpus-based feedback</a:t>
            </a:r>
          </a:p>
        </p:txBody>
      </p:sp>
    </p:spTree>
    <p:extLst>
      <p:ext uri="{BB962C8B-B14F-4D97-AF65-F5344CB8AC3E}">
        <p14:creationId xmlns:p14="http://schemas.microsoft.com/office/powerpoint/2010/main" val="3680330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Semantic search</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Understanding information needs</a:t>
            </a:r>
          </a:p>
          <a:p>
            <a:r>
              <a:rPr lang="en-US" dirty="0"/>
              <a:t>Query classification</a:t>
            </a:r>
          </a:p>
          <a:p>
            <a:pPr lvl="1"/>
            <a:r>
              <a:rPr lang="en-US" dirty="0"/>
              <a:t>Assign a query to one or multiple pre-defined categories</a:t>
            </a:r>
          </a:p>
          <a:p>
            <a:pPr lvl="1"/>
            <a:r>
              <a:rPr lang="en-US" dirty="0"/>
              <a:t>Query intent classification (</a:t>
            </a:r>
            <a:r>
              <a:rPr lang="en-US"/>
              <a:t>Broder)</a:t>
            </a:r>
            <a:endParaRPr lang="en-US" dirty="0"/>
          </a:p>
          <a:p>
            <a:r>
              <a:rPr lang="en-US" dirty="0"/>
              <a:t>Query annotation</a:t>
            </a:r>
          </a:p>
          <a:p>
            <a:pPr lvl="1"/>
            <a:r>
              <a:rPr lang="en-US" dirty="0"/>
              <a:t>Generate semantic markup for a query</a:t>
            </a:r>
          </a:p>
          <a:p>
            <a:pPr lvl="1"/>
            <a:r>
              <a:rPr lang="en-US" dirty="0"/>
              <a:t>Query segmentation: group terms into phrases</a:t>
            </a:r>
          </a:p>
          <a:p>
            <a:pPr lvl="1"/>
            <a:r>
              <a:rPr lang="en-US" dirty="0"/>
              <a:t>Query tagging (POS, NER)</a:t>
            </a:r>
          </a:p>
        </p:txBody>
      </p:sp>
    </p:spTree>
    <p:extLst>
      <p:ext uri="{BB962C8B-B14F-4D97-AF65-F5344CB8AC3E}">
        <p14:creationId xmlns:p14="http://schemas.microsoft.com/office/powerpoint/2010/main" val="312714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EL in queries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Problems</a:t>
            </a:r>
          </a:p>
          <a:p>
            <a:pPr lvl="1"/>
            <a:r>
              <a:rPr lang="en-US" dirty="0"/>
              <a:t>Queries are very short</a:t>
            </a:r>
          </a:p>
          <a:p>
            <a:pPr lvl="1"/>
            <a:r>
              <a:rPr lang="en-US" dirty="0"/>
              <a:t>Limited context, or none at all</a:t>
            </a:r>
          </a:p>
          <a:p>
            <a:pPr lvl="1"/>
            <a:r>
              <a:rPr lang="en-US" dirty="0"/>
              <a:t>Online process under time constraints</a:t>
            </a:r>
          </a:p>
          <a:p>
            <a:r>
              <a:rPr lang="en-US" dirty="0"/>
              <a:t>Components</a:t>
            </a:r>
          </a:p>
          <a:p>
            <a:pPr lvl="1"/>
            <a:r>
              <a:rPr lang="en-US" dirty="0"/>
              <a:t>Mention detection</a:t>
            </a:r>
          </a:p>
          <a:p>
            <a:pPr lvl="1"/>
            <a:r>
              <a:rPr lang="en-US" dirty="0"/>
              <a:t>Candidate ranking</a:t>
            </a:r>
          </a:p>
          <a:p>
            <a:pPr lvl="1"/>
            <a:r>
              <a:rPr lang="en-US" dirty="0"/>
              <a:t>Interpretations: query may have more than 1 interpretation</a:t>
            </a:r>
          </a:p>
        </p:txBody>
      </p:sp>
    </p:spTree>
    <p:extLst>
      <p:ext uri="{BB962C8B-B14F-4D97-AF65-F5344CB8AC3E}">
        <p14:creationId xmlns:p14="http://schemas.microsoft.com/office/powerpoint/2010/main" val="232145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Using entities for search</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normAutofit lnSpcReduction="10000"/>
          </a:bodyPr>
          <a:lstStyle/>
          <a:p>
            <a:r>
              <a:rPr lang="en-US" dirty="0"/>
              <a:t>Query assistance</a:t>
            </a:r>
          </a:p>
          <a:p>
            <a:pPr lvl="1"/>
            <a:r>
              <a:rPr lang="en-US" dirty="0"/>
              <a:t>Auto-complete</a:t>
            </a:r>
          </a:p>
          <a:p>
            <a:pPr lvl="1"/>
            <a:r>
              <a:rPr lang="en-US" dirty="0"/>
              <a:t>Specific subset of queries that can be decomposed into entity and refiner components</a:t>
            </a:r>
          </a:p>
          <a:p>
            <a:pPr lvl="1"/>
            <a:r>
              <a:rPr lang="en-US" dirty="0"/>
              <a:t>Query recommendations</a:t>
            </a:r>
          </a:p>
          <a:p>
            <a:r>
              <a:rPr lang="en-US" dirty="0"/>
              <a:t>Entity cards</a:t>
            </a:r>
          </a:p>
          <a:p>
            <a:pPr lvl="1"/>
            <a:r>
              <a:rPr lang="en-US" dirty="0"/>
              <a:t>Summaries and facts</a:t>
            </a:r>
          </a:p>
          <a:p>
            <a:r>
              <a:rPr lang="en-US" dirty="0"/>
              <a:t>Entity recommendation</a:t>
            </a:r>
          </a:p>
          <a:p>
            <a:pPr lvl="1"/>
            <a:r>
              <a:rPr lang="en-US" dirty="0"/>
              <a:t>Entity based</a:t>
            </a:r>
          </a:p>
          <a:p>
            <a:pPr lvl="1"/>
            <a:r>
              <a:rPr lang="en-US" dirty="0"/>
              <a:t>Query based</a:t>
            </a:r>
          </a:p>
          <a:p>
            <a:pPr lvl="1"/>
            <a:r>
              <a:rPr lang="en-US" dirty="0"/>
              <a:t>Explanations</a:t>
            </a:r>
          </a:p>
        </p:txBody>
      </p:sp>
    </p:spTree>
    <p:extLst>
      <p:ext uri="{BB962C8B-B14F-4D97-AF65-F5344CB8AC3E}">
        <p14:creationId xmlns:p14="http://schemas.microsoft.com/office/powerpoint/2010/main" val="2316303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CDDE-CCA4-401F-A85F-9239687CD66B}"/>
              </a:ext>
            </a:extLst>
          </p:cNvPr>
          <p:cNvSpPr>
            <a:spLocks noGrp="1"/>
          </p:cNvSpPr>
          <p:nvPr>
            <p:ph type="title"/>
          </p:nvPr>
        </p:nvSpPr>
        <p:spPr/>
        <p:txBody>
          <a:bodyPr/>
          <a:lstStyle/>
          <a:p>
            <a:r>
              <a:rPr lang="en-US" dirty="0"/>
              <a:t>Domain specific KGs: healthcare domain</a:t>
            </a:r>
          </a:p>
        </p:txBody>
      </p:sp>
      <p:sp>
        <p:nvSpPr>
          <p:cNvPr id="3" name="Text Placeholder 2">
            <a:extLst>
              <a:ext uri="{FF2B5EF4-FFF2-40B4-BE49-F238E27FC236}">
                <a16:creationId xmlns:a16="http://schemas.microsoft.com/office/drawing/2014/main" id="{19C9EAE6-8C34-46AD-9071-71D55F52F5C0}"/>
              </a:ext>
            </a:extLst>
          </p:cNvPr>
          <p:cNvSpPr>
            <a:spLocks noGrp="1"/>
          </p:cNvSpPr>
          <p:nvPr>
            <p:ph idx="1"/>
          </p:nvPr>
        </p:nvSpPr>
        <p:spPr/>
        <p:txBody>
          <a:bodyPr/>
          <a:lstStyle/>
          <a:p>
            <a:r>
              <a:rPr lang="en-US" dirty="0"/>
              <a:t>Scientific medical knowledge</a:t>
            </a:r>
          </a:p>
          <a:p>
            <a:r>
              <a:rPr lang="en-US" dirty="0"/>
              <a:t>Existing taxonomies and data sources</a:t>
            </a:r>
          </a:p>
          <a:p>
            <a:r>
              <a:rPr lang="en-US" dirty="0"/>
              <a:t>Examples</a:t>
            </a:r>
          </a:p>
          <a:p>
            <a:pPr lvl="1"/>
            <a:r>
              <a:rPr lang="en-US" dirty="0"/>
              <a:t>SNOMED (Systematized Nomenclature of Medicine)</a:t>
            </a:r>
          </a:p>
          <a:p>
            <a:pPr lvl="1"/>
            <a:r>
              <a:rPr lang="en-US" dirty="0" err="1"/>
              <a:t>RxNorm</a:t>
            </a:r>
            <a:r>
              <a:rPr lang="en-US" dirty="0"/>
              <a:t> (medications available on the US market)</a:t>
            </a:r>
          </a:p>
          <a:p>
            <a:pPr lvl="1"/>
            <a:r>
              <a:rPr lang="en-US" dirty="0" err="1"/>
              <a:t>MeSH</a:t>
            </a:r>
            <a:r>
              <a:rPr lang="en-US" dirty="0"/>
              <a:t> (Medical Subject Headings)</a:t>
            </a:r>
          </a:p>
        </p:txBody>
      </p:sp>
    </p:spTree>
    <p:extLst>
      <p:ext uri="{BB962C8B-B14F-4D97-AF65-F5344CB8AC3E}">
        <p14:creationId xmlns:p14="http://schemas.microsoft.com/office/powerpoint/2010/main" val="1102916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8F13-C49C-43FD-8B71-B0598EB1A5C6}"/>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8EC7FD07-820E-499B-A54C-7314911D6C8B}"/>
              </a:ext>
            </a:extLst>
          </p:cNvPr>
          <p:cNvSpPr>
            <a:spLocks noGrp="1"/>
          </p:cNvSpPr>
          <p:nvPr>
            <p:ph idx="1"/>
          </p:nvPr>
        </p:nvSpPr>
        <p:spPr/>
        <p:txBody>
          <a:bodyPr/>
          <a:lstStyle/>
          <a:p>
            <a:r>
              <a:rPr lang="en-US" dirty="0"/>
              <a:t>Very sensitive data</a:t>
            </a:r>
          </a:p>
          <a:p>
            <a:r>
              <a:rPr lang="en-US" dirty="0"/>
              <a:t>EMR (Electronic Medical Records)</a:t>
            </a:r>
          </a:p>
          <a:p>
            <a:r>
              <a:rPr lang="en-US" dirty="0"/>
              <a:t>Clinical relevance</a:t>
            </a:r>
          </a:p>
          <a:p>
            <a:r>
              <a:rPr lang="en-US" dirty="0"/>
              <a:t>Vocabulary mismatch </a:t>
            </a:r>
          </a:p>
          <a:p>
            <a:pPr lvl="1"/>
            <a:r>
              <a:rPr lang="en-US" dirty="0"/>
              <a:t>Patient describing a symptom </a:t>
            </a:r>
          </a:p>
          <a:p>
            <a:pPr lvl="1"/>
            <a:r>
              <a:rPr lang="en-US" dirty="0"/>
              <a:t>MDs describing a diagnosis</a:t>
            </a:r>
          </a:p>
          <a:p>
            <a:r>
              <a:rPr lang="en-US" dirty="0"/>
              <a:t>Data labeling and curation</a:t>
            </a:r>
          </a:p>
        </p:txBody>
      </p:sp>
    </p:spTree>
    <p:extLst>
      <p:ext uri="{BB962C8B-B14F-4D97-AF65-F5344CB8AC3E}">
        <p14:creationId xmlns:p14="http://schemas.microsoft.com/office/powerpoint/2010/main" val="398486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6476-6D32-49C3-8533-4C5D3FD19918}"/>
              </a:ext>
            </a:extLst>
          </p:cNvPr>
          <p:cNvSpPr>
            <a:spLocks noGrp="1"/>
          </p:cNvSpPr>
          <p:nvPr>
            <p:ph type="title"/>
          </p:nvPr>
        </p:nvSpPr>
        <p:spPr/>
        <p:txBody>
          <a:bodyPr/>
          <a:lstStyle/>
          <a:p>
            <a:r>
              <a:rPr lang="en-US" dirty="0"/>
              <a:t>Introduction - II</a:t>
            </a:r>
          </a:p>
        </p:txBody>
      </p:sp>
      <p:sp>
        <p:nvSpPr>
          <p:cNvPr id="3" name="Text Placeholder 2">
            <a:extLst>
              <a:ext uri="{FF2B5EF4-FFF2-40B4-BE49-F238E27FC236}">
                <a16:creationId xmlns:a16="http://schemas.microsoft.com/office/drawing/2014/main" id="{5BDCA345-FBC5-4538-B847-8B988697C721}"/>
              </a:ext>
            </a:extLst>
          </p:cNvPr>
          <p:cNvSpPr>
            <a:spLocks noGrp="1"/>
          </p:cNvSpPr>
          <p:nvPr>
            <p:ph idx="1"/>
          </p:nvPr>
        </p:nvSpPr>
        <p:spPr/>
        <p:txBody>
          <a:bodyPr>
            <a:normAutofit fontScale="92500" lnSpcReduction="10000"/>
          </a:bodyPr>
          <a:lstStyle/>
          <a:p>
            <a:r>
              <a:rPr lang="en-US" dirty="0"/>
              <a:t>How to identify nodes and derives edges</a:t>
            </a:r>
          </a:p>
          <a:p>
            <a:r>
              <a:rPr lang="en-US" dirty="0"/>
              <a:t>So far, most research on KGs/KBs use Wikipedia as source</a:t>
            </a:r>
          </a:p>
          <a:p>
            <a:pPr lvl="1"/>
            <a:r>
              <a:rPr lang="en-US" dirty="0"/>
              <a:t>Benefits: easy to read, easy to parse, </a:t>
            </a:r>
            <a:r>
              <a:rPr lang="en-US" dirty="0" err="1"/>
              <a:t>Wikipedians</a:t>
            </a:r>
            <a:endParaRPr lang="en-US" dirty="0"/>
          </a:p>
          <a:p>
            <a:pPr lvl="1"/>
            <a:r>
              <a:rPr lang="en-US" dirty="0"/>
              <a:t>Drawbacks: coverage, outdated content, bias</a:t>
            </a:r>
          </a:p>
          <a:p>
            <a:r>
              <a:rPr lang="en-US" dirty="0"/>
              <a:t>What do we do when there is no Wikipedia?</a:t>
            </a:r>
          </a:p>
          <a:p>
            <a:r>
              <a:rPr lang="en-US" dirty="0"/>
              <a:t>… and there are plenty of examples in the real world</a:t>
            </a:r>
          </a:p>
          <a:p>
            <a:r>
              <a:rPr lang="en-US" dirty="0"/>
              <a:t>More specifically</a:t>
            </a:r>
          </a:p>
          <a:p>
            <a:pPr lvl="1"/>
            <a:r>
              <a:rPr lang="en-US" sz="2000" dirty="0"/>
              <a:t>KG is a repository of entities, types and relationships</a:t>
            </a:r>
          </a:p>
          <a:p>
            <a:pPr lvl="1"/>
            <a:r>
              <a:rPr lang="en-US" sz="2000" dirty="0"/>
              <a:t>KG defines entities, types, attributes, relations, provenance</a:t>
            </a:r>
          </a:p>
          <a:p>
            <a:pPr lvl="1"/>
            <a:r>
              <a:rPr lang="en-US" sz="2000" dirty="0"/>
              <a:t>KG is data</a:t>
            </a:r>
          </a:p>
          <a:p>
            <a:pPr lvl="1"/>
            <a:r>
              <a:rPr lang="en-US" sz="2000" dirty="0"/>
              <a:t>KG evolves and needs maintenance </a:t>
            </a:r>
          </a:p>
          <a:p>
            <a:pPr lvl="1"/>
            <a:endParaRPr lang="en-US" dirty="0"/>
          </a:p>
          <a:p>
            <a:endParaRPr lang="en-US" dirty="0"/>
          </a:p>
        </p:txBody>
      </p:sp>
    </p:spTree>
    <p:extLst>
      <p:ext uri="{BB962C8B-B14F-4D97-AF65-F5344CB8AC3E}">
        <p14:creationId xmlns:p14="http://schemas.microsoft.com/office/powerpoint/2010/main" val="891393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How to bootstrap?</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lstStyle/>
          <a:p>
            <a:r>
              <a:rPr lang="en-US" dirty="0"/>
              <a:t>No single approach to build a KG</a:t>
            </a:r>
          </a:p>
          <a:p>
            <a:r>
              <a:rPr lang="en-US" dirty="0"/>
              <a:t>Research and engineering problems</a:t>
            </a:r>
          </a:p>
          <a:p>
            <a:r>
              <a:rPr lang="en-US" dirty="0"/>
              <a:t>Iterative development cycle</a:t>
            </a:r>
          </a:p>
          <a:p>
            <a:r>
              <a:rPr lang="en-US" dirty="0"/>
              <a:t>Content</a:t>
            </a:r>
          </a:p>
          <a:p>
            <a:r>
              <a:rPr lang="en-US" dirty="0"/>
              <a:t>Infrastructure</a:t>
            </a:r>
          </a:p>
          <a:p>
            <a:r>
              <a:rPr lang="en-US" dirty="0"/>
              <a:t>Applications</a:t>
            </a:r>
          </a:p>
          <a:p>
            <a:pPr lvl="1"/>
            <a:endParaRPr lang="en-US" dirty="0"/>
          </a:p>
        </p:txBody>
      </p:sp>
    </p:spTree>
    <p:extLst>
      <p:ext uri="{BB962C8B-B14F-4D97-AF65-F5344CB8AC3E}">
        <p14:creationId xmlns:p14="http://schemas.microsoft.com/office/powerpoint/2010/main" val="2191104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FB19-E819-B2C0-B55D-0E1354156B05}"/>
              </a:ext>
            </a:extLst>
          </p:cNvPr>
          <p:cNvSpPr>
            <a:spLocks noGrp="1"/>
          </p:cNvSpPr>
          <p:nvPr>
            <p:ph type="title"/>
          </p:nvPr>
        </p:nvSpPr>
        <p:spPr>
          <a:xfrm>
            <a:off x="838199" y="365125"/>
            <a:ext cx="11096625" cy="1325563"/>
          </a:xfrm>
        </p:spPr>
        <p:txBody>
          <a:bodyPr/>
          <a:lstStyle/>
          <a:p>
            <a:r>
              <a:rPr lang="en-US" dirty="0"/>
              <a:t>CORE (Collaborative Oriented Relation Extraction)</a:t>
            </a:r>
          </a:p>
        </p:txBody>
      </p:sp>
      <p:sp>
        <p:nvSpPr>
          <p:cNvPr id="3" name="Content Placeholder 2">
            <a:extLst>
              <a:ext uri="{FF2B5EF4-FFF2-40B4-BE49-F238E27FC236}">
                <a16:creationId xmlns:a16="http://schemas.microsoft.com/office/drawing/2014/main" id="{BC8ADA9A-4115-3625-D1B3-1F575D2A8A82}"/>
              </a:ext>
            </a:extLst>
          </p:cNvPr>
          <p:cNvSpPr>
            <a:spLocks noGrp="1"/>
          </p:cNvSpPr>
          <p:nvPr>
            <p:ph idx="1"/>
          </p:nvPr>
        </p:nvSpPr>
        <p:spPr>
          <a:xfrm>
            <a:off x="838200" y="1825625"/>
            <a:ext cx="6600825" cy="4351338"/>
          </a:xfrm>
        </p:spPr>
        <p:txBody>
          <a:bodyPr>
            <a:normAutofit/>
          </a:bodyPr>
          <a:lstStyle/>
          <a:p>
            <a:r>
              <a:rPr lang="en-US" dirty="0"/>
              <a:t>KG generation system</a:t>
            </a:r>
          </a:p>
          <a:p>
            <a:r>
              <a:rPr lang="en-US" dirty="0"/>
              <a:t>Combination of automated ML-based methods and domain experts </a:t>
            </a:r>
          </a:p>
          <a:p>
            <a:r>
              <a:rPr lang="en-US" dirty="0"/>
              <a:t>Modular architecture that can be easily modified</a:t>
            </a:r>
          </a:p>
          <a:p>
            <a:r>
              <a:rPr lang="en-US" dirty="0"/>
              <a:t>Reliability tests</a:t>
            </a:r>
          </a:p>
          <a:p>
            <a:r>
              <a:rPr lang="en-US" dirty="0"/>
              <a:t>Active learning process make the system suited to iterative</a:t>
            </a:r>
          </a:p>
          <a:p>
            <a:r>
              <a:rPr lang="en-US" dirty="0"/>
              <a:t>Versioning</a:t>
            </a:r>
          </a:p>
        </p:txBody>
      </p:sp>
      <p:pic>
        <p:nvPicPr>
          <p:cNvPr id="5" name="Picture 4">
            <a:extLst>
              <a:ext uri="{FF2B5EF4-FFF2-40B4-BE49-F238E27FC236}">
                <a16:creationId xmlns:a16="http://schemas.microsoft.com/office/drawing/2014/main" id="{1514170F-17ED-5BA6-0956-1A103B028AFA}"/>
              </a:ext>
            </a:extLst>
          </p:cNvPr>
          <p:cNvPicPr>
            <a:picLocks noChangeAspect="1"/>
          </p:cNvPicPr>
          <p:nvPr/>
        </p:nvPicPr>
        <p:blipFill>
          <a:blip r:embed="rId2"/>
          <a:stretch>
            <a:fillRect/>
          </a:stretch>
        </p:blipFill>
        <p:spPr>
          <a:xfrm>
            <a:off x="7896385" y="1971675"/>
            <a:ext cx="2938302" cy="3862387"/>
          </a:xfrm>
          <a:prstGeom prst="rect">
            <a:avLst/>
          </a:prstGeom>
        </p:spPr>
      </p:pic>
      <p:sp>
        <p:nvSpPr>
          <p:cNvPr id="6" name="Rectangle 5">
            <a:extLst>
              <a:ext uri="{FF2B5EF4-FFF2-40B4-BE49-F238E27FC236}">
                <a16:creationId xmlns:a16="http://schemas.microsoft.com/office/drawing/2014/main" id="{A1BF3EA7-D550-E969-F199-2DF100B9BA82}"/>
              </a:ext>
            </a:extLst>
          </p:cNvPr>
          <p:cNvSpPr/>
          <p:nvPr/>
        </p:nvSpPr>
        <p:spPr>
          <a:xfrm>
            <a:off x="-2089" y="6164262"/>
            <a:ext cx="12194089" cy="307777"/>
          </a:xfrm>
          <a:prstGeom prst="rect">
            <a:avLst/>
          </a:prstGeom>
        </p:spPr>
        <p:txBody>
          <a:bodyPr wrap="square">
            <a:spAutoFit/>
          </a:bodyPr>
          <a:lstStyle/>
          <a:p>
            <a:pPr algn="ctr"/>
            <a:r>
              <a:rPr lang="en-US" sz="1400" dirty="0"/>
              <a:t>S. </a:t>
            </a:r>
            <a:r>
              <a:rPr lang="en-US" sz="1400" dirty="0" err="1"/>
              <a:t>Marchesin</a:t>
            </a:r>
            <a:r>
              <a:rPr lang="en-US" sz="1400" dirty="0"/>
              <a:t> et al. "Building a Large Gene Expression-Cancer Knowledge Base with Limited Human Annotations" Database, 2023</a:t>
            </a:r>
          </a:p>
        </p:txBody>
      </p:sp>
    </p:spTree>
    <p:extLst>
      <p:ext uri="{BB962C8B-B14F-4D97-AF65-F5344CB8AC3E}">
        <p14:creationId xmlns:p14="http://schemas.microsoft.com/office/powerpoint/2010/main" val="398978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Knowledge-enhanced generation with KGs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a:xfrm>
            <a:off x="838200" y="1825625"/>
            <a:ext cx="6166282" cy="4351338"/>
          </a:xfrm>
        </p:spPr>
        <p:txBody>
          <a:bodyPr>
            <a:normAutofit/>
          </a:bodyPr>
          <a:lstStyle/>
          <a:p>
            <a:r>
              <a:rPr lang="en-US" dirty="0"/>
              <a:t>Design Supervised Tasks around KG </a:t>
            </a:r>
          </a:p>
          <a:p>
            <a:pPr lvl="1"/>
            <a:r>
              <a:rPr lang="en-US" dirty="0"/>
              <a:t>Discover the dependencies of elements within a sequence</a:t>
            </a:r>
          </a:p>
          <a:p>
            <a:pPr lvl="1"/>
            <a:r>
              <a:rPr lang="en-US" dirty="0"/>
              <a:t>Retrieve relevant triples, then using them for generation</a:t>
            </a:r>
          </a:p>
          <a:p>
            <a:pPr lvl="1"/>
            <a:r>
              <a:rPr lang="en-US" dirty="0"/>
              <a:t>Using KL to measure the proximity between prior and posterior distribution</a:t>
            </a:r>
          </a:p>
          <a:p>
            <a:r>
              <a:rPr lang="en-US" dirty="0"/>
              <a:t>Selecting KG or facts in a KG</a:t>
            </a:r>
          </a:p>
          <a:p>
            <a:endParaRPr lang="en-US" dirty="0"/>
          </a:p>
        </p:txBody>
      </p:sp>
      <p:sp>
        <p:nvSpPr>
          <p:cNvPr id="4" name="Rectangle 3">
            <a:extLst>
              <a:ext uri="{FF2B5EF4-FFF2-40B4-BE49-F238E27FC236}">
                <a16:creationId xmlns:a16="http://schemas.microsoft.com/office/drawing/2014/main" id="{18D0C249-F8F4-D383-34D9-AECE17287605}"/>
              </a:ext>
            </a:extLst>
          </p:cNvPr>
          <p:cNvSpPr/>
          <p:nvPr/>
        </p:nvSpPr>
        <p:spPr>
          <a:xfrm>
            <a:off x="-2089" y="6164262"/>
            <a:ext cx="12194089" cy="307777"/>
          </a:xfrm>
          <a:prstGeom prst="rect">
            <a:avLst/>
          </a:prstGeom>
        </p:spPr>
        <p:txBody>
          <a:bodyPr wrap="square">
            <a:spAutoFit/>
          </a:bodyPr>
          <a:lstStyle/>
          <a:p>
            <a:pPr algn="ctr"/>
            <a:r>
              <a:rPr lang="en-US" sz="1400" dirty="0"/>
              <a:t>W. Yu et al. "A Survey of Knowledge-Enhanced Text Generation" ACM Computing Surveys 2022</a:t>
            </a:r>
          </a:p>
        </p:txBody>
      </p:sp>
      <p:pic>
        <p:nvPicPr>
          <p:cNvPr id="6" name="Picture 5">
            <a:extLst>
              <a:ext uri="{FF2B5EF4-FFF2-40B4-BE49-F238E27FC236}">
                <a16:creationId xmlns:a16="http://schemas.microsoft.com/office/drawing/2014/main" id="{7DE9CAF2-3F12-F79C-27B1-DABE676CD696}"/>
              </a:ext>
            </a:extLst>
          </p:cNvPr>
          <p:cNvPicPr>
            <a:picLocks noChangeAspect="1"/>
          </p:cNvPicPr>
          <p:nvPr/>
        </p:nvPicPr>
        <p:blipFill>
          <a:blip r:embed="rId2"/>
          <a:stretch>
            <a:fillRect/>
          </a:stretch>
        </p:blipFill>
        <p:spPr>
          <a:xfrm>
            <a:off x="6773662" y="2288404"/>
            <a:ext cx="4897005" cy="1524816"/>
          </a:xfrm>
          <a:prstGeom prst="rect">
            <a:avLst/>
          </a:prstGeom>
        </p:spPr>
      </p:pic>
    </p:spTree>
    <p:extLst>
      <p:ext uri="{BB962C8B-B14F-4D97-AF65-F5344CB8AC3E}">
        <p14:creationId xmlns:p14="http://schemas.microsoft.com/office/powerpoint/2010/main" val="1687137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7E-55B1-1442-F990-D0C15702F5DE}"/>
              </a:ext>
            </a:extLst>
          </p:cNvPr>
          <p:cNvSpPr>
            <a:spLocks noGrp="1"/>
          </p:cNvSpPr>
          <p:nvPr>
            <p:ph type="title"/>
          </p:nvPr>
        </p:nvSpPr>
        <p:spPr/>
        <p:txBody>
          <a:bodyPr/>
          <a:lstStyle/>
          <a:p>
            <a:r>
              <a:rPr lang="en-US" dirty="0"/>
              <a:t>Combining KGs &amp; LLMs</a:t>
            </a:r>
          </a:p>
        </p:txBody>
      </p:sp>
      <p:sp>
        <p:nvSpPr>
          <p:cNvPr id="3" name="Content Placeholder 2">
            <a:extLst>
              <a:ext uri="{FF2B5EF4-FFF2-40B4-BE49-F238E27FC236}">
                <a16:creationId xmlns:a16="http://schemas.microsoft.com/office/drawing/2014/main" id="{097AEBDB-4B91-8AD3-E904-C0D77578FD0B}"/>
              </a:ext>
            </a:extLst>
          </p:cNvPr>
          <p:cNvSpPr>
            <a:spLocks noGrp="1"/>
          </p:cNvSpPr>
          <p:nvPr>
            <p:ph idx="1"/>
          </p:nvPr>
        </p:nvSpPr>
        <p:spPr>
          <a:xfrm>
            <a:off x="838201" y="1825625"/>
            <a:ext cx="6796596" cy="4351338"/>
          </a:xfrm>
        </p:spPr>
        <p:txBody>
          <a:bodyPr/>
          <a:lstStyle/>
          <a:p>
            <a:r>
              <a:rPr lang="en-US" dirty="0"/>
              <a:t>LLMs lack of factual knowledge</a:t>
            </a:r>
          </a:p>
          <a:p>
            <a:r>
              <a:rPr lang="en-US" dirty="0"/>
              <a:t>LLMs memorize and knowledge in a training set</a:t>
            </a:r>
          </a:p>
          <a:p>
            <a:r>
              <a:rPr lang="en-US" dirty="0"/>
              <a:t>No interpretability</a:t>
            </a:r>
          </a:p>
          <a:p>
            <a:r>
              <a:rPr lang="en-US" dirty="0"/>
              <a:t>KGs are difficult to construct and maintain</a:t>
            </a:r>
          </a:p>
          <a:p>
            <a:r>
              <a:rPr lang="en-US" dirty="0"/>
              <a:t>KGs are domain specific</a:t>
            </a:r>
          </a:p>
          <a:p>
            <a:endParaRPr lang="en-US" dirty="0"/>
          </a:p>
        </p:txBody>
      </p:sp>
      <p:sp>
        <p:nvSpPr>
          <p:cNvPr id="4" name="Rectangle 3">
            <a:extLst>
              <a:ext uri="{FF2B5EF4-FFF2-40B4-BE49-F238E27FC236}">
                <a16:creationId xmlns:a16="http://schemas.microsoft.com/office/drawing/2014/main" id="{E5E0CCD8-4DC4-D968-BA50-EB410A960314}"/>
              </a:ext>
            </a:extLst>
          </p:cNvPr>
          <p:cNvSpPr/>
          <p:nvPr/>
        </p:nvSpPr>
        <p:spPr>
          <a:xfrm>
            <a:off x="-2089" y="6164262"/>
            <a:ext cx="12194089" cy="307777"/>
          </a:xfrm>
          <a:prstGeom prst="rect">
            <a:avLst/>
          </a:prstGeom>
        </p:spPr>
        <p:txBody>
          <a:bodyPr wrap="square">
            <a:spAutoFit/>
          </a:bodyPr>
          <a:lstStyle/>
          <a:p>
            <a:pPr algn="ctr"/>
            <a:r>
              <a:rPr lang="en-US" sz="1400" dirty="0"/>
              <a:t>S. Pan et al. "Unifying Large Language Models and Knowledge Graphs: A Roadmap" arxiv.org/abs/2306.08302</a:t>
            </a:r>
          </a:p>
        </p:txBody>
      </p:sp>
      <p:pic>
        <p:nvPicPr>
          <p:cNvPr id="6" name="Picture 5">
            <a:extLst>
              <a:ext uri="{FF2B5EF4-FFF2-40B4-BE49-F238E27FC236}">
                <a16:creationId xmlns:a16="http://schemas.microsoft.com/office/drawing/2014/main" id="{625BE3A6-200D-360E-967D-DE3797331D56}"/>
              </a:ext>
            </a:extLst>
          </p:cNvPr>
          <p:cNvPicPr>
            <a:picLocks noChangeAspect="1"/>
          </p:cNvPicPr>
          <p:nvPr/>
        </p:nvPicPr>
        <p:blipFill>
          <a:blip r:embed="rId2"/>
          <a:stretch>
            <a:fillRect/>
          </a:stretch>
        </p:blipFill>
        <p:spPr>
          <a:xfrm>
            <a:off x="7807494" y="2532062"/>
            <a:ext cx="4105275" cy="2790825"/>
          </a:xfrm>
          <a:prstGeom prst="rect">
            <a:avLst/>
          </a:prstGeom>
        </p:spPr>
      </p:pic>
    </p:spTree>
    <p:extLst>
      <p:ext uri="{BB962C8B-B14F-4D97-AF65-F5344CB8AC3E}">
        <p14:creationId xmlns:p14="http://schemas.microsoft.com/office/powerpoint/2010/main" val="1631413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524E-268D-B5B7-9CEC-CE4A0958B282}"/>
              </a:ext>
            </a:extLst>
          </p:cNvPr>
          <p:cNvSpPr>
            <a:spLocks noGrp="1"/>
          </p:cNvSpPr>
          <p:nvPr>
            <p:ph type="title"/>
          </p:nvPr>
        </p:nvSpPr>
        <p:spPr/>
        <p:txBody>
          <a:bodyPr/>
          <a:lstStyle/>
          <a:p>
            <a:r>
              <a:rPr lang="en-US" dirty="0"/>
              <a:t>KG-enhanced LLMs</a:t>
            </a:r>
          </a:p>
        </p:txBody>
      </p:sp>
      <p:sp>
        <p:nvSpPr>
          <p:cNvPr id="3" name="Content Placeholder 2">
            <a:extLst>
              <a:ext uri="{FF2B5EF4-FFF2-40B4-BE49-F238E27FC236}">
                <a16:creationId xmlns:a16="http://schemas.microsoft.com/office/drawing/2014/main" id="{57A95821-7369-2DD3-14BE-56C4087E3BDC}"/>
              </a:ext>
            </a:extLst>
          </p:cNvPr>
          <p:cNvSpPr>
            <a:spLocks noGrp="1"/>
          </p:cNvSpPr>
          <p:nvPr>
            <p:ph idx="1"/>
          </p:nvPr>
        </p:nvSpPr>
        <p:spPr/>
        <p:txBody>
          <a:bodyPr/>
          <a:lstStyle/>
          <a:p>
            <a:r>
              <a:rPr lang="en-US" dirty="0"/>
              <a:t>KG-enhanced LLM pre-training</a:t>
            </a:r>
          </a:p>
          <a:p>
            <a:pPr lvl="1"/>
            <a:r>
              <a:rPr lang="en-US" dirty="0"/>
              <a:t>Training objective</a:t>
            </a:r>
          </a:p>
          <a:p>
            <a:pPr lvl="1"/>
            <a:r>
              <a:rPr lang="en-US" dirty="0"/>
              <a:t>LLM inputs</a:t>
            </a:r>
          </a:p>
          <a:p>
            <a:pPr lvl="1"/>
            <a:r>
              <a:rPr lang="en-US" dirty="0"/>
              <a:t>Fusion models</a:t>
            </a:r>
          </a:p>
          <a:p>
            <a:r>
              <a:rPr lang="en-US" dirty="0"/>
              <a:t>KG-enhanced LLM inference</a:t>
            </a:r>
          </a:p>
          <a:p>
            <a:pPr lvl="1"/>
            <a:r>
              <a:rPr lang="en-US" dirty="0"/>
              <a:t>Dynamic fusion</a:t>
            </a:r>
          </a:p>
          <a:p>
            <a:pPr lvl="1"/>
            <a:r>
              <a:rPr lang="en-US" dirty="0"/>
              <a:t>Retrieval augmented</a:t>
            </a:r>
          </a:p>
          <a:p>
            <a:r>
              <a:rPr lang="en-US" dirty="0"/>
              <a:t>KG-enhanced LLM interpretability</a:t>
            </a:r>
          </a:p>
          <a:p>
            <a:pPr lvl="1"/>
            <a:r>
              <a:rPr lang="en-US" dirty="0"/>
              <a:t>Probing and analysis</a:t>
            </a:r>
          </a:p>
        </p:txBody>
      </p:sp>
    </p:spTree>
    <p:extLst>
      <p:ext uri="{BB962C8B-B14F-4D97-AF65-F5344CB8AC3E}">
        <p14:creationId xmlns:p14="http://schemas.microsoft.com/office/powerpoint/2010/main" val="3994429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C4BA-71CC-36DF-BF75-FA96EF353BBE}"/>
              </a:ext>
            </a:extLst>
          </p:cNvPr>
          <p:cNvSpPr>
            <a:spLocks noGrp="1"/>
          </p:cNvSpPr>
          <p:nvPr>
            <p:ph type="title"/>
          </p:nvPr>
        </p:nvSpPr>
        <p:spPr/>
        <p:txBody>
          <a:bodyPr/>
          <a:lstStyle/>
          <a:p>
            <a:r>
              <a:rPr lang="en-US" dirty="0"/>
              <a:t>LLM-augmented KGs</a:t>
            </a:r>
          </a:p>
        </p:txBody>
      </p:sp>
      <p:sp>
        <p:nvSpPr>
          <p:cNvPr id="3" name="Content Placeholder 2">
            <a:extLst>
              <a:ext uri="{FF2B5EF4-FFF2-40B4-BE49-F238E27FC236}">
                <a16:creationId xmlns:a16="http://schemas.microsoft.com/office/drawing/2014/main" id="{19EA1D1A-02C4-4063-EA7E-44507D21F9FA}"/>
              </a:ext>
            </a:extLst>
          </p:cNvPr>
          <p:cNvSpPr>
            <a:spLocks noGrp="1"/>
          </p:cNvSpPr>
          <p:nvPr>
            <p:ph idx="1"/>
          </p:nvPr>
        </p:nvSpPr>
        <p:spPr/>
        <p:txBody>
          <a:bodyPr>
            <a:normAutofit fontScale="92500" lnSpcReduction="10000"/>
          </a:bodyPr>
          <a:lstStyle/>
          <a:p>
            <a:r>
              <a:rPr lang="en-US" dirty="0"/>
              <a:t>Embedding</a:t>
            </a:r>
          </a:p>
          <a:p>
            <a:pPr lvl="1"/>
            <a:r>
              <a:rPr lang="en-US" dirty="0"/>
              <a:t>Text encoders</a:t>
            </a:r>
          </a:p>
          <a:p>
            <a:pPr lvl="1"/>
            <a:r>
              <a:rPr lang="en-US" dirty="0"/>
              <a:t>Joint text and KG embeddings</a:t>
            </a:r>
          </a:p>
          <a:p>
            <a:r>
              <a:rPr lang="en-US" dirty="0"/>
              <a:t>Completion</a:t>
            </a:r>
          </a:p>
          <a:p>
            <a:r>
              <a:rPr lang="en-US" dirty="0"/>
              <a:t>Construction</a:t>
            </a:r>
          </a:p>
          <a:p>
            <a:pPr lvl="1"/>
            <a:r>
              <a:rPr lang="en-US" dirty="0"/>
              <a:t>Entity discovery</a:t>
            </a:r>
          </a:p>
          <a:p>
            <a:pPr lvl="1"/>
            <a:r>
              <a:rPr lang="en-US" dirty="0"/>
              <a:t>Relation extraction</a:t>
            </a:r>
          </a:p>
          <a:p>
            <a:pPr lvl="1"/>
            <a:r>
              <a:rPr lang="en-US" dirty="0"/>
              <a:t>Coreference</a:t>
            </a:r>
          </a:p>
          <a:p>
            <a:pPr lvl="1"/>
            <a:r>
              <a:rPr lang="en-US" dirty="0"/>
              <a:t>Distilling KGs from LLMs</a:t>
            </a:r>
          </a:p>
          <a:p>
            <a:r>
              <a:rPr lang="en-US" dirty="0"/>
              <a:t>KG-to-text generation</a:t>
            </a:r>
          </a:p>
          <a:p>
            <a:r>
              <a:rPr lang="en-US" dirty="0"/>
              <a:t>LLM-augmented KG question answering</a:t>
            </a:r>
          </a:p>
        </p:txBody>
      </p:sp>
    </p:spTree>
    <p:extLst>
      <p:ext uri="{BB962C8B-B14F-4D97-AF65-F5344CB8AC3E}">
        <p14:creationId xmlns:p14="http://schemas.microsoft.com/office/powerpoint/2010/main" val="282530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KG vs DB</a:t>
            </a:r>
          </a:p>
        </p:txBody>
      </p:sp>
      <p:sp>
        <p:nvSpPr>
          <p:cNvPr id="3" name="Text Placeholder 2">
            <a:extLst>
              <a:ext uri="{FF2B5EF4-FFF2-40B4-BE49-F238E27FC236}">
                <a16:creationId xmlns:a16="http://schemas.microsoft.com/office/drawing/2014/main" id="{11C0325B-ABA8-40BB-A8DB-41598654EA5E}"/>
              </a:ext>
            </a:extLst>
          </p:cNvPr>
          <p:cNvSpPr>
            <a:spLocks noGrp="1"/>
          </p:cNvSpPr>
          <p:nvPr>
            <p:ph idx="1"/>
          </p:nvPr>
        </p:nvSpPr>
        <p:spPr/>
        <p:txBody>
          <a:bodyPr/>
          <a:lstStyle/>
          <a:p>
            <a:r>
              <a:rPr lang="en-US" dirty="0"/>
              <a:t>What’s the difference? </a:t>
            </a:r>
          </a:p>
          <a:p>
            <a:r>
              <a:rPr lang="en-US" dirty="0"/>
              <a:t>DB</a:t>
            </a:r>
          </a:p>
          <a:p>
            <a:pPr lvl="1"/>
            <a:r>
              <a:rPr lang="en-US" dirty="0"/>
              <a:t>Store data for a specific application purpose</a:t>
            </a:r>
          </a:p>
          <a:p>
            <a:pPr lvl="1"/>
            <a:r>
              <a:rPr lang="en-US" dirty="0"/>
              <a:t>Semantics understood by those who built it and use it</a:t>
            </a:r>
          </a:p>
          <a:p>
            <a:pPr lvl="1"/>
            <a:r>
              <a:rPr lang="en-US" dirty="0"/>
              <a:t>Tables, columns, attributes</a:t>
            </a:r>
          </a:p>
          <a:p>
            <a:r>
              <a:rPr lang="en-US" dirty="0"/>
              <a:t>KG</a:t>
            </a:r>
          </a:p>
          <a:p>
            <a:pPr lvl="1"/>
            <a:r>
              <a:rPr lang="en-US" dirty="0"/>
              <a:t>All we know about a slice of the world </a:t>
            </a:r>
          </a:p>
          <a:p>
            <a:pPr lvl="1"/>
            <a:r>
              <a:rPr lang="en-US" dirty="0"/>
              <a:t>Semantics understood and agreed by all stakeholders</a:t>
            </a:r>
          </a:p>
          <a:p>
            <a:pPr lvl="1"/>
            <a:r>
              <a:rPr lang="en-US" dirty="0"/>
              <a:t>Application independent</a:t>
            </a:r>
          </a:p>
          <a:p>
            <a:pPr lvl="1"/>
            <a:r>
              <a:rPr lang="en-US" dirty="0"/>
              <a:t>Things, not strings</a:t>
            </a:r>
          </a:p>
        </p:txBody>
      </p:sp>
    </p:spTree>
    <p:extLst>
      <p:ext uri="{BB962C8B-B14F-4D97-AF65-F5344CB8AC3E}">
        <p14:creationId xmlns:p14="http://schemas.microsoft.com/office/powerpoint/2010/main" val="183714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Why we care?</a:t>
            </a:r>
          </a:p>
        </p:txBody>
      </p:sp>
      <p:sp>
        <p:nvSpPr>
          <p:cNvPr id="3" name="Text Placeholder 2">
            <a:extLst>
              <a:ext uri="{FF2B5EF4-FFF2-40B4-BE49-F238E27FC236}">
                <a16:creationId xmlns:a16="http://schemas.microsoft.com/office/drawing/2014/main" id="{11C0325B-ABA8-40BB-A8DB-41598654EA5E}"/>
              </a:ext>
            </a:extLst>
          </p:cNvPr>
          <p:cNvSpPr>
            <a:spLocks noGrp="1"/>
          </p:cNvSpPr>
          <p:nvPr>
            <p:ph idx="1"/>
          </p:nvPr>
        </p:nvSpPr>
        <p:spPr/>
        <p:txBody>
          <a:bodyPr/>
          <a:lstStyle/>
          <a:p>
            <a:r>
              <a:rPr lang="en-US" dirty="0"/>
              <a:t>Machine readable facts about a domain </a:t>
            </a:r>
          </a:p>
          <a:p>
            <a:r>
              <a:rPr lang="en-US" dirty="0"/>
              <a:t>Data can be used for different use cases</a:t>
            </a:r>
          </a:p>
          <a:p>
            <a:r>
              <a:rPr lang="en-US" dirty="0"/>
              <a:t>Separation of concerns</a:t>
            </a:r>
          </a:p>
        </p:txBody>
      </p:sp>
    </p:spTree>
    <p:extLst>
      <p:ext uri="{BB962C8B-B14F-4D97-AF65-F5344CB8AC3E}">
        <p14:creationId xmlns:p14="http://schemas.microsoft.com/office/powerpoint/2010/main" val="348370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KGs in action</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normAutofit lnSpcReduction="10000"/>
          </a:bodyPr>
          <a:lstStyle/>
          <a:p>
            <a:r>
              <a:rPr lang="en-US" dirty="0"/>
              <a:t>Semantic search</a:t>
            </a:r>
          </a:p>
          <a:p>
            <a:pPr lvl="1"/>
            <a:r>
              <a:rPr lang="en-US" dirty="0"/>
              <a:t>Going beyond 10-blue links</a:t>
            </a:r>
          </a:p>
          <a:p>
            <a:pPr lvl="1"/>
            <a:r>
              <a:rPr lang="en-US" dirty="0"/>
              <a:t>Understanding queries and documents </a:t>
            </a:r>
          </a:p>
          <a:p>
            <a:r>
              <a:rPr lang="en-US" dirty="0"/>
              <a:t>Document retrieval</a:t>
            </a:r>
          </a:p>
          <a:p>
            <a:pPr lvl="1"/>
            <a:r>
              <a:rPr lang="en-US" dirty="0"/>
              <a:t>Expansion</a:t>
            </a:r>
          </a:p>
          <a:p>
            <a:pPr lvl="1"/>
            <a:r>
              <a:rPr lang="en-US" dirty="0"/>
              <a:t>Language modeling</a:t>
            </a:r>
          </a:p>
          <a:p>
            <a:r>
              <a:rPr lang="en-US" dirty="0"/>
              <a:t>Entity retrieval</a:t>
            </a:r>
          </a:p>
          <a:p>
            <a:r>
              <a:rPr lang="en-US" dirty="0"/>
              <a:t>Recommendations</a:t>
            </a:r>
          </a:p>
          <a:p>
            <a:r>
              <a:rPr lang="en-US" dirty="0"/>
              <a:t>Question-answering</a:t>
            </a:r>
          </a:p>
          <a:p>
            <a:r>
              <a:rPr lang="en-US" dirty="0"/>
              <a:t>Data cleaning</a:t>
            </a:r>
          </a:p>
        </p:txBody>
      </p:sp>
    </p:spTree>
    <p:extLst>
      <p:ext uri="{BB962C8B-B14F-4D97-AF65-F5344CB8AC3E}">
        <p14:creationId xmlns:p14="http://schemas.microsoft.com/office/powerpoint/2010/main" val="426681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D40F0-6797-4520-86D2-B1215B427F0C}"/>
              </a:ext>
            </a:extLst>
          </p:cNvPr>
          <p:cNvPicPr>
            <a:picLocks noChangeAspect="1"/>
          </p:cNvPicPr>
          <p:nvPr/>
        </p:nvPicPr>
        <p:blipFill>
          <a:blip r:embed="rId2"/>
          <a:stretch>
            <a:fillRect/>
          </a:stretch>
        </p:blipFill>
        <p:spPr>
          <a:xfrm>
            <a:off x="5937440" y="1824975"/>
            <a:ext cx="4342058" cy="3100279"/>
          </a:xfrm>
          <a:prstGeom prst="rect">
            <a:avLst/>
          </a:prstGeom>
        </p:spPr>
      </p:pic>
      <p:pic>
        <p:nvPicPr>
          <p:cNvPr id="7" name="Picture 6">
            <a:extLst>
              <a:ext uri="{FF2B5EF4-FFF2-40B4-BE49-F238E27FC236}">
                <a16:creationId xmlns:a16="http://schemas.microsoft.com/office/drawing/2014/main" id="{C1234ED8-26F2-4F61-B026-AD9BDF0AF055}"/>
              </a:ext>
            </a:extLst>
          </p:cNvPr>
          <p:cNvPicPr>
            <a:picLocks noChangeAspect="1"/>
          </p:cNvPicPr>
          <p:nvPr/>
        </p:nvPicPr>
        <p:blipFill>
          <a:blip r:embed="rId3"/>
          <a:stretch>
            <a:fillRect/>
          </a:stretch>
        </p:blipFill>
        <p:spPr>
          <a:xfrm>
            <a:off x="1763279" y="1785555"/>
            <a:ext cx="3660583" cy="3142270"/>
          </a:xfrm>
          <a:prstGeom prst="rect">
            <a:avLst/>
          </a:prstGeom>
        </p:spPr>
      </p:pic>
      <p:sp>
        <p:nvSpPr>
          <p:cNvPr id="8" name="Title 1">
            <a:extLst>
              <a:ext uri="{FF2B5EF4-FFF2-40B4-BE49-F238E27FC236}">
                <a16:creationId xmlns:a16="http://schemas.microsoft.com/office/drawing/2014/main" id="{1ADADFCE-C255-4E81-86C3-DC7461A8D28D}"/>
              </a:ext>
            </a:extLst>
          </p:cNvPr>
          <p:cNvSpPr>
            <a:spLocks noGrp="1"/>
          </p:cNvSpPr>
          <p:nvPr>
            <p:ph type="title"/>
          </p:nvPr>
        </p:nvSpPr>
        <p:spPr>
          <a:xfrm>
            <a:off x="269241" y="289957"/>
            <a:ext cx="11655840" cy="899537"/>
          </a:xfrm>
        </p:spPr>
        <p:txBody>
          <a:bodyPr/>
          <a:lstStyle/>
          <a:p>
            <a:r>
              <a:rPr lang="en-US" dirty="0"/>
              <a:t>Example - Autocomplete</a:t>
            </a:r>
          </a:p>
        </p:txBody>
      </p:sp>
    </p:spTree>
    <p:extLst>
      <p:ext uri="{BB962C8B-B14F-4D97-AF65-F5344CB8AC3E}">
        <p14:creationId xmlns:p14="http://schemas.microsoft.com/office/powerpoint/2010/main" val="604483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2ACA85F-3562-4CBA-97A3-329B70718ABC}"/>
              </a:ext>
            </a:extLst>
          </p:cNvPr>
          <p:cNvPicPr>
            <a:picLocks noChangeAspect="1"/>
          </p:cNvPicPr>
          <p:nvPr/>
        </p:nvPicPr>
        <p:blipFill>
          <a:blip r:embed="rId2"/>
          <a:stretch>
            <a:fillRect/>
          </a:stretch>
        </p:blipFill>
        <p:spPr>
          <a:xfrm>
            <a:off x="2211493" y="1524458"/>
            <a:ext cx="2662155" cy="2689274"/>
          </a:xfrm>
          <a:prstGeom prst="rect">
            <a:avLst/>
          </a:prstGeom>
        </p:spPr>
      </p:pic>
      <p:pic>
        <p:nvPicPr>
          <p:cNvPr id="15" name="Picture 14">
            <a:extLst>
              <a:ext uri="{FF2B5EF4-FFF2-40B4-BE49-F238E27FC236}">
                <a16:creationId xmlns:a16="http://schemas.microsoft.com/office/drawing/2014/main" id="{AD95818D-A9C6-46B6-9BFE-D46DFDDAE2E9}"/>
              </a:ext>
            </a:extLst>
          </p:cNvPr>
          <p:cNvPicPr>
            <a:picLocks noChangeAspect="1"/>
          </p:cNvPicPr>
          <p:nvPr/>
        </p:nvPicPr>
        <p:blipFill>
          <a:blip r:embed="rId3"/>
          <a:stretch>
            <a:fillRect/>
          </a:stretch>
        </p:blipFill>
        <p:spPr>
          <a:xfrm>
            <a:off x="2335825" y="4325754"/>
            <a:ext cx="2413490" cy="1689884"/>
          </a:xfrm>
          <a:prstGeom prst="rect">
            <a:avLst/>
          </a:prstGeom>
        </p:spPr>
      </p:pic>
      <p:pic>
        <p:nvPicPr>
          <p:cNvPr id="17" name="Picture 16">
            <a:extLst>
              <a:ext uri="{FF2B5EF4-FFF2-40B4-BE49-F238E27FC236}">
                <a16:creationId xmlns:a16="http://schemas.microsoft.com/office/drawing/2014/main" id="{771B108A-AEF3-49BC-9EF1-C841CF76740B}"/>
              </a:ext>
            </a:extLst>
          </p:cNvPr>
          <p:cNvPicPr>
            <a:picLocks noChangeAspect="1"/>
          </p:cNvPicPr>
          <p:nvPr/>
        </p:nvPicPr>
        <p:blipFill>
          <a:blip r:embed="rId4"/>
          <a:stretch>
            <a:fillRect/>
          </a:stretch>
        </p:blipFill>
        <p:spPr>
          <a:xfrm>
            <a:off x="6001237" y="1524458"/>
            <a:ext cx="2680599" cy="2689274"/>
          </a:xfrm>
          <a:prstGeom prst="rect">
            <a:avLst/>
          </a:prstGeom>
        </p:spPr>
      </p:pic>
      <p:pic>
        <p:nvPicPr>
          <p:cNvPr id="19" name="Picture 18">
            <a:extLst>
              <a:ext uri="{FF2B5EF4-FFF2-40B4-BE49-F238E27FC236}">
                <a16:creationId xmlns:a16="http://schemas.microsoft.com/office/drawing/2014/main" id="{19F65558-3A90-4AF6-8032-22061A6531AF}"/>
              </a:ext>
            </a:extLst>
          </p:cNvPr>
          <p:cNvPicPr>
            <a:picLocks noChangeAspect="1"/>
          </p:cNvPicPr>
          <p:nvPr/>
        </p:nvPicPr>
        <p:blipFill>
          <a:blip r:embed="rId5"/>
          <a:stretch>
            <a:fillRect/>
          </a:stretch>
        </p:blipFill>
        <p:spPr>
          <a:xfrm>
            <a:off x="6050427" y="4331871"/>
            <a:ext cx="2582216" cy="910835"/>
          </a:xfrm>
          <a:prstGeom prst="rect">
            <a:avLst/>
          </a:prstGeom>
        </p:spPr>
      </p:pic>
      <p:sp>
        <p:nvSpPr>
          <p:cNvPr id="20" name="Title 1">
            <a:extLst>
              <a:ext uri="{FF2B5EF4-FFF2-40B4-BE49-F238E27FC236}">
                <a16:creationId xmlns:a16="http://schemas.microsoft.com/office/drawing/2014/main" id="{92A35A9F-E9CD-4AC9-9F4E-3223B7BC85F0}"/>
              </a:ext>
            </a:extLst>
          </p:cNvPr>
          <p:cNvSpPr>
            <a:spLocks noGrp="1"/>
          </p:cNvSpPr>
          <p:nvPr>
            <p:ph type="title"/>
          </p:nvPr>
        </p:nvSpPr>
        <p:spPr>
          <a:xfrm>
            <a:off x="269241" y="289957"/>
            <a:ext cx="11655840" cy="899537"/>
          </a:xfrm>
        </p:spPr>
        <p:txBody>
          <a:bodyPr/>
          <a:lstStyle/>
          <a:p>
            <a:r>
              <a:rPr lang="en-US" dirty="0"/>
              <a:t>Example - Entity cards</a:t>
            </a:r>
          </a:p>
        </p:txBody>
      </p:sp>
    </p:spTree>
    <p:extLst>
      <p:ext uri="{BB962C8B-B14F-4D97-AF65-F5344CB8AC3E}">
        <p14:creationId xmlns:p14="http://schemas.microsoft.com/office/powerpoint/2010/main" val="4098566839"/>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5974</TotalTime>
  <Words>1983</Words>
  <Application>Microsoft Office PowerPoint</Application>
  <PresentationFormat>Widescreen</PresentationFormat>
  <Paragraphs>369</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 New</vt:lpstr>
      <vt:lpstr>Segoe UI</vt:lpstr>
      <vt:lpstr>Office Theme</vt:lpstr>
      <vt:lpstr>CIKM tutorial </vt:lpstr>
      <vt:lpstr>Medium – Knowledge graphs</vt:lpstr>
      <vt:lpstr>Introduction</vt:lpstr>
      <vt:lpstr>Introduction - II</vt:lpstr>
      <vt:lpstr>KG vs DB</vt:lpstr>
      <vt:lpstr>Why we care?</vt:lpstr>
      <vt:lpstr>KGs in action</vt:lpstr>
      <vt:lpstr>Example - Autocomplete</vt:lpstr>
      <vt:lpstr>Example - Entity cards</vt:lpstr>
      <vt:lpstr>Example - answers</vt:lpstr>
      <vt:lpstr>Main concepts</vt:lpstr>
      <vt:lpstr>Main concepts - II</vt:lpstr>
      <vt:lpstr>Main concepts - III</vt:lpstr>
      <vt:lpstr>Relationships and attributes</vt:lpstr>
      <vt:lpstr>Data models</vt:lpstr>
      <vt:lpstr>Data access</vt:lpstr>
      <vt:lpstr>Information needs</vt:lpstr>
      <vt:lpstr>How do we build one</vt:lpstr>
      <vt:lpstr>Many choices</vt:lpstr>
      <vt:lpstr>Input sources</vt:lpstr>
      <vt:lpstr>Entity discovery</vt:lpstr>
      <vt:lpstr>Entity discovery - II</vt:lpstr>
      <vt:lpstr>Entity linking</vt:lpstr>
      <vt:lpstr>Entity linking - example</vt:lpstr>
      <vt:lpstr>Entity linking – components</vt:lpstr>
      <vt:lpstr>Entity matching</vt:lpstr>
      <vt:lpstr>Attributes and relationships</vt:lpstr>
      <vt:lpstr>KG Curation</vt:lpstr>
      <vt:lpstr>Architecture for KG construction</vt:lpstr>
      <vt:lpstr>Where is the KG?</vt:lpstr>
      <vt:lpstr>Representation</vt:lpstr>
      <vt:lpstr>Predicate folding - example</vt:lpstr>
      <vt:lpstr>Entity retrieval</vt:lpstr>
      <vt:lpstr>Document retrieval</vt:lpstr>
      <vt:lpstr>Semantic search</vt:lpstr>
      <vt:lpstr>EL in queries</vt:lpstr>
      <vt:lpstr>Using entities for search</vt:lpstr>
      <vt:lpstr>Domain specific KGs: healthcare domain</vt:lpstr>
      <vt:lpstr>Challenges</vt:lpstr>
      <vt:lpstr>How to bootstrap?</vt:lpstr>
      <vt:lpstr>CORE (Collaborative Oriented Relation Extraction)</vt:lpstr>
      <vt:lpstr>Knowledge-enhanced generation with KGs</vt:lpstr>
      <vt:lpstr>Combining KGs &amp; LLMs</vt:lpstr>
      <vt:lpstr>KG-enhanced LLMs</vt:lpstr>
      <vt:lpstr>LLM-augmented KGs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Alonso, Omar</dc:creator>
  <cp:lastModifiedBy>Alonso, Omar</cp:lastModifiedBy>
  <cp:revision>49</cp:revision>
  <dcterms:created xsi:type="dcterms:W3CDTF">2023-10-14T17:43:05Z</dcterms:created>
  <dcterms:modified xsi:type="dcterms:W3CDTF">2023-10-18T21:45:28Z</dcterms:modified>
</cp:coreProperties>
</file>