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1807" r:id="rId4"/>
    <p:sldId id="1808" r:id="rId5"/>
    <p:sldId id="1857" r:id="rId6"/>
    <p:sldId id="1314" r:id="rId7"/>
    <p:sldId id="1851" r:id="rId8"/>
    <p:sldId id="1245" r:id="rId9"/>
    <p:sldId id="1859" r:id="rId10"/>
    <p:sldId id="1318" r:id="rId11"/>
    <p:sldId id="1393" r:id="rId12"/>
    <p:sldId id="1819" r:id="rId13"/>
    <p:sldId id="1394" r:id="rId14"/>
    <p:sldId id="1246" r:id="rId15"/>
    <p:sldId id="1858" r:id="rId16"/>
    <p:sldId id="1336" r:id="rId17"/>
    <p:sldId id="1352" r:id="rId18"/>
    <p:sldId id="1421" r:id="rId19"/>
    <p:sldId id="1356" r:id="rId20"/>
    <p:sldId id="1411" r:id="rId21"/>
    <p:sldId id="1423" r:id="rId22"/>
    <p:sldId id="1850" r:id="rId23"/>
    <p:sldId id="1860" r:id="rId24"/>
    <p:sldId id="1861" r:id="rId25"/>
    <p:sldId id="1862" r:id="rId26"/>
    <p:sldId id="1874" r:id="rId27"/>
    <p:sldId id="1863" r:id="rId28"/>
    <p:sldId id="1875" r:id="rId29"/>
    <p:sldId id="1866" r:id="rId30"/>
    <p:sldId id="1864" r:id="rId31"/>
    <p:sldId id="1873" r:id="rId32"/>
    <p:sldId id="18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1F052E-A3F3-43FD-8082-058138FD9A6E}">
          <p14:sldIdLst>
            <p14:sldId id="256"/>
          </p14:sldIdLst>
        </p14:section>
        <p14:section name="Overview" id="{F65CF273-6699-4501-A0EF-5A6D839E8736}">
          <p14:sldIdLst/>
        </p14:section>
        <p14:section name="Untitled Section" id="{97E8B29A-E80F-40AF-97B3-22C504E2EE3C}">
          <p14:sldIdLst>
            <p14:sldId id="259"/>
            <p14:sldId id="1807"/>
            <p14:sldId id="1808"/>
            <p14:sldId id="1857"/>
            <p14:sldId id="1314"/>
            <p14:sldId id="1851"/>
            <p14:sldId id="1245"/>
            <p14:sldId id="1859"/>
            <p14:sldId id="1318"/>
            <p14:sldId id="1393"/>
            <p14:sldId id="1819"/>
            <p14:sldId id="1394"/>
            <p14:sldId id="1246"/>
            <p14:sldId id="1858"/>
            <p14:sldId id="1336"/>
            <p14:sldId id="1352"/>
            <p14:sldId id="1421"/>
            <p14:sldId id="1356"/>
            <p14:sldId id="1411"/>
            <p14:sldId id="1423"/>
            <p14:sldId id="1850"/>
            <p14:sldId id="1860"/>
            <p14:sldId id="1861"/>
            <p14:sldId id="1862"/>
            <p14:sldId id="1874"/>
            <p14:sldId id="1863"/>
            <p14:sldId id="1875"/>
            <p14:sldId id="1866"/>
            <p14:sldId id="1864"/>
            <p14:sldId id="1873"/>
            <p14:sldId id="18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sorterViewPr>
    <p:cViewPr>
      <p:scale>
        <a:sx n="100" d="100"/>
        <a:sy n="100" d="100"/>
      </p:scale>
      <p:origin x="0" y="-81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D780-EA6A-4E3B-BF38-905C1C698CBD}"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DE0CF-801B-499C-958D-2FA850944AE8}" type="slidenum">
              <a:rPr lang="en-US" smtClean="0"/>
              <a:t>‹#›</a:t>
            </a:fld>
            <a:endParaRPr lang="en-US"/>
          </a:p>
        </p:txBody>
      </p:sp>
    </p:spTree>
    <p:extLst>
      <p:ext uri="{BB962C8B-B14F-4D97-AF65-F5344CB8AC3E}">
        <p14:creationId xmlns:p14="http://schemas.microsoft.com/office/powerpoint/2010/main" val="37999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3780A17-9181-4999-BDA9-66B3176A2370}" type="datetime1">
              <a:rPr lang="en-US" smtClean="0"/>
              <a:t>10/18/2023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82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E82683-2E85-4721-9FF6-915D29D60424}"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7772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2D2EDF-6A62-4660-A20B-5D6D0D49BEF8}"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57076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AB3814-BDE8-4C75-A7B9-2FDE22A3C784}"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5249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028342-235F-448D-81A0-E947C9A4D83C}"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6844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BA17F3-10DB-4599-B341-9D95098AECDC}"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4432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028342-235F-448D-81A0-E947C9A4D83C}"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6844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6777FA-EAEF-4807-802C-C4B5CF96A891}"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767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E20347-C8ED-4BA1-B179-1DA4B3D600B8}"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0532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8D3A29-106D-403C-8328-625F440C64EA}"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7300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C1425-89FB-4C85-96F3-4DE00806159B}"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618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2A675D-1F7E-4E09-9860-48B95FCEF164}"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5771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ABBF04-663A-4A7C-8094-AB89E55597FD}"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4487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64A0E455-3C4B-492D-85B5-141AE2E8036F}" type="datetime1">
              <a:rPr lang="en-US" smtClean="0"/>
              <a:t>10/18/2023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197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54F90B-4B98-499D-B9E1-AAD755513560}" type="datetime1">
              <a:rPr lang="en-US" smtClean="0"/>
              <a:t>10/18/2023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82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FF1-FF15-C238-CFDD-0EB4F2A39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A3903-A919-95D0-A424-6EF1A1AE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2575-A974-A80B-A117-EF604C711F34}"/>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06002BE3-FDC8-465C-C186-672BA99F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96F4D-B851-7A8A-734C-D1758A79A45A}"/>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39366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9539-271A-AC65-FC25-FB6C3871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D343B-0A40-8BBD-EB2D-F275438A2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C75D-0E33-64D4-C565-D906F192EB39}"/>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A1645D09-EFA5-DA63-B8CC-1069B2FF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E998-7DFD-B8FA-9F66-B4B9B0906D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5523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61BC9-D81F-7B78-A92A-D205FEA7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FF85F-1688-EF11-98BD-15C9928D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2E07-AD1F-2767-A364-3A1FE66820AA}"/>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A7608529-0686-1F35-12B3-07955FA2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340E-E3E3-4CC0-12F3-7228CD94804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3993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42951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4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26033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FF3F-7B07-11A4-B03F-2B514F0F0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8200-44F4-8C46-BE09-D6CF78E0E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696B-EAAC-ECEE-1A19-EB5C8DBA0C93}"/>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B3850A07-BEDB-F806-DF51-31C5D5C7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A2CC-C5DC-DCEA-172B-2C28B670D3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607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3F83-0F42-E1B1-4844-021290F51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B43B1-4F98-B734-5EAB-CCC5AC85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69829-8829-78F7-04D7-8CF4E05FDA40}"/>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899CEFD6-07F9-5E10-3167-8FC18ABF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DCAE-805C-18B7-4452-51294E5BC678}"/>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964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B95-786E-D39B-0E3D-7CC02199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632D4-9CDE-6B28-3F69-9D226FC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3C83A-6C86-1200-839B-9EF5088DC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8EAFD-804D-D53E-55BE-C697F90CB711}"/>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6" name="Footer Placeholder 5">
            <a:extLst>
              <a:ext uri="{FF2B5EF4-FFF2-40B4-BE49-F238E27FC236}">
                <a16:creationId xmlns:a16="http://schemas.microsoft.com/office/drawing/2014/main" id="{BCD056FC-EF91-E166-19F7-2649D6C8A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43102-9F94-8471-07D4-5C15CE5FB5B4}"/>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2463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FAA-FFCE-EAF9-44A9-BB6280A00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972DC-75E2-47B7-1B49-236A36BE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03726-5695-F3BD-7946-62F4AB8F1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DBB9-3571-2251-5987-BEC88BE65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8EE2-FA33-A55B-7E83-0E849CEE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4D100-00E8-FD20-9CE7-4444FDB19993}"/>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8" name="Footer Placeholder 7">
            <a:extLst>
              <a:ext uri="{FF2B5EF4-FFF2-40B4-BE49-F238E27FC236}">
                <a16:creationId xmlns:a16="http://schemas.microsoft.com/office/drawing/2014/main" id="{59717DEC-F237-814A-E9D1-AA2263311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D45C-263C-70E8-FFED-C47B49FEB03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7737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39-3985-F37F-A7A5-EE7F9D2EE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6B8E-E25C-4F8D-DFF0-7AB10421807F}"/>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4" name="Footer Placeholder 3">
            <a:extLst>
              <a:ext uri="{FF2B5EF4-FFF2-40B4-BE49-F238E27FC236}">
                <a16:creationId xmlns:a16="http://schemas.microsoft.com/office/drawing/2014/main" id="{AB03E2EB-91AE-D98A-6DCD-071747FA5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03F71-33BF-B0F8-9FE4-C75977415F4E}"/>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9813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88A65-7D95-F3C1-C0D6-71C0B3AFE046}"/>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3" name="Footer Placeholder 2">
            <a:extLst>
              <a:ext uri="{FF2B5EF4-FFF2-40B4-BE49-F238E27FC236}">
                <a16:creationId xmlns:a16="http://schemas.microsoft.com/office/drawing/2014/main" id="{56C571B3-8F54-00E6-3A8E-D6C99C567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A353-697C-2AAA-4453-21CD8047E485}"/>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478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C78D-9C70-F767-8F7A-BDC9EE99C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29E-1E99-8D57-C11A-B1153B3A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AD83A-96BD-1A9B-5D34-5C5B46E5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27830-E67C-AA60-830A-7F5591C34D8A}"/>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6" name="Footer Placeholder 5">
            <a:extLst>
              <a:ext uri="{FF2B5EF4-FFF2-40B4-BE49-F238E27FC236}">
                <a16:creationId xmlns:a16="http://schemas.microsoft.com/office/drawing/2014/main" id="{FEF679B2-1326-5371-96C1-E56D5989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A3EA-9CBF-8C4D-5534-B14FACF134E3}"/>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0785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C93-6F4E-A787-48E5-9FFF0CC5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A9CCA-EB86-A358-9314-1A0882489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95E14-6A77-4393-2658-4CEED7F1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3FCA7-C1BF-6074-8E03-EBA900EA16A7}"/>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6" name="Footer Placeholder 5">
            <a:extLst>
              <a:ext uri="{FF2B5EF4-FFF2-40B4-BE49-F238E27FC236}">
                <a16:creationId xmlns:a16="http://schemas.microsoft.com/office/drawing/2014/main" id="{557AB7FE-8BE5-60CA-1D99-5312339AA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55CD1-C775-64F8-4AA4-2A7E53D86F8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9788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A6471-928C-8FE8-382D-11293445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97492-CBAD-C210-BE3C-33F0D4D1C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6844-5CBE-A836-72B2-92CFF47F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0C3DA602-D838-FB14-CA53-D27EE422D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673C4-1325-C8E0-9C08-23F857B40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434-5643-4581-9B01-D83208C6FCFE}" type="slidenum">
              <a:rPr lang="en-US" smtClean="0"/>
              <a:t>‹#›</a:t>
            </a:fld>
            <a:endParaRPr lang="en-US"/>
          </a:p>
        </p:txBody>
      </p:sp>
    </p:spTree>
    <p:extLst>
      <p:ext uri="{BB962C8B-B14F-4D97-AF65-F5344CB8AC3E}">
        <p14:creationId xmlns:p14="http://schemas.microsoft.com/office/powerpoint/2010/main" val="306170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onezero.medium.com/a-permanent-nightmare-pinterest-moderators-fight-to-keep-horrifying-content-off-the-platform-4d8e7ec822f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hebureauinvestigates.com/stories/2022-10-20/behind-tiktoks-boom-a-legion-of-traumatised-10-a-day-content-moderators" TargetMode="External"/><Relationship Id="rId5" Type="http://schemas.openxmlformats.org/officeDocument/2006/relationships/image" Target="../media/image4.png"/><Relationship Id="rId4" Type="http://schemas.openxmlformats.org/officeDocument/2006/relationships/hyperlink" Target="https://www.wired.com/2014/10/content-modera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ime.com/6247678/openai-chatgpt-kenya-workers/"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nbcnews.com/tech/innovation/openai-chatgpt-ai-jobs-contractors-talk-shadow-workforce-powers-rcna81892" TargetMode="Externa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umancomputation.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AD44-9087-6625-62BE-8EE96B7A8C4D}"/>
              </a:ext>
            </a:extLst>
          </p:cNvPr>
          <p:cNvSpPr>
            <a:spLocks noGrp="1"/>
          </p:cNvSpPr>
          <p:nvPr>
            <p:ph type="ctrTitle"/>
          </p:nvPr>
        </p:nvSpPr>
        <p:spPr/>
        <p:txBody>
          <a:bodyPr/>
          <a:lstStyle/>
          <a:p>
            <a:r>
              <a:rPr lang="en-US" dirty="0"/>
              <a:t>CIKM tutorial </a:t>
            </a:r>
          </a:p>
        </p:txBody>
      </p:sp>
      <p:sp>
        <p:nvSpPr>
          <p:cNvPr id="3" name="Subtitle 2">
            <a:extLst>
              <a:ext uri="{FF2B5EF4-FFF2-40B4-BE49-F238E27FC236}">
                <a16:creationId xmlns:a16="http://schemas.microsoft.com/office/drawing/2014/main" id="{68A593B6-65F2-9878-D76C-C361CAD9AAB0}"/>
              </a:ext>
            </a:extLst>
          </p:cNvPr>
          <p:cNvSpPr>
            <a:spLocks noGrp="1"/>
          </p:cNvSpPr>
          <p:nvPr>
            <p:ph type="subTitle" idx="1"/>
          </p:nvPr>
        </p:nvSpPr>
        <p:spPr/>
        <p:txBody>
          <a:bodyPr/>
          <a:lstStyle/>
          <a:p>
            <a:r>
              <a:rPr lang="en-US" dirty="0"/>
              <a:t>Work in progress</a:t>
            </a:r>
          </a:p>
        </p:txBody>
      </p:sp>
    </p:spTree>
    <p:extLst>
      <p:ext uri="{BB962C8B-B14F-4D97-AF65-F5344CB8AC3E}">
        <p14:creationId xmlns:p14="http://schemas.microsoft.com/office/powerpoint/2010/main" val="40349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Careful with that </a:t>
            </a:r>
            <a:r>
              <a:rPr lang="en-US" strike="sngStrike" dirty="0"/>
              <a:t>axe</a:t>
            </a:r>
            <a:r>
              <a:rPr lang="en-US" dirty="0"/>
              <a:t> data, Eugene</a:t>
            </a:r>
          </a:p>
        </p:txBody>
      </p:sp>
      <p:sp>
        <p:nvSpPr>
          <p:cNvPr id="3" name="Content Placeholder 2"/>
          <p:cNvSpPr>
            <a:spLocks noGrp="1"/>
          </p:cNvSpPr>
          <p:nvPr>
            <p:ph idx="1"/>
          </p:nvPr>
        </p:nvSpPr>
        <p:spPr/>
        <p:txBody>
          <a:bodyPr/>
          <a:lstStyle/>
          <a:p>
            <a:r>
              <a:rPr lang="en-US" dirty="0"/>
              <a:t>In the era of big data and machine learning </a:t>
            </a:r>
          </a:p>
          <a:p>
            <a:pPr lvl="1"/>
            <a:r>
              <a:rPr lang="en-US" dirty="0"/>
              <a:t>labels -&gt; features -&gt; predictive model -&gt; optimization</a:t>
            </a:r>
          </a:p>
          <a:p>
            <a:r>
              <a:rPr lang="en-US" dirty="0"/>
              <a:t>Labeling perceived as boring</a:t>
            </a:r>
          </a:p>
          <a:p>
            <a:r>
              <a:rPr lang="en-US" dirty="0"/>
              <a:t>Tendency to rush labeling</a:t>
            </a:r>
          </a:p>
          <a:p>
            <a:r>
              <a:rPr lang="en-US" dirty="0"/>
              <a:t>Quality is key </a:t>
            </a:r>
          </a:p>
          <a:p>
            <a:pPr lvl="1"/>
            <a:r>
              <a:rPr lang="en-US" dirty="0"/>
              <a:t>Garbage in, garbage out</a:t>
            </a:r>
          </a:p>
          <a:p>
            <a:r>
              <a:rPr lang="en-US" dirty="0"/>
              <a:t>Own the entire stack</a:t>
            </a:r>
          </a:p>
          <a:p>
            <a:pPr lvl="1"/>
            <a:r>
              <a:rPr lang="en-US" dirty="0"/>
              <a:t>Labeling, modeling, infrastructure, deployment</a:t>
            </a:r>
          </a:p>
        </p:txBody>
      </p:sp>
    </p:spTree>
    <p:extLst>
      <p:ext uri="{BB962C8B-B14F-4D97-AF65-F5344CB8AC3E}">
        <p14:creationId xmlns:p14="http://schemas.microsoft.com/office/powerpoint/2010/main" val="421108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of the field</a:t>
            </a:r>
          </a:p>
        </p:txBody>
      </p:sp>
      <p:sp>
        <p:nvSpPr>
          <p:cNvPr id="3" name="Content Placeholder 2"/>
          <p:cNvSpPr>
            <a:spLocks noGrp="1"/>
          </p:cNvSpPr>
          <p:nvPr>
            <p:ph idx="1"/>
          </p:nvPr>
        </p:nvSpPr>
        <p:spPr/>
        <p:txBody>
          <a:bodyPr>
            <a:normAutofit fontScale="70000" lnSpcReduction="20000"/>
          </a:bodyPr>
          <a:lstStyle/>
          <a:p>
            <a:r>
              <a:rPr lang="en-US" dirty="0"/>
              <a:t>Human-labeled data is more important than ever</a:t>
            </a:r>
          </a:p>
          <a:p>
            <a:r>
              <a:rPr lang="en-US" dirty="0"/>
              <a:t>Requirements</a:t>
            </a:r>
          </a:p>
          <a:p>
            <a:pPr lvl="1"/>
            <a:r>
              <a:rPr lang="en-US" dirty="0"/>
              <a:t>Throughput -&gt; ASAP; I need the labels for yesterday</a:t>
            </a:r>
          </a:p>
          <a:p>
            <a:pPr lvl="1"/>
            <a:r>
              <a:rPr lang="en-US" dirty="0"/>
              <a:t>Cost -&gt; cheap; if possible free</a:t>
            </a:r>
          </a:p>
          <a:p>
            <a:pPr lvl="1"/>
            <a:r>
              <a:rPr lang="en-US" dirty="0"/>
              <a:t>Quality -&gt; top </a:t>
            </a:r>
          </a:p>
          <a:p>
            <a:r>
              <a:rPr lang="en-US" dirty="0"/>
              <a:t>Performed as a one-off by 3</a:t>
            </a:r>
            <a:r>
              <a:rPr lang="en-US" baseline="30000" dirty="0"/>
              <a:t>rd</a:t>
            </a:r>
            <a:r>
              <a:rPr lang="en-US" dirty="0"/>
              <a:t> party (crowd or editors)</a:t>
            </a:r>
          </a:p>
          <a:p>
            <a:pPr lvl="1"/>
            <a:r>
              <a:rPr lang="en-US" dirty="0"/>
              <a:t>Human Intelligence Task (HIT)</a:t>
            </a:r>
          </a:p>
          <a:p>
            <a:pPr lvl="1"/>
            <a:r>
              <a:rPr lang="en-US" dirty="0"/>
              <a:t>Micro-tasks</a:t>
            </a:r>
          </a:p>
          <a:p>
            <a:r>
              <a:rPr lang="en-US" dirty="0"/>
              <a:t>Needs development work to get good results</a:t>
            </a:r>
          </a:p>
          <a:p>
            <a:r>
              <a:rPr lang="en-US" dirty="0"/>
              <a:t>Very limited functionality in current platforms</a:t>
            </a:r>
          </a:p>
          <a:p>
            <a:pPr lvl="1"/>
            <a:r>
              <a:rPr lang="en-US" dirty="0"/>
              <a:t>Mechanical Turk, </a:t>
            </a:r>
            <a:r>
              <a:rPr lang="en-US" dirty="0" err="1"/>
              <a:t>SageMaker</a:t>
            </a:r>
            <a:r>
              <a:rPr lang="en-US" dirty="0"/>
              <a:t> (Amazon)</a:t>
            </a:r>
          </a:p>
          <a:p>
            <a:pPr lvl="1"/>
            <a:r>
              <a:rPr lang="en-US" dirty="0"/>
              <a:t>Figure Eight (Appen)</a:t>
            </a:r>
          </a:p>
          <a:p>
            <a:pPr lvl="1"/>
            <a:r>
              <a:rPr lang="en-US" dirty="0" err="1"/>
              <a:t>Toloka</a:t>
            </a:r>
            <a:r>
              <a:rPr lang="en-US" dirty="0"/>
              <a:t> (Yandex)</a:t>
            </a:r>
          </a:p>
          <a:p>
            <a:pPr lvl="1"/>
            <a:r>
              <a:rPr lang="en-US" dirty="0"/>
              <a:t>Start-ups</a:t>
            </a:r>
          </a:p>
          <a:p>
            <a:r>
              <a:rPr lang="en-US" dirty="0"/>
              <a:t>LLMs</a:t>
            </a:r>
          </a:p>
          <a:p>
            <a:pPr lvl="1"/>
            <a:endParaRPr lang="en-US" dirty="0"/>
          </a:p>
        </p:txBody>
      </p:sp>
    </p:spTree>
    <p:extLst>
      <p:ext uri="{BB962C8B-B14F-4D97-AF65-F5344CB8AC3E}">
        <p14:creationId xmlns:p14="http://schemas.microsoft.com/office/powerpoint/2010/main" val="308528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humans</a:t>
            </a:r>
          </a:p>
        </p:txBody>
      </p:sp>
      <p:sp>
        <p:nvSpPr>
          <p:cNvPr id="3" name="Content Placeholder 2">
            <a:extLst>
              <a:ext uri="{FF2B5EF4-FFF2-40B4-BE49-F238E27FC236}">
                <a16:creationId xmlns:a16="http://schemas.microsoft.com/office/drawing/2014/main" id="{B515E5AF-2AD0-08B4-757F-7E68F0A17B9F}"/>
              </a:ext>
            </a:extLst>
          </p:cNvPr>
          <p:cNvSpPr>
            <a:spLocks noGrp="1"/>
          </p:cNvSpPr>
          <p:nvPr>
            <p:ph idx="1"/>
          </p:nvPr>
        </p:nvSpPr>
        <p:spPr>
          <a:xfrm>
            <a:off x="838200" y="1825625"/>
            <a:ext cx="5257800" cy="4351338"/>
          </a:xfrm>
        </p:spPr>
        <p:txBody>
          <a:bodyPr/>
          <a:lstStyle/>
          <a:p>
            <a:r>
              <a:rPr lang="en-US" dirty="0"/>
              <a:t>Many examples where humans are involved</a:t>
            </a:r>
          </a:p>
          <a:p>
            <a:r>
              <a:rPr lang="en-US" dirty="0"/>
              <a:t>Adult content and moderation</a:t>
            </a:r>
          </a:p>
          <a:p>
            <a:r>
              <a:rPr lang="en-US" dirty="0"/>
              <a:t>Baby sitting algorithms</a:t>
            </a:r>
          </a:p>
          <a:p>
            <a:endParaRPr lang="en-US" dirty="0"/>
          </a:p>
        </p:txBody>
      </p:sp>
      <p:pic>
        <p:nvPicPr>
          <p:cNvPr id="5" name="Picture 4"/>
          <p:cNvPicPr>
            <a:picLocks noChangeAspect="1"/>
          </p:cNvPicPr>
          <p:nvPr/>
        </p:nvPicPr>
        <p:blipFill>
          <a:blip r:embed="rId3"/>
          <a:stretch>
            <a:fillRect/>
          </a:stretch>
        </p:blipFill>
        <p:spPr>
          <a:xfrm>
            <a:off x="2246851" y="4119986"/>
            <a:ext cx="2390460" cy="2316831"/>
          </a:xfrm>
          <a:prstGeom prst="rect">
            <a:avLst/>
          </a:prstGeom>
        </p:spPr>
      </p:pic>
      <p:sp>
        <p:nvSpPr>
          <p:cNvPr id="4" name="Rectangle 3">
            <a:extLst>
              <a:ext uri="{FF2B5EF4-FFF2-40B4-BE49-F238E27FC236}">
                <a16:creationId xmlns:a16="http://schemas.microsoft.com/office/drawing/2014/main" id="{A62C9BBB-F403-973B-00BE-ADFDAB3B9374}"/>
              </a:ext>
            </a:extLst>
          </p:cNvPr>
          <p:cNvSpPr/>
          <p:nvPr/>
        </p:nvSpPr>
        <p:spPr>
          <a:xfrm>
            <a:off x="1076752" y="6436817"/>
            <a:ext cx="4730657" cy="307777"/>
          </a:xfrm>
          <a:prstGeom prst="rect">
            <a:avLst/>
          </a:prstGeom>
        </p:spPr>
        <p:txBody>
          <a:bodyPr wrap="square">
            <a:spAutoFit/>
          </a:bodyPr>
          <a:lstStyle/>
          <a:p>
            <a:pPr algn="ctr"/>
            <a:r>
              <a:rPr lang="en-US" sz="1400" dirty="0">
                <a:hlinkClick r:id="rId4"/>
              </a:rPr>
              <a:t>https://www.wired.com/2014/10/content-moderation/</a:t>
            </a:r>
            <a:r>
              <a:rPr lang="en-US" sz="1400" dirty="0"/>
              <a:t> </a:t>
            </a:r>
          </a:p>
        </p:txBody>
      </p:sp>
      <p:pic>
        <p:nvPicPr>
          <p:cNvPr id="7" name="Picture 6">
            <a:extLst>
              <a:ext uri="{FF2B5EF4-FFF2-40B4-BE49-F238E27FC236}">
                <a16:creationId xmlns:a16="http://schemas.microsoft.com/office/drawing/2014/main" id="{A12CB917-48B7-BF51-0D53-C211FFEEDE30}"/>
              </a:ext>
            </a:extLst>
          </p:cNvPr>
          <p:cNvPicPr>
            <a:picLocks noChangeAspect="1"/>
          </p:cNvPicPr>
          <p:nvPr/>
        </p:nvPicPr>
        <p:blipFill>
          <a:blip r:embed="rId5"/>
          <a:stretch>
            <a:fillRect/>
          </a:stretch>
        </p:blipFill>
        <p:spPr>
          <a:xfrm>
            <a:off x="6578352" y="4826660"/>
            <a:ext cx="4422517" cy="1478396"/>
          </a:xfrm>
          <a:prstGeom prst="rect">
            <a:avLst/>
          </a:prstGeom>
        </p:spPr>
      </p:pic>
      <p:sp>
        <p:nvSpPr>
          <p:cNvPr id="8" name="Rectangle 7">
            <a:extLst>
              <a:ext uri="{FF2B5EF4-FFF2-40B4-BE49-F238E27FC236}">
                <a16:creationId xmlns:a16="http://schemas.microsoft.com/office/drawing/2014/main" id="{3FC5D63F-190B-0E36-3A0E-FEE0991CCAC2}"/>
              </a:ext>
            </a:extLst>
          </p:cNvPr>
          <p:cNvSpPr/>
          <p:nvPr/>
        </p:nvSpPr>
        <p:spPr>
          <a:xfrm>
            <a:off x="6096000" y="6338986"/>
            <a:ext cx="5791200" cy="523220"/>
          </a:xfrm>
          <a:prstGeom prst="rect">
            <a:avLst/>
          </a:prstGeom>
        </p:spPr>
        <p:txBody>
          <a:bodyPr wrap="square">
            <a:spAutoFit/>
          </a:bodyPr>
          <a:lstStyle/>
          <a:p>
            <a:pPr algn="ctr"/>
            <a:r>
              <a:rPr lang="en-US" sz="1400" dirty="0">
                <a:hlinkClick r:id="rId6"/>
              </a:rPr>
              <a:t>https://www.thebureauinvestigates.com/stories/2022-10-20/behind-tiktoks-boom-a-legion-of-traumatised-10-a-day-content-moderators</a:t>
            </a:r>
            <a:r>
              <a:rPr lang="en-US" sz="1400" dirty="0"/>
              <a:t> </a:t>
            </a:r>
          </a:p>
        </p:txBody>
      </p:sp>
      <p:pic>
        <p:nvPicPr>
          <p:cNvPr id="10" name="Picture 9">
            <a:extLst>
              <a:ext uri="{FF2B5EF4-FFF2-40B4-BE49-F238E27FC236}">
                <a16:creationId xmlns:a16="http://schemas.microsoft.com/office/drawing/2014/main" id="{7A972804-6770-E603-C041-8721393D6AE6}"/>
              </a:ext>
            </a:extLst>
          </p:cNvPr>
          <p:cNvPicPr>
            <a:picLocks noChangeAspect="1"/>
          </p:cNvPicPr>
          <p:nvPr/>
        </p:nvPicPr>
        <p:blipFill>
          <a:blip r:embed="rId7"/>
          <a:stretch>
            <a:fillRect/>
          </a:stretch>
        </p:blipFill>
        <p:spPr>
          <a:xfrm>
            <a:off x="6380085" y="1439398"/>
            <a:ext cx="4343400" cy="1819275"/>
          </a:xfrm>
          <a:prstGeom prst="rect">
            <a:avLst/>
          </a:prstGeom>
        </p:spPr>
      </p:pic>
      <p:sp>
        <p:nvSpPr>
          <p:cNvPr id="11" name="Rectangle 10">
            <a:extLst>
              <a:ext uri="{FF2B5EF4-FFF2-40B4-BE49-F238E27FC236}">
                <a16:creationId xmlns:a16="http://schemas.microsoft.com/office/drawing/2014/main" id="{881A10ED-9027-C679-54FB-6474F836989E}"/>
              </a:ext>
            </a:extLst>
          </p:cNvPr>
          <p:cNvSpPr/>
          <p:nvPr/>
        </p:nvSpPr>
        <p:spPr>
          <a:xfrm>
            <a:off x="6270212" y="3420696"/>
            <a:ext cx="5723520" cy="523220"/>
          </a:xfrm>
          <a:prstGeom prst="rect">
            <a:avLst/>
          </a:prstGeom>
        </p:spPr>
        <p:txBody>
          <a:bodyPr wrap="square">
            <a:spAutoFit/>
          </a:bodyPr>
          <a:lstStyle/>
          <a:p>
            <a:pPr algn="ctr"/>
            <a:r>
              <a:rPr lang="en-US" sz="1400" dirty="0">
                <a:hlinkClick r:id="rId8"/>
              </a:rPr>
              <a:t>https://onezero.medium.com/a-permanent-nightmare-pinterest-moderators-fight-to-keep-horrifying-content-off-the-platform-4d8e7ec822fe</a:t>
            </a:r>
            <a:r>
              <a:rPr lang="en-US" sz="1400" dirty="0"/>
              <a:t> </a:t>
            </a:r>
          </a:p>
        </p:txBody>
      </p:sp>
    </p:spTree>
    <p:extLst>
      <p:ext uri="{BB962C8B-B14F-4D97-AF65-F5344CB8AC3E}">
        <p14:creationId xmlns:p14="http://schemas.microsoft.com/office/powerpoint/2010/main" val="47734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Problems</a:t>
            </a:r>
          </a:p>
        </p:txBody>
      </p:sp>
      <p:sp>
        <p:nvSpPr>
          <p:cNvPr id="2" name="Text Placeholder 1"/>
          <p:cNvSpPr>
            <a:spLocks noGrp="1"/>
          </p:cNvSpPr>
          <p:nvPr>
            <p:ph idx="1"/>
          </p:nvPr>
        </p:nvSpPr>
        <p:spPr/>
        <p:txBody>
          <a:bodyPr>
            <a:normAutofit fontScale="92500"/>
          </a:bodyPr>
          <a:lstStyle/>
          <a:p>
            <a:r>
              <a:rPr lang="en-US" dirty="0"/>
              <a:t>Monolithic HITs</a:t>
            </a:r>
          </a:p>
          <a:p>
            <a:pPr lvl="1"/>
            <a:r>
              <a:rPr lang="en-US" dirty="0"/>
              <a:t>The structure of a HIT mirrors the structure of the task the developer is working on</a:t>
            </a:r>
          </a:p>
          <a:p>
            <a:pPr lvl="1"/>
            <a:r>
              <a:rPr lang="en-US" dirty="0"/>
              <a:t>Similar to Conway’s law in software engineering</a:t>
            </a:r>
          </a:p>
          <a:p>
            <a:r>
              <a:rPr lang="en-US" dirty="0"/>
              <a:t>Task complexity</a:t>
            </a:r>
          </a:p>
          <a:p>
            <a:r>
              <a:rPr lang="en-US" dirty="0"/>
              <a:t>Lengthy instructions</a:t>
            </a:r>
          </a:p>
          <a:p>
            <a:pPr lvl="1"/>
            <a:r>
              <a:rPr lang="en-US" dirty="0"/>
              <a:t>RTFM doesn’t work</a:t>
            </a:r>
          </a:p>
          <a:p>
            <a:r>
              <a:rPr lang="en-US" dirty="0"/>
              <a:t>We don’t think of HC/crowdsourcing as programming</a:t>
            </a:r>
          </a:p>
          <a:p>
            <a:r>
              <a:rPr lang="en-US" dirty="0"/>
              <a:t>How to improve</a:t>
            </a:r>
          </a:p>
          <a:p>
            <a:pPr lvl="1"/>
            <a:r>
              <a:rPr lang="en-US" dirty="0"/>
              <a:t>Use established programming practices</a:t>
            </a:r>
          </a:p>
          <a:p>
            <a:pPr lvl="1"/>
            <a:r>
              <a:rPr lang="en-US" dirty="0"/>
              <a:t>Careful, we are dealing with humans and not machines</a:t>
            </a:r>
          </a:p>
        </p:txBody>
      </p:sp>
    </p:spTree>
    <p:extLst>
      <p:ext uri="{BB962C8B-B14F-4D97-AF65-F5344CB8AC3E}">
        <p14:creationId xmlns:p14="http://schemas.microsoft.com/office/powerpoint/2010/main" val="27574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spectrum of labeling tasks</a:t>
            </a:r>
          </a:p>
        </p:txBody>
      </p:sp>
      <p:graphicFrame>
        <p:nvGraphicFramePr>
          <p:cNvPr id="4" name="Table 3"/>
          <p:cNvGraphicFramePr>
            <a:graphicFrameLocks noGrp="1"/>
          </p:cNvGraphicFramePr>
          <p:nvPr/>
        </p:nvGraphicFramePr>
        <p:xfrm>
          <a:off x="1315068" y="1860257"/>
          <a:ext cx="8964249" cy="4363813"/>
        </p:xfrm>
        <a:graphic>
          <a:graphicData uri="http://schemas.openxmlformats.org/drawingml/2006/table">
            <a:tbl>
              <a:tblPr firstRow="1" bandRow="1">
                <a:tableStyleId>{9D7B26C5-4107-4FEC-AEDC-1716B250A1EF}</a:tableStyleId>
              </a:tblPr>
              <a:tblGrid>
                <a:gridCol w="2988083">
                  <a:extLst>
                    <a:ext uri="{9D8B030D-6E8A-4147-A177-3AD203B41FA5}">
                      <a16:colId xmlns:a16="http://schemas.microsoft.com/office/drawing/2014/main" val="20000"/>
                    </a:ext>
                  </a:extLst>
                </a:gridCol>
                <a:gridCol w="2988083">
                  <a:extLst>
                    <a:ext uri="{9D8B030D-6E8A-4147-A177-3AD203B41FA5}">
                      <a16:colId xmlns:a16="http://schemas.microsoft.com/office/drawing/2014/main" val="20001"/>
                    </a:ext>
                  </a:extLst>
                </a:gridCol>
                <a:gridCol w="2988083">
                  <a:extLst>
                    <a:ext uri="{9D8B030D-6E8A-4147-A177-3AD203B41FA5}">
                      <a16:colId xmlns:a16="http://schemas.microsoft.com/office/drawing/2014/main" val="20002"/>
                    </a:ext>
                  </a:extLst>
                </a:gridCol>
              </a:tblGrid>
              <a:tr h="803047">
                <a:tc>
                  <a:txBody>
                    <a:bodyPr/>
                    <a:lstStyle/>
                    <a:p>
                      <a:pPr algn="ctr"/>
                      <a:r>
                        <a:rPr lang="en-US" sz="1800" dirty="0"/>
                        <a:t>Nature of task </a:t>
                      </a:r>
                    </a:p>
                  </a:txBody>
                  <a:tcPr marL="89642" marR="89642" marT="44821" marB="44821"/>
                </a:tc>
                <a:tc>
                  <a:txBody>
                    <a:bodyPr/>
                    <a:lstStyle/>
                    <a:p>
                      <a:pPr algn="ctr"/>
                      <a:r>
                        <a:rPr lang="en-US" sz="1800" dirty="0"/>
                        <a:t>Aggregation approach</a:t>
                      </a:r>
                    </a:p>
                    <a:p>
                      <a:endParaRPr lang="en-US" sz="1800" dirty="0"/>
                    </a:p>
                  </a:txBody>
                  <a:tcPr marL="89642" marR="89642" marT="44821" marB="44821"/>
                </a:tc>
                <a:tc>
                  <a:txBody>
                    <a:bodyPr/>
                    <a:lstStyle/>
                    <a:p>
                      <a:pPr algn="ctr"/>
                      <a:r>
                        <a:rPr lang="en-US" sz="1800" dirty="0"/>
                        <a:t>Evaluation technique</a:t>
                      </a:r>
                    </a:p>
                    <a:p>
                      <a:endParaRPr lang="en-US" sz="1800" dirty="0"/>
                    </a:p>
                  </a:txBody>
                  <a:tcPr marL="89642" marR="89642" marT="44821" marB="44821"/>
                </a:tc>
                <a:extLst>
                  <a:ext uri="{0D108BD9-81ED-4DB2-BD59-A6C34878D82A}">
                    <a16:rowId xmlns:a16="http://schemas.microsoft.com/office/drawing/2014/main" val="10000"/>
                  </a:ext>
                </a:extLst>
              </a:tr>
              <a:tr h="1165352">
                <a:tc>
                  <a:txBody>
                    <a:bodyPr/>
                    <a:lstStyle/>
                    <a:p>
                      <a:pPr algn="ctr"/>
                      <a:r>
                        <a:rPr lang="en-US" sz="1800" dirty="0"/>
                        <a:t>Objective question has a correct answer (objective)</a:t>
                      </a:r>
                    </a:p>
                    <a:p>
                      <a:pPr algn="ctr"/>
                      <a:endParaRPr lang="en-US" sz="1800" dirty="0"/>
                    </a:p>
                  </a:txBody>
                  <a:tcPr marL="89642" marR="89642" marT="44821" marB="44821"/>
                </a:tc>
                <a:tc>
                  <a:txBody>
                    <a:bodyPr/>
                    <a:lstStyle/>
                    <a:p>
                      <a:pPr algn="ctr"/>
                      <a:r>
                        <a:rPr lang="en-US" sz="1800" dirty="0"/>
                        <a:t>Reliable judge assigns appropriate label for an item</a:t>
                      </a:r>
                    </a:p>
                    <a:p>
                      <a:pPr algn="ctr"/>
                      <a:endParaRPr lang="en-US" sz="1800" dirty="0"/>
                    </a:p>
                  </a:txBody>
                  <a:tcPr marL="89642" marR="89642" marT="44821" marB="44821"/>
                </a:tc>
                <a:tc>
                  <a:txBody>
                    <a:bodyPr/>
                    <a:lstStyle/>
                    <a:p>
                      <a:pPr algn="ctr"/>
                      <a:r>
                        <a:rPr lang="en-US" sz="1800" dirty="0"/>
                        <a:t>Evaluate workers by comparing individual results with gold set</a:t>
                      </a:r>
                    </a:p>
                    <a:p>
                      <a:pPr algn="ctr"/>
                      <a:endParaRPr lang="en-US" sz="1800" dirty="0"/>
                    </a:p>
                  </a:txBody>
                  <a:tcPr marL="89642" marR="89642" marT="44821" marB="44821"/>
                </a:tc>
                <a:extLst>
                  <a:ext uri="{0D108BD9-81ED-4DB2-BD59-A6C34878D82A}">
                    <a16:rowId xmlns:a16="http://schemas.microsoft.com/office/drawing/2014/main" val="10001"/>
                  </a:ext>
                </a:extLst>
              </a:tr>
              <a:tr h="1165352">
                <a:tc>
                  <a:txBody>
                    <a:bodyPr/>
                    <a:lstStyle/>
                    <a:p>
                      <a:pPr algn="ctr"/>
                      <a:r>
                        <a:rPr lang="en-US" sz="1800" dirty="0"/>
                        <a:t>Judgment question has a best answer (partially objective)</a:t>
                      </a:r>
                    </a:p>
                    <a:p>
                      <a:pPr algn="ctr"/>
                      <a:endParaRPr lang="en-US" sz="1800" dirty="0"/>
                    </a:p>
                  </a:txBody>
                  <a:tcPr marL="89642" marR="89642" marT="44821" marB="44821"/>
                </a:tc>
                <a:tc>
                  <a:txBody>
                    <a:bodyPr/>
                    <a:lstStyle/>
                    <a:p>
                      <a:pPr algn="ctr"/>
                      <a:r>
                        <a:rPr lang="en-US" sz="1800" dirty="0"/>
                        <a:t>Inter-rater agreement determines label for an item</a:t>
                      </a:r>
                    </a:p>
                    <a:p>
                      <a:pPr algn="ctr"/>
                      <a:endParaRPr lang="en-US" sz="1800" dirty="0"/>
                    </a:p>
                  </a:txBody>
                  <a:tcPr marL="89642" marR="89642" marT="44821" marB="44821"/>
                </a:tc>
                <a:tc>
                  <a:txBody>
                    <a:bodyPr/>
                    <a:lstStyle/>
                    <a:p>
                      <a:pPr algn="ctr"/>
                      <a:r>
                        <a:rPr lang="en-US" sz="1800" dirty="0"/>
                        <a:t>Evaluate workers by comparing individual results with consensus</a:t>
                      </a:r>
                    </a:p>
                    <a:p>
                      <a:pPr algn="ctr"/>
                      <a:endParaRPr lang="en-US" sz="1800" dirty="0"/>
                    </a:p>
                  </a:txBody>
                  <a:tcPr marL="89642" marR="89642" marT="44821" marB="44821"/>
                </a:tc>
                <a:extLst>
                  <a:ext uri="{0D108BD9-81ED-4DB2-BD59-A6C34878D82A}">
                    <a16:rowId xmlns:a16="http://schemas.microsoft.com/office/drawing/2014/main" val="10002"/>
                  </a:ext>
                </a:extLst>
              </a:tr>
              <a:tr h="1165352">
                <a:tc>
                  <a:txBody>
                    <a:bodyPr/>
                    <a:lstStyle/>
                    <a:p>
                      <a:pPr algn="ctr"/>
                      <a:r>
                        <a:rPr lang="en-US" sz="1800" dirty="0"/>
                        <a:t>Subjective question has consistent answer (subjective)</a:t>
                      </a:r>
                    </a:p>
                    <a:p>
                      <a:pPr algn="ctr"/>
                      <a:endParaRPr lang="en-US" sz="1800" dirty="0"/>
                    </a:p>
                  </a:txBody>
                  <a:tcPr marL="89642" marR="89642" marT="44821" marB="44821"/>
                </a:tc>
                <a:tc>
                  <a:txBody>
                    <a:bodyPr/>
                    <a:lstStyle/>
                    <a:p>
                      <a:pPr algn="ctr"/>
                      <a:r>
                        <a:rPr lang="en-US" sz="1800" dirty="0"/>
                        <a:t>Repeatable polling determines probability of a label for an item</a:t>
                      </a:r>
                    </a:p>
                    <a:p>
                      <a:pPr algn="ctr"/>
                      <a:endParaRPr lang="en-US" sz="1800" dirty="0"/>
                    </a:p>
                  </a:txBody>
                  <a:tcPr marL="89642" marR="89642" marT="44821" marB="44821"/>
                </a:tc>
                <a:tc>
                  <a:txBody>
                    <a:bodyPr/>
                    <a:lstStyle/>
                    <a:p>
                      <a:pPr algn="ctr"/>
                      <a:r>
                        <a:rPr lang="en-US" sz="1800" dirty="0"/>
                        <a:t>Evaluate workers by computing the consistency of results between groups</a:t>
                      </a:r>
                    </a:p>
                    <a:p>
                      <a:pPr algn="ctr"/>
                      <a:endParaRPr lang="en-US" sz="1800" dirty="0"/>
                    </a:p>
                  </a:txBody>
                  <a:tcPr marL="89642" marR="89642" marT="44821" marB="448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09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96ED-1AA4-4B6C-B351-E85723C9A856}"/>
              </a:ext>
            </a:extLst>
          </p:cNvPr>
          <p:cNvSpPr>
            <a:spLocks noGrp="1"/>
          </p:cNvSpPr>
          <p:nvPr>
            <p:ph type="title"/>
          </p:nvPr>
        </p:nvSpPr>
        <p:spPr/>
        <p:txBody>
          <a:bodyPr/>
          <a:lstStyle/>
          <a:p>
            <a:r>
              <a:rPr lang="en-US" dirty="0"/>
              <a:t>Prepare the environment</a:t>
            </a:r>
          </a:p>
        </p:txBody>
      </p:sp>
      <p:sp>
        <p:nvSpPr>
          <p:cNvPr id="3" name="Text Placeholder 2">
            <a:extLst>
              <a:ext uri="{FF2B5EF4-FFF2-40B4-BE49-F238E27FC236}">
                <a16:creationId xmlns:a16="http://schemas.microsoft.com/office/drawing/2014/main" id="{FF50010E-5E04-4DAB-B351-A01996DD5777}"/>
              </a:ext>
            </a:extLst>
          </p:cNvPr>
          <p:cNvSpPr>
            <a:spLocks noGrp="1"/>
          </p:cNvSpPr>
          <p:nvPr>
            <p:ph idx="1"/>
          </p:nvPr>
        </p:nvSpPr>
        <p:spPr/>
        <p:txBody>
          <a:bodyPr/>
          <a:lstStyle/>
          <a:p>
            <a:r>
              <a:rPr lang="en-US" dirty="0"/>
              <a:t>Homework before you label</a:t>
            </a:r>
          </a:p>
          <a:p>
            <a:pPr lvl="1"/>
            <a:r>
              <a:rPr lang="en-US" dirty="0"/>
              <a:t>Assess the lay of the land</a:t>
            </a:r>
          </a:p>
          <a:p>
            <a:pPr lvl="1"/>
            <a:r>
              <a:rPr lang="en-US" dirty="0"/>
              <a:t>Identify your use cases</a:t>
            </a:r>
          </a:p>
          <a:p>
            <a:pPr lvl="1"/>
            <a:r>
              <a:rPr lang="en-US" dirty="0"/>
              <a:t>Understand your product’s data</a:t>
            </a:r>
          </a:p>
          <a:p>
            <a:pPr lvl="1"/>
            <a:r>
              <a:rPr lang="en-US" dirty="0"/>
              <a:t>Design your HITs</a:t>
            </a:r>
          </a:p>
          <a:p>
            <a:pPr lvl="1"/>
            <a:r>
              <a:rPr lang="en-US" dirty="0"/>
              <a:t>Determine your guidelines</a:t>
            </a:r>
          </a:p>
          <a:p>
            <a:pPr lvl="1"/>
            <a:r>
              <a:rPr lang="en-US" dirty="0"/>
              <a:t>Communicate your task</a:t>
            </a:r>
          </a:p>
          <a:p>
            <a:pPr lvl="1"/>
            <a:r>
              <a:rPr lang="en-US" dirty="0"/>
              <a:t>Maintain high quality</a:t>
            </a:r>
          </a:p>
          <a:p>
            <a:r>
              <a:rPr lang="en-US" dirty="0"/>
              <a:t>Ongoing vs. one-offs HITs</a:t>
            </a:r>
          </a:p>
          <a:p>
            <a:r>
              <a:rPr lang="en-US" dirty="0"/>
              <a:t>Labels for the machine != labels for humans</a:t>
            </a:r>
          </a:p>
          <a:p>
            <a:endParaRPr lang="en-US" dirty="0"/>
          </a:p>
        </p:txBody>
      </p:sp>
    </p:spTree>
    <p:extLst>
      <p:ext uri="{BB962C8B-B14F-4D97-AF65-F5344CB8AC3E}">
        <p14:creationId xmlns:p14="http://schemas.microsoft.com/office/powerpoint/2010/main" val="320155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design principles</a:t>
            </a:r>
          </a:p>
        </p:txBody>
      </p:sp>
      <p:sp>
        <p:nvSpPr>
          <p:cNvPr id="3" name="Content Placeholder 2"/>
          <p:cNvSpPr>
            <a:spLocks noGrp="1"/>
          </p:cNvSpPr>
          <p:nvPr>
            <p:ph idx="1"/>
          </p:nvPr>
        </p:nvSpPr>
        <p:spPr/>
        <p:txBody>
          <a:bodyPr/>
          <a:lstStyle/>
          <a:p>
            <a:r>
              <a:rPr lang="en-US" dirty="0"/>
              <a:t>Self-contained, short, and simple</a:t>
            </a:r>
          </a:p>
          <a:p>
            <a:r>
              <a:rPr lang="en-US" dirty="0"/>
              <a:t>Document presentation</a:t>
            </a:r>
          </a:p>
          <a:p>
            <a:pPr lvl="1"/>
            <a:r>
              <a:rPr lang="en-US" dirty="0"/>
              <a:t>Text alignment &amp; legibility; reading level; multi-cultural and multilingual</a:t>
            </a:r>
          </a:p>
          <a:p>
            <a:r>
              <a:rPr lang="en-US" dirty="0"/>
              <a:t>Cognitive biases</a:t>
            </a:r>
          </a:p>
          <a:p>
            <a:pPr lvl="1"/>
            <a:r>
              <a:rPr lang="en-US" dirty="0"/>
              <a:t>Implications on the final output: anchor effect, mere exposure, picture superiority</a:t>
            </a:r>
          </a:p>
          <a:p>
            <a:r>
              <a:rPr lang="en-US" dirty="0"/>
              <a:t>Task complexity</a:t>
            </a:r>
          </a:p>
          <a:p>
            <a:pPr lvl="1"/>
            <a:r>
              <a:rPr lang="en-US" dirty="0"/>
              <a:t>High cognitive load; low usability, specific expertise</a:t>
            </a:r>
          </a:p>
        </p:txBody>
      </p:sp>
    </p:spTree>
    <p:extLst>
      <p:ext uri="{BB962C8B-B14F-4D97-AF65-F5344CB8AC3E}">
        <p14:creationId xmlns:p14="http://schemas.microsoft.com/office/powerpoint/2010/main" val="39702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control in general</a:t>
            </a:r>
            <a:endParaRPr lang="en-US" dirty="0"/>
          </a:p>
        </p:txBody>
      </p:sp>
      <p:sp>
        <p:nvSpPr>
          <p:cNvPr id="3" name="Content Placeholder 2"/>
          <p:cNvSpPr>
            <a:spLocks noGrp="1"/>
          </p:cNvSpPr>
          <p:nvPr>
            <p:ph idx="1"/>
          </p:nvPr>
        </p:nvSpPr>
        <p:spPr/>
        <p:txBody>
          <a:bodyPr/>
          <a:lstStyle/>
          <a:p>
            <a:r>
              <a:rPr lang="en-US" dirty="0"/>
              <a:t>Extremely important part of the task</a:t>
            </a:r>
          </a:p>
          <a:p>
            <a:r>
              <a:rPr lang="en-US" dirty="0"/>
              <a:t>Approach as “overall” quality; not just for workers</a:t>
            </a:r>
          </a:p>
          <a:p>
            <a:r>
              <a:rPr lang="en-US" dirty="0"/>
              <a:t>Bi-directional channel</a:t>
            </a:r>
          </a:p>
          <a:p>
            <a:pPr lvl="1"/>
            <a:r>
              <a:rPr lang="en-US" dirty="0"/>
              <a:t>You may think the worker is doing a bad job.</a:t>
            </a:r>
          </a:p>
          <a:p>
            <a:pPr lvl="1"/>
            <a:r>
              <a:rPr lang="en-US" dirty="0"/>
              <a:t>The same worker may think you are a lousy requester.</a:t>
            </a:r>
          </a:p>
          <a:p>
            <a:r>
              <a:rPr lang="en-US" dirty="0"/>
              <a:t>Quality framework</a:t>
            </a:r>
          </a:p>
          <a:p>
            <a:pPr lvl="1"/>
            <a:r>
              <a:rPr lang="en-US" dirty="0"/>
              <a:t>Module quality</a:t>
            </a:r>
          </a:p>
          <a:p>
            <a:pPr lvl="1"/>
            <a:r>
              <a:rPr lang="en-US" dirty="0"/>
              <a:t>Work quality</a:t>
            </a:r>
          </a:p>
          <a:p>
            <a:r>
              <a:rPr lang="en-US" dirty="0"/>
              <a:t>Measuring agreement</a:t>
            </a:r>
          </a:p>
          <a:p>
            <a:endParaRPr lang="en-US" dirty="0"/>
          </a:p>
          <a:p>
            <a:endParaRPr lang="en-US" dirty="0"/>
          </a:p>
        </p:txBody>
      </p:sp>
      <p:pic>
        <p:nvPicPr>
          <p:cNvPr id="4" name="Picture 3">
            <a:extLst>
              <a:ext uri="{FF2B5EF4-FFF2-40B4-BE49-F238E27FC236}">
                <a16:creationId xmlns:a16="http://schemas.microsoft.com/office/drawing/2014/main" id="{C050DDB2-5382-40F4-8DE1-6F2729C8D009}"/>
              </a:ext>
            </a:extLst>
          </p:cNvPr>
          <p:cNvPicPr>
            <a:picLocks noChangeAspect="1"/>
          </p:cNvPicPr>
          <p:nvPr/>
        </p:nvPicPr>
        <p:blipFill>
          <a:blip r:embed="rId3"/>
          <a:stretch>
            <a:fillRect/>
          </a:stretch>
        </p:blipFill>
        <p:spPr>
          <a:xfrm>
            <a:off x="5348979" y="4101319"/>
            <a:ext cx="5540221" cy="2241062"/>
          </a:xfrm>
          <a:prstGeom prst="rect">
            <a:avLst/>
          </a:prstGeom>
        </p:spPr>
      </p:pic>
    </p:spTree>
    <p:extLst>
      <p:ext uri="{BB962C8B-B14F-4D97-AF65-F5344CB8AC3E}">
        <p14:creationId xmlns:p14="http://schemas.microsoft.com/office/powerpoint/2010/main" val="253497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 used in practice</a:t>
            </a:r>
            <a:endParaRPr lang="en-US" dirty="0"/>
          </a:p>
        </p:txBody>
      </p:sp>
      <p:sp>
        <p:nvSpPr>
          <p:cNvPr id="3" name="Text Placeholder 2"/>
          <p:cNvSpPr>
            <a:spLocks noGrp="1"/>
          </p:cNvSpPr>
          <p:nvPr>
            <p:ph idx="1"/>
          </p:nvPr>
        </p:nvSpPr>
        <p:spPr/>
        <p:txBody>
          <a:bodyPr>
            <a:normAutofit fontScale="92500" lnSpcReduction="20000"/>
          </a:bodyPr>
          <a:lstStyle/>
          <a:p>
            <a:r>
              <a:rPr lang="en-US" dirty="0"/>
              <a:t>Voting </a:t>
            </a:r>
          </a:p>
          <a:p>
            <a:pPr lvl="1"/>
            <a:r>
              <a:rPr lang="en-US" dirty="0"/>
              <a:t>Majority vote, </a:t>
            </a:r>
            <a:r>
              <a:rPr lang="en-US" dirty="0" err="1"/>
              <a:t>Borda</a:t>
            </a:r>
            <a:r>
              <a:rPr lang="en-US" dirty="0"/>
              <a:t>, tiers</a:t>
            </a:r>
          </a:p>
          <a:p>
            <a:pPr lvl="1"/>
            <a:r>
              <a:rPr lang="en-US" dirty="0"/>
              <a:t>Strong baseline</a:t>
            </a:r>
          </a:p>
          <a:p>
            <a:r>
              <a:rPr lang="en-US" dirty="0"/>
              <a:t>Honey pots and programmatic gold</a:t>
            </a:r>
          </a:p>
          <a:p>
            <a:r>
              <a:rPr lang="en-US" dirty="0"/>
              <a:t>Expectation-Maximization</a:t>
            </a:r>
          </a:p>
          <a:p>
            <a:r>
              <a:rPr lang="en-US" dirty="0"/>
              <a:t>Get another label</a:t>
            </a:r>
          </a:p>
          <a:p>
            <a:r>
              <a:rPr lang="en-US" dirty="0"/>
              <a:t>Adaptivity</a:t>
            </a:r>
          </a:p>
          <a:p>
            <a:pPr lvl="1"/>
            <a:r>
              <a:rPr lang="en-US" dirty="0"/>
              <a:t>Quality-cost tradeoff</a:t>
            </a:r>
          </a:p>
          <a:p>
            <a:pPr lvl="1"/>
            <a:r>
              <a:rPr lang="en-US" dirty="0"/>
              <a:t>How many workers?</a:t>
            </a:r>
          </a:p>
          <a:p>
            <a:pPr lvl="1"/>
            <a:r>
              <a:rPr lang="en-US" dirty="0"/>
              <a:t>When to stop?</a:t>
            </a:r>
          </a:p>
          <a:p>
            <a:pPr lvl="1"/>
            <a:r>
              <a:rPr lang="en-US" dirty="0"/>
              <a:t>Stopping rules</a:t>
            </a:r>
          </a:p>
          <a:p>
            <a:pPr lvl="1"/>
            <a:r>
              <a:rPr lang="en-US" dirty="0"/>
              <a:t>Automatic honey pots creation</a:t>
            </a:r>
          </a:p>
        </p:txBody>
      </p:sp>
    </p:spTree>
    <p:extLst>
      <p:ext uri="{BB962C8B-B14F-4D97-AF65-F5344CB8AC3E}">
        <p14:creationId xmlns:p14="http://schemas.microsoft.com/office/powerpoint/2010/main" val="136444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features</a:t>
            </a:r>
          </a:p>
        </p:txBody>
      </p:sp>
      <p:sp>
        <p:nvSpPr>
          <p:cNvPr id="3" name="Text Placeholder 2"/>
          <p:cNvSpPr>
            <a:spLocks noGrp="1"/>
          </p:cNvSpPr>
          <p:nvPr>
            <p:ph idx="1"/>
          </p:nvPr>
        </p:nvSpPr>
        <p:spPr/>
        <p:txBody>
          <a:bodyPr/>
          <a:lstStyle/>
          <a:p>
            <a:r>
              <a:rPr lang="en-US" dirty="0"/>
              <a:t>Focus on the way workers work instead of what they produce</a:t>
            </a:r>
          </a:p>
          <a:p>
            <a:r>
              <a:rPr lang="en-US" dirty="0"/>
              <a:t>Task fingerprinting</a:t>
            </a:r>
          </a:p>
          <a:p>
            <a:r>
              <a:rPr lang="en-US" dirty="0"/>
              <a:t>High correlation with work quality</a:t>
            </a:r>
          </a:p>
          <a:p>
            <a:r>
              <a:rPr lang="en-US" dirty="0"/>
              <a:t>Wernicke</a:t>
            </a:r>
          </a:p>
          <a:p>
            <a:pPr lvl="1"/>
            <a:r>
              <a:rPr lang="en-US" dirty="0"/>
              <a:t>Information Extraction scenario</a:t>
            </a:r>
          </a:p>
          <a:p>
            <a:pPr lvl="1"/>
            <a:r>
              <a:rPr lang="en-US" dirty="0"/>
              <a:t>Weighted majority voting</a:t>
            </a:r>
          </a:p>
          <a:p>
            <a:pPr lvl="1"/>
            <a:r>
              <a:rPr lang="en-US" dirty="0"/>
              <a:t>Behavioral features outperform performance-based methods</a:t>
            </a:r>
          </a:p>
          <a:p>
            <a:endParaRPr lang="en-US" dirty="0"/>
          </a:p>
        </p:txBody>
      </p:sp>
      <p:sp>
        <p:nvSpPr>
          <p:cNvPr id="4" name="Title 1"/>
          <p:cNvSpPr txBox="1">
            <a:spLocks/>
          </p:cNvSpPr>
          <p:nvPr/>
        </p:nvSpPr>
        <p:spPr>
          <a:xfrm>
            <a:off x="282919" y="5455714"/>
            <a:ext cx="11773357" cy="1112750"/>
          </a:xfrm>
          <a:prstGeom prst="rect">
            <a:avLst/>
          </a:prstGeom>
        </p:spPr>
        <p:txBody>
          <a:bodyPr vert="horz" lIns="91427" tIns="45713" rIns="91427" bIns="45713" rtlCol="0" anchor="ctr">
            <a:normAutofit fontScale="92500"/>
          </a:bodyPr>
          <a:lstStyle/>
          <a:p>
            <a:pPr algn="r"/>
            <a:endParaRPr lang="en-US" sz="1372" dirty="0"/>
          </a:p>
          <a:p>
            <a:endParaRPr lang="en-US" sz="1372" dirty="0"/>
          </a:p>
          <a:p>
            <a:r>
              <a:rPr lang="en-US" sz="1372" dirty="0"/>
              <a:t>J. </a:t>
            </a:r>
            <a:r>
              <a:rPr lang="en-US" sz="1372" dirty="0" err="1"/>
              <a:t>Rzeszotarski</a:t>
            </a:r>
            <a:r>
              <a:rPr lang="en-US" sz="1372" dirty="0"/>
              <a:t> and A. </a:t>
            </a:r>
            <a:r>
              <a:rPr lang="en-US" sz="1372" dirty="0" err="1"/>
              <a:t>Kittur</a:t>
            </a:r>
            <a:r>
              <a:rPr lang="en-US" sz="1372" dirty="0"/>
              <a:t>. “Instrumenting the Crowd: Using Implicit Behavioral Measures to Predict Task Performance”. UIST 2011.</a:t>
            </a:r>
          </a:p>
          <a:p>
            <a:endParaRPr lang="en-US" sz="1372" dirty="0"/>
          </a:p>
          <a:p>
            <a:r>
              <a:rPr lang="en-US" sz="1372" dirty="0"/>
              <a:t>S. Han, P. Dai, P. </a:t>
            </a:r>
            <a:r>
              <a:rPr lang="en-US" sz="1372" dirty="0" err="1"/>
              <a:t>Paritosh</a:t>
            </a:r>
            <a:r>
              <a:rPr lang="en-US" sz="1372" dirty="0"/>
              <a:t>, D. Huynh. “Crowdsourcing Human Annotation on Web Page Structure: Infrastructure Design and Behavior-Based Quality Control”. ACM TIST 2016</a:t>
            </a:r>
          </a:p>
          <a:p>
            <a:endParaRPr lang="en-US" sz="1372" dirty="0"/>
          </a:p>
        </p:txBody>
      </p:sp>
    </p:spTree>
    <p:extLst>
      <p:ext uri="{BB962C8B-B14F-4D97-AF65-F5344CB8AC3E}">
        <p14:creationId xmlns:p14="http://schemas.microsoft.com/office/powerpoint/2010/main" val="249429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A8-FF3D-F590-BFA2-7411B8E7A2C0}"/>
              </a:ext>
            </a:extLst>
          </p:cNvPr>
          <p:cNvSpPr>
            <a:spLocks noGrp="1"/>
          </p:cNvSpPr>
          <p:nvPr>
            <p:ph type="title"/>
          </p:nvPr>
        </p:nvSpPr>
        <p:spPr/>
        <p:txBody>
          <a:bodyPr/>
          <a:lstStyle/>
          <a:p>
            <a:r>
              <a:rPr lang="en-US" dirty="0"/>
              <a:t>Ugly - Labeling</a:t>
            </a:r>
          </a:p>
        </p:txBody>
      </p:sp>
    </p:spTree>
    <p:extLst>
      <p:ext uri="{BB962C8B-B14F-4D97-AF65-F5344CB8AC3E}">
        <p14:creationId xmlns:p14="http://schemas.microsoft.com/office/powerpoint/2010/main" val="3089386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a:t>
            </a:r>
          </a:p>
        </p:txBody>
      </p:sp>
      <p:sp>
        <p:nvSpPr>
          <p:cNvPr id="3" name="Text Placeholder 2"/>
          <p:cNvSpPr>
            <a:spLocks noGrp="1"/>
          </p:cNvSpPr>
          <p:nvPr>
            <p:ph idx="1"/>
          </p:nvPr>
        </p:nvSpPr>
        <p:spPr/>
        <p:txBody>
          <a:bodyPr/>
          <a:lstStyle/>
          <a:p>
            <a:r>
              <a:rPr lang="en-US" dirty="0"/>
              <a:t>Accuracy</a:t>
            </a:r>
          </a:p>
          <a:p>
            <a:pPr lvl="1"/>
            <a:r>
              <a:rPr lang="en-US" dirty="0"/>
              <a:t>Limited budget for annotating a small % of the unlabeled data</a:t>
            </a:r>
          </a:p>
          <a:p>
            <a:r>
              <a:rPr lang="en-US" dirty="0"/>
              <a:t>Speed</a:t>
            </a:r>
          </a:p>
          <a:p>
            <a:pPr lvl="1"/>
            <a:r>
              <a:rPr lang="en-US" dirty="0"/>
              <a:t>Model more accurate more quickly</a:t>
            </a:r>
          </a:p>
          <a:p>
            <a:r>
              <a:rPr lang="en-US" dirty="0"/>
              <a:t>Diversity</a:t>
            </a:r>
          </a:p>
          <a:p>
            <a:r>
              <a:rPr lang="en-US" dirty="0"/>
              <a:t>Uncertainty sampling</a:t>
            </a:r>
          </a:p>
          <a:p>
            <a:pPr lvl="1"/>
            <a:r>
              <a:rPr lang="en-US" dirty="0"/>
              <a:t>Least confidence, margin of confidence, ratio of confidence</a:t>
            </a:r>
          </a:p>
          <a:p>
            <a:r>
              <a:rPr lang="en-US" dirty="0"/>
              <a:t>Diversity sampling</a:t>
            </a:r>
          </a:p>
          <a:p>
            <a:pPr lvl="1"/>
            <a:r>
              <a:rPr lang="en-US" dirty="0"/>
              <a:t>Clustering to partition the data, real-world diversity</a:t>
            </a:r>
          </a:p>
          <a:p>
            <a:endParaRPr lang="en-US" dirty="0"/>
          </a:p>
        </p:txBody>
      </p:sp>
      <p:sp>
        <p:nvSpPr>
          <p:cNvPr id="4" name="Title 1">
            <a:extLst>
              <a:ext uri="{FF2B5EF4-FFF2-40B4-BE49-F238E27FC236}">
                <a16:creationId xmlns:a16="http://schemas.microsoft.com/office/drawing/2014/main" id="{27F03846-6BBD-4731-81E4-4F1C4C47F70E}"/>
              </a:ext>
            </a:extLst>
          </p:cNvPr>
          <p:cNvSpPr txBox="1">
            <a:spLocks/>
          </p:cNvSpPr>
          <p:nvPr/>
        </p:nvSpPr>
        <p:spPr>
          <a:xfrm>
            <a:off x="269241" y="6214664"/>
            <a:ext cx="11429414" cy="642851"/>
          </a:xfrm>
          <a:prstGeom prst="rect">
            <a:avLst/>
          </a:prstGeom>
        </p:spPr>
        <p:txBody>
          <a:bodyPr vert="horz" lIns="91427" tIns="45713" rIns="91427" bIns="45713" rtlCol="0" anchor="ctr">
            <a:normAutofit/>
          </a:bodyPr>
          <a:lstStyle/>
          <a:p>
            <a:pPr algn="ctr"/>
            <a:r>
              <a:rPr lang="en-US" sz="1372" dirty="0"/>
              <a:t>R. Munro. </a:t>
            </a:r>
            <a:r>
              <a:rPr lang="en-US" sz="1372" i="1" dirty="0"/>
              <a:t>“</a:t>
            </a:r>
            <a:r>
              <a:rPr lang="en-US" sz="1372" dirty="0"/>
              <a:t>Human-in-the-Loop Machine Learning”, Manning Publications 2021.</a:t>
            </a:r>
          </a:p>
        </p:txBody>
      </p:sp>
    </p:spTree>
    <p:extLst>
      <p:ext uri="{BB962C8B-B14F-4D97-AF65-F5344CB8AC3E}">
        <p14:creationId xmlns:p14="http://schemas.microsoft.com/office/powerpoint/2010/main" val="220409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rates for different worker/HIT groups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8329" t="25005" r="1715" b="1934"/>
          <a:stretch/>
        </p:blipFill>
        <p:spPr>
          <a:xfrm>
            <a:off x="666820" y="1463429"/>
            <a:ext cx="4464117" cy="4431533"/>
          </a:xfrm>
        </p:spPr>
      </p:pic>
      <p:sp>
        <p:nvSpPr>
          <p:cNvPr id="6" name="Content Placeholder 4"/>
          <p:cNvSpPr txBox="1">
            <a:spLocks/>
          </p:cNvSpPr>
          <p:nvPr/>
        </p:nvSpPr>
        <p:spPr>
          <a:xfrm>
            <a:off x="6375360" y="2025625"/>
            <a:ext cx="5173891" cy="3012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53" dirty="0"/>
              <a:t>UHRS</a:t>
            </a:r>
          </a:p>
          <a:p>
            <a:pPr marL="0" indent="0">
              <a:buNone/>
            </a:pPr>
            <a:r>
              <a:rPr lang="en-US" sz="2353" dirty="0"/>
              <a:t>2,700 HITs from 20 workloads</a:t>
            </a:r>
          </a:p>
          <a:p>
            <a:pPr marL="0" indent="0">
              <a:buNone/>
            </a:pPr>
            <a:r>
              <a:rPr lang="en-US" sz="2353" dirty="0"/>
              <a:t>For difficult HITs</a:t>
            </a:r>
          </a:p>
          <a:p>
            <a:pPr lvl="1"/>
            <a:r>
              <a:rPr lang="en-US" sz="1961" dirty="0"/>
              <a:t>Good workers are doing well</a:t>
            </a:r>
          </a:p>
          <a:p>
            <a:pPr lvl="1"/>
            <a:r>
              <a:rPr lang="en-US" sz="1961" dirty="0"/>
              <a:t>Bad workers are doing poorly</a:t>
            </a:r>
          </a:p>
          <a:p>
            <a:pPr marL="0" indent="0">
              <a:buNone/>
            </a:pPr>
            <a:r>
              <a:rPr lang="en-US" sz="2353" dirty="0"/>
              <a:t>For easy HITs</a:t>
            </a:r>
          </a:p>
          <a:p>
            <a:pPr lvl="1"/>
            <a:r>
              <a:rPr lang="en-US" sz="1961" dirty="0"/>
              <a:t>Good workers are doing well</a:t>
            </a:r>
          </a:p>
          <a:p>
            <a:pPr lvl="1"/>
            <a:r>
              <a:rPr lang="en-US" sz="1961" dirty="0"/>
              <a:t>Bad workers are doing well</a:t>
            </a:r>
          </a:p>
        </p:txBody>
      </p:sp>
      <p:sp>
        <p:nvSpPr>
          <p:cNvPr id="7" name="TextBox 6"/>
          <p:cNvSpPr txBox="1"/>
          <p:nvPr/>
        </p:nvSpPr>
        <p:spPr>
          <a:xfrm>
            <a:off x="927134" y="5894962"/>
            <a:ext cx="1517434" cy="369332"/>
          </a:xfrm>
          <a:prstGeom prst="rect">
            <a:avLst/>
          </a:prstGeom>
          <a:noFill/>
        </p:spPr>
        <p:txBody>
          <a:bodyPr wrap="square" rtlCol="0">
            <a:spAutoFit/>
          </a:bodyPr>
          <a:lstStyle/>
          <a:p>
            <a:r>
              <a:rPr lang="en-US" dirty="0"/>
              <a:t>Good workers</a:t>
            </a:r>
          </a:p>
        </p:txBody>
      </p:sp>
      <p:sp>
        <p:nvSpPr>
          <p:cNvPr id="8" name="TextBox 7"/>
          <p:cNvSpPr txBox="1"/>
          <p:nvPr/>
        </p:nvSpPr>
        <p:spPr>
          <a:xfrm>
            <a:off x="3372237" y="5894961"/>
            <a:ext cx="1644417" cy="374793"/>
          </a:xfrm>
          <a:prstGeom prst="rect">
            <a:avLst/>
          </a:prstGeom>
          <a:noFill/>
        </p:spPr>
        <p:txBody>
          <a:bodyPr wrap="square" rtlCol="0">
            <a:spAutoFit/>
          </a:bodyPr>
          <a:lstStyle/>
          <a:p>
            <a:r>
              <a:rPr lang="en-US" dirty="0"/>
              <a:t>Bad workers</a:t>
            </a:r>
          </a:p>
        </p:txBody>
      </p:sp>
      <p:sp>
        <p:nvSpPr>
          <p:cNvPr id="10" name="TextBox 9"/>
          <p:cNvSpPr txBox="1"/>
          <p:nvPr/>
        </p:nvSpPr>
        <p:spPr>
          <a:xfrm>
            <a:off x="5064271" y="5003681"/>
            <a:ext cx="1517434" cy="374793"/>
          </a:xfrm>
          <a:prstGeom prst="rect">
            <a:avLst/>
          </a:prstGeom>
          <a:noFill/>
        </p:spPr>
        <p:txBody>
          <a:bodyPr wrap="square" rtlCol="0">
            <a:spAutoFit/>
          </a:bodyPr>
          <a:lstStyle/>
          <a:p>
            <a:r>
              <a:rPr lang="en-US" dirty="0"/>
              <a:t>Difficult HITs</a:t>
            </a:r>
          </a:p>
        </p:txBody>
      </p:sp>
      <p:sp>
        <p:nvSpPr>
          <p:cNvPr id="11" name="TextBox 10"/>
          <p:cNvSpPr txBox="1"/>
          <p:nvPr/>
        </p:nvSpPr>
        <p:spPr>
          <a:xfrm>
            <a:off x="5064271" y="1690935"/>
            <a:ext cx="1517434" cy="374793"/>
          </a:xfrm>
          <a:prstGeom prst="rect">
            <a:avLst/>
          </a:prstGeom>
          <a:noFill/>
        </p:spPr>
        <p:txBody>
          <a:bodyPr wrap="square" rtlCol="0">
            <a:spAutoFit/>
          </a:bodyPr>
          <a:lstStyle/>
          <a:p>
            <a:r>
              <a:rPr lang="en-US" dirty="0"/>
              <a:t>Easy HITs</a:t>
            </a:r>
          </a:p>
        </p:txBody>
      </p:sp>
      <p:pic>
        <p:nvPicPr>
          <p:cNvPr id="9"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8329" t="25005" r="1715" b="1934"/>
          <a:stretch/>
        </p:blipFill>
        <p:spPr>
          <a:xfrm>
            <a:off x="652958" y="1434875"/>
            <a:ext cx="4376982" cy="4345034"/>
          </a:xfrm>
          <a:prstGeom prst="rect">
            <a:avLst/>
          </a:prstGeom>
        </p:spPr>
      </p:pic>
      <p:sp>
        <p:nvSpPr>
          <p:cNvPr id="3" name="Rectangle 2">
            <a:extLst>
              <a:ext uri="{FF2B5EF4-FFF2-40B4-BE49-F238E27FC236}">
                <a16:creationId xmlns:a16="http://schemas.microsoft.com/office/drawing/2014/main" id="{280D32AD-0B5F-4A03-9F19-EBEFBA260045}"/>
              </a:ext>
            </a:extLst>
          </p:cNvPr>
          <p:cNvSpPr/>
          <p:nvPr/>
        </p:nvSpPr>
        <p:spPr>
          <a:xfrm>
            <a:off x="5290253" y="5342597"/>
            <a:ext cx="6094444" cy="905179"/>
          </a:xfrm>
          <a:prstGeom prst="rect">
            <a:avLst/>
          </a:prstGeom>
        </p:spPr>
        <p:txBody>
          <a:bodyPr>
            <a:spAutoFit/>
          </a:bodyPr>
          <a:lstStyle/>
          <a:p>
            <a:endParaRPr lang="en-US" sz="1765" dirty="0"/>
          </a:p>
          <a:p>
            <a:pPr algn="just"/>
            <a:r>
              <a:rPr lang="en-US" sz="1765" dirty="0"/>
              <a:t>Let error(W</a:t>
            </a:r>
            <a:r>
              <a:rPr lang="en-US" sz="1765" i="1" dirty="0"/>
              <a:t>i</a:t>
            </a:r>
            <a:r>
              <a:rPr lang="en-US" sz="1765" dirty="0"/>
              <a:t>, </a:t>
            </a:r>
            <a:r>
              <a:rPr lang="en-US" sz="1765" dirty="0" err="1"/>
              <a:t>H</a:t>
            </a:r>
            <a:r>
              <a:rPr lang="en-US" sz="1765" i="1" dirty="0" err="1"/>
              <a:t>j</a:t>
            </a:r>
            <a:r>
              <a:rPr lang="en-US" sz="1765" dirty="0"/>
              <a:t>) be the average error rate of the</a:t>
            </a:r>
          </a:p>
          <a:p>
            <a:r>
              <a:rPr lang="en-US" sz="1765" dirty="0"/>
              <a:t>workers in the worker group W</a:t>
            </a:r>
            <a:r>
              <a:rPr lang="en-US" sz="1765" i="1" dirty="0"/>
              <a:t>i</a:t>
            </a:r>
            <a:r>
              <a:rPr lang="en-US" sz="1765" dirty="0"/>
              <a:t> working on HITs </a:t>
            </a:r>
            <a:r>
              <a:rPr lang="en-US" sz="1765" dirty="0" err="1"/>
              <a:t>H</a:t>
            </a:r>
            <a:r>
              <a:rPr lang="en-US" sz="1765" i="1" dirty="0" err="1"/>
              <a:t>j</a:t>
            </a:r>
            <a:r>
              <a:rPr lang="en-US" sz="1765" dirty="0"/>
              <a:t> </a:t>
            </a:r>
          </a:p>
        </p:txBody>
      </p:sp>
      <p:sp>
        <p:nvSpPr>
          <p:cNvPr id="5" name="Rectangle 4">
            <a:extLst>
              <a:ext uri="{FF2B5EF4-FFF2-40B4-BE49-F238E27FC236}">
                <a16:creationId xmlns:a16="http://schemas.microsoft.com/office/drawing/2014/main" id="{86CB983D-1F7C-D114-5621-D1CFC511C335}"/>
              </a:ext>
            </a:extLst>
          </p:cNvPr>
          <p:cNvSpPr/>
          <p:nvPr/>
        </p:nvSpPr>
        <p:spPr>
          <a:xfrm>
            <a:off x="-1" y="6391474"/>
            <a:ext cx="12436475" cy="307777"/>
          </a:xfrm>
          <a:prstGeom prst="rect">
            <a:avLst/>
          </a:prstGeom>
        </p:spPr>
        <p:txBody>
          <a:bodyPr wrap="square">
            <a:spAutoFit/>
          </a:bodyPr>
          <a:lstStyle/>
          <a:p>
            <a:pPr algn="ctr"/>
            <a:r>
              <a:rPr lang="en-US" sz="1400" dirty="0"/>
              <a:t>I. Abraham et al. “How Many Workers to Ask?  Adaptive Exploration for Collecting High Quality Labels”. SIGIR 2016</a:t>
            </a:r>
          </a:p>
        </p:txBody>
      </p:sp>
    </p:spTree>
    <p:extLst>
      <p:ext uri="{BB962C8B-B14F-4D97-AF65-F5344CB8AC3E}">
        <p14:creationId xmlns:p14="http://schemas.microsoft.com/office/powerpoint/2010/main" val="7082832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Snorkel approach</a:t>
            </a:r>
          </a:p>
        </p:txBody>
      </p:sp>
      <p:sp>
        <p:nvSpPr>
          <p:cNvPr id="3" name="Text Placeholder 2"/>
          <p:cNvSpPr>
            <a:spLocks noGrp="1"/>
          </p:cNvSpPr>
          <p:nvPr>
            <p:ph idx="1"/>
          </p:nvPr>
        </p:nvSpPr>
        <p:spPr/>
        <p:txBody>
          <a:bodyPr/>
          <a:lstStyle/>
          <a:p>
            <a:r>
              <a:rPr lang="en-US" dirty="0"/>
              <a:t>Formalizing programmatic labeling</a:t>
            </a:r>
          </a:p>
          <a:p>
            <a:r>
              <a:rPr lang="en-US" dirty="0"/>
              <a:t>Models are commodities</a:t>
            </a:r>
          </a:p>
          <a:p>
            <a:pPr lvl="1"/>
            <a:r>
              <a:rPr lang="en-US" sz="1568" dirty="0">
                <a:latin typeface="Courier New" panose="02070309020205020404" pitchFamily="49" charset="0"/>
                <a:cs typeface="Courier New" panose="02070309020205020404" pitchFamily="49" charset="0"/>
              </a:rPr>
              <a:t>pip install &lt;what-you-want&gt;</a:t>
            </a:r>
            <a:endParaRPr lang="en-US" dirty="0">
              <a:latin typeface="Courier New" panose="02070309020205020404" pitchFamily="49" charset="0"/>
              <a:cs typeface="Courier New" panose="02070309020205020404" pitchFamily="49" charset="0"/>
            </a:endParaRPr>
          </a:p>
          <a:p>
            <a:r>
              <a:rPr lang="en-US" dirty="0"/>
              <a:t>Training data is the interface for software 2.0</a:t>
            </a:r>
          </a:p>
          <a:p>
            <a:r>
              <a:rPr lang="en-US" dirty="0"/>
              <a:t>Labeling functions as black boxes that predict a label </a:t>
            </a:r>
          </a:p>
          <a:p>
            <a:r>
              <a:rPr lang="en-US" dirty="0"/>
              <a:t>Learn from agreements/disagreements between labeling functions</a:t>
            </a:r>
          </a:p>
        </p:txBody>
      </p:sp>
    </p:spTree>
    <p:extLst>
      <p:ext uri="{BB962C8B-B14F-4D97-AF65-F5344CB8AC3E}">
        <p14:creationId xmlns:p14="http://schemas.microsoft.com/office/powerpoint/2010/main" val="394387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7F84-D257-E830-D436-DCFCCDCEF812}"/>
              </a:ext>
            </a:extLst>
          </p:cNvPr>
          <p:cNvSpPr>
            <a:spLocks noGrp="1"/>
          </p:cNvSpPr>
          <p:nvPr>
            <p:ph type="title"/>
          </p:nvPr>
        </p:nvSpPr>
        <p:spPr/>
        <p:txBody>
          <a:bodyPr/>
          <a:lstStyle/>
          <a:p>
            <a:r>
              <a:rPr lang="en-US" dirty="0"/>
              <a:t>LLMs</a:t>
            </a:r>
          </a:p>
        </p:txBody>
      </p:sp>
      <p:sp>
        <p:nvSpPr>
          <p:cNvPr id="3" name="Content Placeholder 2">
            <a:extLst>
              <a:ext uri="{FF2B5EF4-FFF2-40B4-BE49-F238E27FC236}">
                <a16:creationId xmlns:a16="http://schemas.microsoft.com/office/drawing/2014/main" id="{990CEA31-B83B-1F14-017F-48AC4A5A2421}"/>
              </a:ext>
            </a:extLst>
          </p:cNvPr>
          <p:cNvSpPr>
            <a:spLocks noGrp="1"/>
          </p:cNvSpPr>
          <p:nvPr>
            <p:ph idx="1"/>
          </p:nvPr>
        </p:nvSpPr>
        <p:spPr/>
        <p:txBody>
          <a:bodyPr>
            <a:normAutofit lnSpcReduction="10000"/>
          </a:bodyPr>
          <a:lstStyle/>
          <a:p>
            <a:r>
              <a:rPr lang="en-US" dirty="0"/>
              <a:t>Human labels are expensive</a:t>
            </a:r>
          </a:p>
          <a:p>
            <a:pPr lvl="1"/>
            <a:r>
              <a:rPr lang="en-US" dirty="0"/>
              <a:t>Expert &gt; Crowd-based worker &gt; LLM</a:t>
            </a:r>
          </a:p>
          <a:p>
            <a:pPr lvl="1"/>
            <a:r>
              <a:rPr lang="en-US" dirty="0"/>
              <a:t>Automatic label is not a new idea</a:t>
            </a:r>
          </a:p>
          <a:p>
            <a:r>
              <a:rPr lang="en-US" dirty="0"/>
              <a:t>How about using LLMs to label documents?</a:t>
            </a:r>
          </a:p>
          <a:p>
            <a:r>
              <a:rPr lang="en-US" dirty="0"/>
              <a:t>Potential advantages</a:t>
            </a:r>
          </a:p>
          <a:p>
            <a:pPr lvl="1"/>
            <a:r>
              <a:rPr lang="en-US" dirty="0"/>
              <a:t>Cost and performance</a:t>
            </a:r>
          </a:p>
          <a:p>
            <a:pPr lvl="1"/>
            <a:r>
              <a:rPr lang="en-US" dirty="0"/>
              <a:t>Allocate humans where are needed the most</a:t>
            </a:r>
          </a:p>
          <a:p>
            <a:r>
              <a:rPr lang="en-US" dirty="0"/>
              <a:t>Potential issues</a:t>
            </a:r>
          </a:p>
          <a:p>
            <a:pPr lvl="1"/>
            <a:r>
              <a:rPr lang="en-US" dirty="0"/>
              <a:t>Reliability</a:t>
            </a:r>
          </a:p>
          <a:p>
            <a:pPr lvl="1"/>
            <a:r>
              <a:rPr lang="en-US" dirty="0"/>
              <a:t>Quality control</a:t>
            </a:r>
          </a:p>
        </p:txBody>
      </p:sp>
      <p:sp>
        <p:nvSpPr>
          <p:cNvPr id="4" name="Rectangle 3">
            <a:extLst>
              <a:ext uri="{FF2B5EF4-FFF2-40B4-BE49-F238E27FC236}">
                <a16:creationId xmlns:a16="http://schemas.microsoft.com/office/drawing/2014/main" id="{EDF492DB-E8F5-DE36-2EBC-C4971BBC33CB}"/>
              </a:ext>
            </a:extLst>
          </p:cNvPr>
          <p:cNvSpPr/>
          <p:nvPr/>
        </p:nvSpPr>
        <p:spPr>
          <a:xfrm>
            <a:off x="0" y="6027489"/>
            <a:ext cx="12436475" cy="738664"/>
          </a:xfrm>
          <a:prstGeom prst="rect">
            <a:avLst/>
          </a:prstGeom>
        </p:spPr>
        <p:txBody>
          <a:bodyPr wrap="square">
            <a:spAutoFit/>
          </a:bodyPr>
          <a:lstStyle/>
          <a:p>
            <a:pPr algn="ctr"/>
            <a:r>
              <a:rPr lang="en-US" sz="1400" dirty="0"/>
              <a:t>P. Thomas et al. "Large language models can accurately predict searcher preferences" arxiv.org/abs/2309.10621</a:t>
            </a:r>
          </a:p>
          <a:p>
            <a:pPr algn="ctr"/>
            <a:endParaRPr lang="en-US" sz="1400" dirty="0"/>
          </a:p>
          <a:p>
            <a:pPr algn="ctr"/>
            <a:r>
              <a:rPr lang="en-US" sz="1400" dirty="0"/>
              <a:t>G. Faggioli et al. "Perspectives on Large Language Models for Relevance Judgment" ICTIR 2023</a:t>
            </a:r>
          </a:p>
        </p:txBody>
      </p:sp>
    </p:spTree>
    <p:extLst>
      <p:ext uri="{BB962C8B-B14F-4D97-AF65-F5344CB8AC3E}">
        <p14:creationId xmlns:p14="http://schemas.microsoft.com/office/powerpoint/2010/main" val="6120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489-0611-F5D7-4CC9-93EC9EA638E7}"/>
              </a:ext>
            </a:extLst>
          </p:cNvPr>
          <p:cNvSpPr>
            <a:spLocks noGrp="1"/>
          </p:cNvSpPr>
          <p:nvPr>
            <p:ph type="title"/>
          </p:nvPr>
        </p:nvSpPr>
        <p:spPr/>
        <p:txBody>
          <a:bodyPr/>
          <a:lstStyle/>
          <a:p>
            <a:r>
              <a:rPr lang="en-US" dirty="0"/>
              <a:t>Spectrum of human-machine collaboration</a:t>
            </a:r>
          </a:p>
        </p:txBody>
      </p:sp>
      <p:pic>
        <p:nvPicPr>
          <p:cNvPr id="5" name="Picture 4">
            <a:extLst>
              <a:ext uri="{FF2B5EF4-FFF2-40B4-BE49-F238E27FC236}">
                <a16:creationId xmlns:a16="http://schemas.microsoft.com/office/drawing/2014/main" id="{F9F20BBE-1B1A-D342-A258-E6CF6D430043}"/>
              </a:ext>
            </a:extLst>
          </p:cNvPr>
          <p:cNvPicPr>
            <a:picLocks noChangeAspect="1"/>
          </p:cNvPicPr>
          <p:nvPr/>
        </p:nvPicPr>
        <p:blipFill>
          <a:blip r:embed="rId2"/>
          <a:stretch>
            <a:fillRect/>
          </a:stretch>
        </p:blipFill>
        <p:spPr>
          <a:xfrm>
            <a:off x="6727932" y="1393238"/>
            <a:ext cx="3870202" cy="5210175"/>
          </a:xfrm>
          <a:prstGeom prst="rect">
            <a:avLst/>
          </a:prstGeom>
        </p:spPr>
      </p:pic>
      <p:sp>
        <p:nvSpPr>
          <p:cNvPr id="6" name="Content Placeholder 2">
            <a:extLst>
              <a:ext uri="{FF2B5EF4-FFF2-40B4-BE49-F238E27FC236}">
                <a16:creationId xmlns:a16="http://schemas.microsoft.com/office/drawing/2014/main" id="{29920470-4BE5-2BB4-48AE-0E08E81050B8}"/>
              </a:ext>
            </a:extLst>
          </p:cNvPr>
          <p:cNvSpPr>
            <a:spLocks noGrp="1"/>
          </p:cNvSpPr>
          <p:nvPr>
            <p:ph idx="1"/>
          </p:nvPr>
        </p:nvSpPr>
        <p:spPr>
          <a:xfrm>
            <a:off x="838200" y="1825625"/>
            <a:ext cx="5012184" cy="4351338"/>
          </a:xfrm>
        </p:spPr>
        <p:txBody>
          <a:bodyPr/>
          <a:lstStyle/>
          <a:p>
            <a:r>
              <a:rPr lang="en-US" dirty="0"/>
              <a:t>LLMs judgement quality</a:t>
            </a:r>
          </a:p>
          <a:p>
            <a:r>
              <a:rPr lang="en-US" dirty="0"/>
              <a:t>LLMs cost</a:t>
            </a:r>
          </a:p>
          <a:p>
            <a:r>
              <a:rPr lang="en-US" dirty="0"/>
              <a:t>Multiple LLMs as judges</a:t>
            </a:r>
          </a:p>
          <a:p>
            <a:r>
              <a:rPr lang="en-US" dirty="0"/>
              <a:t>Truthfulness</a:t>
            </a:r>
          </a:p>
          <a:p>
            <a:r>
              <a:rPr lang="en-US" dirty="0"/>
              <a:t>Bias</a:t>
            </a:r>
          </a:p>
          <a:p>
            <a:r>
              <a:rPr lang="en-US" dirty="0"/>
              <a:t>Explanations/justifications</a:t>
            </a:r>
          </a:p>
          <a:p>
            <a:endParaRPr lang="en-US" dirty="0"/>
          </a:p>
        </p:txBody>
      </p:sp>
    </p:spTree>
    <p:extLst>
      <p:ext uri="{BB962C8B-B14F-4D97-AF65-F5344CB8AC3E}">
        <p14:creationId xmlns:p14="http://schemas.microsoft.com/office/powerpoint/2010/main" val="383549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352F-87F2-3297-BF43-F0E7F02AF82D}"/>
              </a:ext>
            </a:extLst>
          </p:cNvPr>
          <p:cNvSpPr>
            <a:spLocks noGrp="1"/>
          </p:cNvSpPr>
          <p:nvPr>
            <p:ph type="title"/>
          </p:nvPr>
        </p:nvSpPr>
        <p:spPr/>
        <p:txBody>
          <a:bodyPr/>
          <a:lstStyle/>
          <a:p>
            <a:r>
              <a:rPr lang="en-US" dirty="0"/>
              <a:t>Prompting</a:t>
            </a:r>
          </a:p>
        </p:txBody>
      </p:sp>
      <p:sp>
        <p:nvSpPr>
          <p:cNvPr id="3" name="Content Placeholder 2">
            <a:extLst>
              <a:ext uri="{FF2B5EF4-FFF2-40B4-BE49-F238E27FC236}">
                <a16:creationId xmlns:a16="http://schemas.microsoft.com/office/drawing/2014/main" id="{90A471FE-A6D4-0D6F-0AB8-3B281158B334}"/>
              </a:ext>
            </a:extLst>
          </p:cNvPr>
          <p:cNvSpPr>
            <a:spLocks noGrp="1"/>
          </p:cNvSpPr>
          <p:nvPr>
            <p:ph idx="1"/>
          </p:nvPr>
        </p:nvSpPr>
        <p:spPr/>
        <p:txBody>
          <a:bodyPr/>
          <a:lstStyle/>
          <a:p>
            <a:r>
              <a:rPr lang="en-US" dirty="0"/>
              <a:t>In-context learning</a:t>
            </a:r>
          </a:p>
          <a:p>
            <a:r>
              <a:rPr lang="en-US" dirty="0"/>
              <a:t>New capabilities can be unlocked in LLMs</a:t>
            </a:r>
          </a:p>
          <a:p>
            <a:r>
              <a:rPr lang="en-US" dirty="0"/>
              <a:t>LLM is prompted with a few in-context demonstrations</a:t>
            </a:r>
          </a:p>
          <a:p>
            <a:r>
              <a:rPr lang="en-US" dirty="0"/>
              <a:t>Learns to perform a certain task </a:t>
            </a:r>
          </a:p>
          <a:p>
            <a:r>
              <a:rPr lang="en-US" dirty="0"/>
              <a:t>Task performance is very sensitive to prompts</a:t>
            </a:r>
          </a:p>
        </p:txBody>
      </p:sp>
    </p:spTree>
    <p:extLst>
      <p:ext uri="{BB962C8B-B14F-4D97-AF65-F5344CB8AC3E}">
        <p14:creationId xmlns:p14="http://schemas.microsoft.com/office/powerpoint/2010/main" val="31737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4E5-8B2C-314C-F30A-012E43D21DB3}"/>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01E2F120-1705-26E1-5D38-2C8E6C083A61}"/>
              </a:ext>
            </a:extLst>
          </p:cNvPr>
          <p:cNvSpPr>
            <a:spLocks noGrp="1"/>
          </p:cNvSpPr>
          <p:nvPr>
            <p:ph idx="1"/>
          </p:nvPr>
        </p:nvSpPr>
        <p:spPr/>
        <p:txBody>
          <a:bodyPr/>
          <a:lstStyle/>
          <a:p>
            <a:r>
              <a:rPr lang="en-US" dirty="0"/>
              <a:t>Similar to crowdsourcing work</a:t>
            </a:r>
          </a:p>
          <a:p>
            <a:r>
              <a:rPr lang="en-US" dirty="0"/>
              <a:t>Take TREC judgement guidelines </a:t>
            </a:r>
          </a:p>
          <a:p>
            <a:pPr lvl="1"/>
            <a:r>
              <a:rPr lang="en-US" dirty="0"/>
              <a:t>HIT in </a:t>
            </a:r>
            <a:r>
              <a:rPr lang="en-US" dirty="0" err="1"/>
              <a:t>Mturk</a:t>
            </a:r>
            <a:endParaRPr lang="en-US" dirty="0"/>
          </a:p>
          <a:p>
            <a:pPr lvl="1"/>
            <a:r>
              <a:rPr lang="en-US" dirty="0"/>
              <a:t>Prompt for GPT or similar LLM</a:t>
            </a:r>
          </a:p>
          <a:p>
            <a:r>
              <a:rPr lang="en-US" dirty="0"/>
              <a:t>Compute agreement using Cohen’s kappa</a:t>
            </a:r>
          </a:p>
          <a:p>
            <a:r>
              <a:rPr lang="en-US" dirty="0"/>
              <a:t>Two main approaches</a:t>
            </a:r>
          </a:p>
          <a:p>
            <a:pPr lvl="1"/>
            <a:r>
              <a:rPr lang="en-US" dirty="0"/>
              <a:t>Prompt “as is”</a:t>
            </a:r>
          </a:p>
          <a:p>
            <a:pPr lvl="1"/>
            <a:r>
              <a:rPr lang="en-US" dirty="0"/>
              <a:t>Prompt engineering</a:t>
            </a:r>
          </a:p>
        </p:txBody>
      </p:sp>
    </p:spTree>
    <p:extLst>
      <p:ext uri="{BB962C8B-B14F-4D97-AF65-F5344CB8AC3E}">
        <p14:creationId xmlns:p14="http://schemas.microsoft.com/office/powerpoint/2010/main" val="4175985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691C-0F15-A200-AAF8-7F9678361D96}"/>
              </a:ext>
            </a:extLst>
          </p:cNvPr>
          <p:cNvSpPr>
            <a:spLocks noGrp="1"/>
          </p:cNvSpPr>
          <p:nvPr>
            <p:ph type="title"/>
          </p:nvPr>
        </p:nvSpPr>
        <p:spPr/>
        <p:txBody>
          <a:bodyPr/>
          <a:lstStyle/>
          <a:p>
            <a:r>
              <a:rPr lang="en-US" dirty="0"/>
              <a:t>Prompt structure</a:t>
            </a:r>
          </a:p>
        </p:txBody>
      </p:sp>
      <p:sp>
        <p:nvSpPr>
          <p:cNvPr id="3" name="Content Placeholder 2">
            <a:extLst>
              <a:ext uri="{FF2B5EF4-FFF2-40B4-BE49-F238E27FC236}">
                <a16:creationId xmlns:a16="http://schemas.microsoft.com/office/drawing/2014/main" id="{752CBF9E-1530-F071-95A5-BE0296B666A2}"/>
              </a:ext>
            </a:extLst>
          </p:cNvPr>
          <p:cNvSpPr>
            <a:spLocks noGrp="1"/>
          </p:cNvSpPr>
          <p:nvPr>
            <p:ph idx="1"/>
          </p:nvPr>
        </p:nvSpPr>
        <p:spPr/>
        <p:txBody>
          <a:bodyPr>
            <a:normAutofit/>
          </a:bodyPr>
          <a:lstStyle/>
          <a:p>
            <a:r>
              <a:rPr lang="en-US" dirty="0"/>
              <a:t>Relevance evaluation task</a:t>
            </a:r>
          </a:p>
          <a:p>
            <a:r>
              <a:rPr lang="en-US" dirty="0"/>
              <a:t>Task instructions</a:t>
            </a:r>
          </a:p>
          <a:p>
            <a:pPr lvl="1"/>
            <a:r>
              <a:rPr lang="en-US" dirty="0"/>
              <a:t>You are a search quality rater evaluating relevance of web pages</a:t>
            </a:r>
          </a:p>
          <a:p>
            <a:r>
              <a:rPr lang="en-US" dirty="0"/>
              <a:t>Query-document pair to be labelled</a:t>
            </a:r>
          </a:p>
          <a:p>
            <a:pPr lvl="1"/>
            <a:r>
              <a:rPr lang="en-US" dirty="0"/>
              <a:t>Query {query}</a:t>
            </a:r>
          </a:p>
          <a:p>
            <a:pPr lvl="1"/>
            <a:r>
              <a:rPr lang="en-US" dirty="0"/>
              <a:t>Document {document}</a:t>
            </a:r>
          </a:p>
          <a:p>
            <a:pPr lvl="1"/>
            <a:r>
              <a:rPr lang="en-US" dirty="0"/>
              <a:t>Relevant?</a:t>
            </a:r>
          </a:p>
          <a:p>
            <a:r>
              <a:rPr lang="en-US" dirty="0"/>
              <a:t>Re-state the task</a:t>
            </a:r>
          </a:p>
          <a:p>
            <a:r>
              <a:rPr lang="en-US" dirty="0"/>
              <a:t>Output format</a:t>
            </a:r>
          </a:p>
        </p:txBody>
      </p:sp>
    </p:spTree>
    <p:extLst>
      <p:ext uri="{BB962C8B-B14F-4D97-AF65-F5344CB8AC3E}">
        <p14:creationId xmlns:p14="http://schemas.microsoft.com/office/powerpoint/2010/main" val="4070201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49D-1F97-4219-2E28-F89BE1A3E948}"/>
              </a:ext>
            </a:extLst>
          </p:cNvPr>
          <p:cNvSpPr>
            <a:spLocks noGrp="1"/>
          </p:cNvSpPr>
          <p:nvPr>
            <p:ph type="title"/>
          </p:nvPr>
        </p:nvSpPr>
        <p:spPr/>
        <p:txBody>
          <a:bodyPr/>
          <a:lstStyle/>
          <a:p>
            <a:r>
              <a:rPr lang="en-US" dirty="0"/>
              <a:t>Prompts compared to HITs</a:t>
            </a:r>
          </a:p>
        </p:txBody>
      </p:sp>
      <p:pic>
        <p:nvPicPr>
          <p:cNvPr id="4" name="Picture 3">
            <a:extLst>
              <a:ext uri="{FF2B5EF4-FFF2-40B4-BE49-F238E27FC236}">
                <a16:creationId xmlns:a16="http://schemas.microsoft.com/office/drawing/2014/main" id="{3862192C-5728-A1D9-4B2E-B7954F672FBC}"/>
              </a:ext>
            </a:extLst>
          </p:cNvPr>
          <p:cNvPicPr>
            <a:picLocks noChangeAspect="1"/>
          </p:cNvPicPr>
          <p:nvPr/>
        </p:nvPicPr>
        <p:blipFill>
          <a:blip r:embed="rId2"/>
          <a:stretch>
            <a:fillRect/>
          </a:stretch>
        </p:blipFill>
        <p:spPr>
          <a:xfrm>
            <a:off x="886191" y="1397725"/>
            <a:ext cx="4864867" cy="5167312"/>
          </a:xfrm>
          <a:prstGeom prst="rect">
            <a:avLst/>
          </a:prstGeom>
        </p:spPr>
      </p:pic>
      <p:pic>
        <p:nvPicPr>
          <p:cNvPr id="5" name="Content Placeholder 4" descr="HIT.PNG">
            <a:extLst>
              <a:ext uri="{FF2B5EF4-FFF2-40B4-BE49-F238E27FC236}">
                <a16:creationId xmlns:a16="http://schemas.microsoft.com/office/drawing/2014/main" id="{36592DEA-9B16-0F8A-EC43-EA053850BE9B}"/>
              </a:ext>
            </a:extLst>
          </p:cNvPr>
          <p:cNvPicPr>
            <a:picLocks noChangeAspect="1"/>
          </p:cNvPicPr>
          <p:nvPr/>
        </p:nvPicPr>
        <p:blipFill>
          <a:blip r:embed="rId3" cstate="print"/>
          <a:stretch>
            <a:fillRect/>
          </a:stretch>
        </p:blipFill>
        <p:spPr>
          <a:xfrm>
            <a:off x="6281814" y="1564715"/>
            <a:ext cx="4809365" cy="4045973"/>
          </a:xfrm>
          <a:prstGeom prst="rect">
            <a:avLst/>
          </a:prstGeom>
        </p:spPr>
      </p:pic>
    </p:spTree>
    <p:extLst>
      <p:ext uri="{BB962C8B-B14F-4D97-AF65-F5344CB8AC3E}">
        <p14:creationId xmlns:p14="http://schemas.microsoft.com/office/powerpoint/2010/main" val="1235697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1405-6E65-BAAA-E8D9-4FEF920C335C}"/>
              </a:ext>
            </a:extLst>
          </p:cNvPr>
          <p:cNvSpPr>
            <a:spLocks noGrp="1"/>
          </p:cNvSpPr>
          <p:nvPr>
            <p:ph type="title"/>
          </p:nvPr>
        </p:nvSpPr>
        <p:spPr/>
        <p:txBody>
          <a:bodyPr/>
          <a:lstStyle/>
          <a:p>
            <a:r>
              <a:rPr lang="en-US" dirty="0"/>
              <a:t>Preliminary results</a:t>
            </a:r>
          </a:p>
        </p:txBody>
      </p:sp>
      <p:sp>
        <p:nvSpPr>
          <p:cNvPr id="3" name="Content Placeholder 2">
            <a:extLst>
              <a:ext uri="{FF2B5EF4-FFF2-40B4-BE49-F238E27FC236}">
                <a16:creationId xmlns:a16="http://schemas.microsoft.com/office/drawing/2014/main" id="{579FF4D9-2D2F-2EAD-1A8A-28EEA4686BAB}"/>
              </a:ext>
            </a:extLst>
          </p:cNvPr>
          <p:cNvSpPr>
            <a:spLocks noGrp="1"/>
          </p:cNvSpPr>
          <p:nvPr>
            <p:ph idx="1"/>
          </p:nvPr>
        </p:nvSpPr>
        <p:spPr>
          <a:xfrm>
            <a:off x="838200" y="1825625"/>
            <a:ext cx="6823229" cy="4351338"/>
          </a:xfrm>
        </p:spPr>
        <p:txBody>
          <a:bodyPr/>
          <a:lstStyle/>
          <a:p>
            <a:r>
              <a:rPr lang="en-US" dirty="0"/>
              <a:t>With no prompt engineering</a:t>
            </a:r>
          </a:p>
          <a:p>
            <a:r>
              <a:rPr lang="en-US" dirty="0"/>
              <a:t>With prompt features</a:t>
            </a:r>
          </a:p>
          <a:p>
            <a:pPr lvl="1"/>
            <a:r>
              <a:rPr lang="en-US" dirty="0"/>
              <a:t>R (role), D (description), A (aspects), M (multiple judges)</a:t>
            </a:r>
          </a:p>
          <a:p>
            <a:pPr lvl="1"/>
            <a:r>
              <a:rPr lang="en-US" dirty="0"/>
              <a:t>Performance varies per feature</a:t>
            </a:r>
          </a:p>
          <a:p>
            <a:pPr lvl="1"/>
            <a:r>
              <a:rPr lang="en-US" dirty="0"/>
              <a:t>Cohen’s k (0.20 to 0.64)</a:t>
            </a:r>
          </a:p>
        </p:txBody>
      </p:sp>
      <p:pic>
        <p:nvPicPr>
          <p:cNvPr id="5" name="Picture 4">
            <a:extLst>
              <a:ext uri="{FF2B5EF4-FFF2-40B4-BE49-F238E27FC236}">
                <a16:creationId xmlns:a16="http://schemas.microsoft.com/office/drawing/2014/main" id="{68742986-E0A1-5686-A1B2-EE8645BA62EE}"/>
              </a:ext>
            </a:extLst>
          </p:cNvPr>
          <p:cNvPicPr>
            <a:picLocks noChangeAspect="1"/>
          </p:cNvPicPr>
          <p:nvPr/>
        </p:nvPicPr>
        <p:blipFill>
          <a:blip r:embed="rId2"/>
          <a:stretch>
            <a:fillRect/>
          </a:stretch>
        </p:blipFill>
        <p:spPr>
          <a:xfrm>
            <a:off x="7286193" y="1690688"/>
            <a:ext cx="3011811" cy="3659634"/>
          </a:xfrm>
          <a:prstGeom prst="rect">
            <a:avLst/>
          </a:prstGeom>
        </p:spPr>
      </p:pic>
      <p:pic>
        <p:nvPicPr>
          <p:cNvPr id="7" name="Picture 6">
            <a:extLst>
              <a:ext uri="{FF2B5EF4-FFF2-40B4-BE49-F238E27FC236}">
                <a16:creationId xmlns:a16="http://schemas.microsoft.com/office/drawing/2014/main" id="{4516132B-ED91-4DD6-B5C3-677CDF1DAB7F}"/>
              </a:ext>
            </a:extLst>
          </p:cNvPr>
          <p:cNvPicPr>
            <a:picLocks noChangeAspect="1"/>
          </p:cNvPicPr>
          <p:nvPr/>
        </p:nvPicPr>
        <p:blipFill>
          <a:blip r:embed="rId3"/>
          <a:stretch>
            <a:fillRect/>
          </a:stretch>
        </p:blipFill>
        <p:spPr>
          <a:xfrm>
            <a:off x="2124075" y="4665501"/>
            <a:ext cx="3971925" cy="1171575"/>
          </a:xfrm>
          <a:prstGeom prst="rect">
            <a:avLst/>
          </a:prstGeom>
        </p:spPr>
      </p:pic>
    </p:spTree>
    <p:extLst>
      <p:ext uri="{BB962C8B-B14F-4D97-AF65-F5344CB8AC3E}">
        <p14:creationId xmlns:p14="http://schemas.microsoft.com/office/powerpoint/2010/main" val="250142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3F3-BCEA-402E-8276-31D20F75774C}"/>
              </a:ext>
            </a:extLst>
          </p:cNvPr>
          <p:cNvSpPr>
            <a:spLocks noGrp="1"/>
          </p:cNvSpPr>
          <p:nvPr>
            <p:ph type="title"/>
          </p:nvPr>
        </p:nvSpPr>
        <p:spPr/>
        <p:txBody>
          <a:bodyPr/>
          <a:lstStyle/>
          <a:p>
            <a:r>
              <a:rPr lang="en-US" dirty="0"/>
              <a:t>The bad news first</a:t>
            </a:r>
          </a:p>
        </p:txBody>
      </p:sp>
      <p:sp>
        <p:nvSpPr>
          <p:cNvPr id="3" name="Text Placeholder 2">
            <a:extLst>
              <a:ext uri="{FF2B5EF4-FFF2-40B4-BE49-F238E27FC236}">
                <a16:creationId xmlns:a16="http://schemas.microsoft.com/office/drawing/2014/main" id="{324BC0D6-9CCF-4371-9E1C-0A4DC8451E5E}"/>
              </a:ext>
            </a:extLst>
          </p:cNvPr>
          <p:cNvSpPr>
            <a:spLocks noGrp="1"/>
          </p:cNvSpPr>
          <p:nvPr>
            <p:ph idx="1"/>
          </p:nvPr>
        </p:nvSpPr>
        <p:spPr/>
        <p:txBody>
          <a:bodyPr>
            <a:normAutofit fontScale="92500" lnSpcReduction="10000"/>
          </a:bodyPr>
          <a:lstStyle/>
          <a:p>
            <a:r>
              <a:rPr lang="en-US" dirty="0"/>
              <a:t>Labeling is hard</a:t>
            </a:r>
          </a:p>
          <a:p>
            <a:pPr lvl="1"/>
            <a:r>
              <a:rPr lang="en-US" dirty="0"/>
              <a:t>Facebook</a:t>
            </a:r>
          </a:p>
          <a:p>
            <a:pPr lvl="1"/>
            <a:r>
              <a:rPr lang="en-US" dirty="0"/>
              <a:t>Points-Of-Interests (Foursquare, etc.)</a:t>
            </a:r>
          </a:p>
          <a:p>
            <a:r>
              <a:rPr lang="en-US" dirty="0"/>
              <a:t>Labeling is going to get more difficult</a:t>
            </a:r>
          </a:p>
          <a:p>
            <a:pPr lvl="1"/>
            <a:r>
              <a:rPr lang="en-US" dirty="0"/>
              <a:t>Enterprise</a:t>
            </a:r>
          </a:p>
          <a:p>
            <a:pPr lvl="1"/>
            <a:r>
              <a:rPr lang="en-US" dirty="0"/>
              <a:t>Personalization</a:t>
            </a:r>
          </a:p>
          <a:p>
            <a:pPr lvl="1"/>
            <a:r>
              <a:rPr lang="en-US" dirty="0"/>
              <a:t>Healthcare</a:t>
            </a:r>
          </a:p>
          <a:p>
            <a:pPr lvl="1"/>
            <a:r>
              <a:rPr lang="en-US" dirty="0"/>
              <a:t>New data sets</a:t>
            </a:r>
          </a:p>
          <a:p>
            <a:r>
              <a:rPr lang="en-US" dirty="0"/>
              <a:t>Some context</a:t>
            </a:r>
          </a:p>
          <a:p>
            <a:pPr lvl="1"/>
            <a:r>
              <a:rPr lang="en-US" dirty="0"/>
              <a:t>We assume supervised or semi-supervised learning</a:t>
            </a:r>
          </a:p>
          <a:p>
            <a:pPr lvl="1"/>
            <a:r>
              <a:rPr lang="en-US" dirty="0"/>
              <a:t>Large scale</a:t>
            </a:r>
          </a:p>
          <a:p>
            <a:pPr lvl="1"/>
            <a:r>
              <a:rPr lang="en-US" dirty="0"/>
              <a:t>Continuous</a:t>
            </a:r>
          </a:p>
        </p:txBody>
      </p:sp>
    </p:spTree>
    <p:extLst>
      <p:ext uri="{BB962C8B-B14F-4D97-AF65-F5344CB8AC3E}">
        <p14:creationId xmlns:p14="http://schemas.microsoft.com/office/powerpoint/2010/main" val="1453931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1DCD-0837-99C6-ECDD-AEDC8BFE8FA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6634734-331B-43DC-98E5-08EB860A10FA}"/>
              </a:ext>
            </a:extLst>
          </p:cNvPr>
          <p:cNvSpPr>
            <a:spLocks noGrp="1"/>
          </p:cNvSpPr>
          <p:nvPr>
            <p:ph idx="1"/>
          </p:nvPr>
        </p:nvSpPr>
        <p:spPr/>
        <p:txBody>
          <a:bodyPr>
            <a:normAutofit fontScale="92500" lnSpcReduction="20000"/>
          </a:bodyPr>
          <a:lstStyle/>
          <a:p>
            <a:r>
              <a:rPr lang="en-US" dirty="0"/>
              <a:t>In favor</a:t>
            </a:r>
          </a:p>
          <a:p>
            <a:pPr lvl="1"/>
            <a:r>
              <a:rPr lang="en-US" dirty="0"/>
              <a:t>LLMs are able to produce an explanation</a:t>
            </a:r>
          </a:p>
          <a:p>
            <a:pPr lvl="1"/>
            <a:r>
              <a:rPr lang="en-US" dirty="0"/>
              <a:t>This could be used to assist humans in relevance judgements</a:t>
            </a:r>
          </a:p>
          <a:p>
            <a:r>
              <a:rPr lang="en-US" dirty="0"/>
              <a:t>Against</a:t>
            </a:r>
          </a:p>
          <a:p>
            <a:pPr lvl="1"/>
            <a:r>
              <a:rPr lang="en-US" dirty="0"/>
              <a:t>LLMs are not users</a:t>
            </a:r>
          </a:p>
          <a:p>
            <a:pPr lvl="1"/>
            <a:r>
              <a:rPr lang="en-US" dirty="0"/>
              <a:t>IR is about relevance to an information need</a:t>
            </a:r>
          </a:p>
          <a:p>
            <a:pPr lvl="1"/>
            <a:r>
              <a:rPr lang="en-US" dirty="0"/>
              <a:t>No proof that evaluation by LLM has any relationship to reality</a:t>
            </a:r>
          </a:p>
          <a:p>
            <a:r>
              <a:rPr lang="en-US" dirty="0"/>
              <a:t>Things to consider</a:t>
            </a:r>
          </a:p>
          <a:p>
            <a:pPr lvl="1"/>
            <a:r>
              <a:rPr lang="en-US" dirty="0"/>
              <a:t>Reliability over time</a:t>
            </a:r>
          </a:p>
          <a:p>
            <a:pPr lvl="1"/>
            <a:r>
              <a:rPr lang="en-US" dirty="0"/>
              <a:t>Cost in prompt engineering</a:t>
            </a:r>
          </a:p>
          <a:p>
            <a:r>
              <a:rPr lang="en-US" dirty="0"/>
              <a:t>Caveat</a:t>
            </a:r>
          </a:p>
          <a:p>
            <a:pPr lvl="1"/>
            <a:r>
              <a:rPr lang="en-US" dirty="0"/>
              <a:t>LLMs are systems </a:t>
            </a:r>
          </a:p>
          <a:p>
            <a:pPr lvl="1"/>
            <a:r>
              <a:rPr lang="en-US" dirty="0"/>
              <a:t>Query intent and answer construction</a:t>
            </a:r>
          </a:p>
          <a:p>
            <a:pPr lvl="1"/>
            <a:endParaRPr lang="en-US" dirty="0"/>
          </a:p>
          <a:p>
            <a:endParaRPr lang="en-US" dirty="0"/>
          </a:p>
        </p:txBody>
      </p:sp>
    </p:spTree>
    <p:extLst>
      <p:ext uri="{BB962C8B-B14F-4D97-AF65-F5344CB8AC3E}">
        <p14:creationId xmlns:p14="http://schemas.microsoft.com/office/powerpoint/2010/main" val="2336690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D49F-4C67-2880-4756-780D4AF55F64}"/>
              </a:ext>
            </a:extLst>
          </p:cNvPr>
          <p:cNvSpPr>
            <a:spLocks noGrp="1"/>
          </p:cNvSpPr>
          <p:nvPr>
            <p:ph type="title"/>
          </p:nvPr>
        </p:nvSpPr>
        <p:spPr/>
        <p:txBody>
          <a:bodyPr/>
          <a:lstStyle/>
          <a:p>
            <a:r>
              <a:rPr lang="en-US" dirty="0"/>
              <a:t>LLMs and human computation</a:t>
            </a:r>
          </a:p>
        </p:txBody>
      </p:sp>
      <p:pic>
        <p:nvPicPr>
          <p:cNvPr id="5" name="Content Placeholder 4">
            <a:extLst>
              <a:ext uri="{FF2B5EF4-FFF2-40B4-BE49-F238E27FC236}">
                <a16:creationId xmlns:a16="http://schemas.microsoft.com/office/drawing/2014/main" id="{75E76D98-ABBD-13B8-7E9F-24D410FD74D4}"/>
              </a:ext>
            </a:extLst>
          </p:cNvPr>
          <p:cNvPicPr>
            <a:picLocks noGrp="1" noChangeAspect="1"/>
          </p:cNvPicPr>
          <p:nvPr>
            <p:ph idx="1"/>
          </p:nvPr>
        </p:nvPicPr>
        <p:blipFill>
          <a:blip r:embed="rId2"/>
          <a:stretch>
            <a:fillRect/>
          </a:stretch>
        </p:blipFill>
        <p:spPr>
          <a:xfrm>
            <a:off x="6368988" y="1537963"/>
            <a:ext cx="4984811" cy="2681307"/>
          </a:xfrm>
        </p:spPr>
      </p:pic>
      <p:sp>
        <p:nvSpPr>
          <p:cNvPr id="6" name="Rectangle 5">
            <a:extLst>
              <a:ext uri="{FF2B5EF4-FFF2-40B4-BE49-F238E27FC236}">
                <a16:creationId xmlns:a16="http://schemas.microsoft.com/office/drawing/2014/main" id="{D9877330-952C-1607-38DA-68AC191F269F}"/>
              </a:ext>
            </a:extLst>
          </p:cNvPr>
          <p:cNvSpPr/>
          <p:nvPr/>
        </p:nvSpPr>
        <p:spPr>
          <a:xfrm>
            <a:off x="6951214" y="4219270"/>
            <a:ext cx="4730657" cy="307777"/>
          </a:xfrm>
          <a:prstGeom prst="rect">
            <a:avLst/>
          </a:prstGeom>
        </p:spPr>
        <p:txBody>
          <a:bodyPr wrap="square">
            <a:spAutoFit/>
          </a:bodyPr>
          <a:lstStyle/>
          <a:p>
            <a:pPr algn="ctr"/>
            <a:r>
              <a:rPr lang="en-US" sz="1400" dirty="0">
                <a:hlinkClick r:id="rId3"/>
              </a:rPr>
              <a:t>https://time.com/6247678/openai-chatgpt-kenya-workers/</a:t>
            </a:r>
            <a:r>
              <a:rPr lang="en-US" sz="1400" dirty="0"/>
              <a:t> </a:t>
            </a:r>
          </a:p>
        </p:txBody>
      </p:sp>
      <p:pic>
        <p:nvPicPr>
          <p:cNvPr id="8" name="Picture 7">
            <a:extLst>
              <a:ext uri="{FF2B5EF4-FFF2-40B4-BE49-F238E27FC236}">
                <a16:creationId xmlns:a16="http://schemas.microsoft.com/office/drawing/2014/main" id="{AC1E41AD-2FFD-B245-B39A-B8DC6FF7A523}"/>
              </a:ext>
            </a:extLst>
          </p:cNvPr>
          <p:cNvPicPr>
            <a:picLocks noChangeAspect="1"/>
          </p:cNvPicPr>
          <p:nvPr/>
        </p:nvPicPr>
        <p:blipFill>
          <a:blip r:embed="rId4"/>
          <a:stretch>
            <a:fillRect/>
          </a:stretch>
        </p:blipFill>
        <p:spPr>
          <a:xfrm>
            <a:off x="5317724" y="4544639"/>
            <a:ext cx="6607946" cy="1233421"/>
          </a:xfrm>
          <a:prstGeom prst="rect">
            <a:avLst/>
          </a:prstGeom>
        </p:spPr>
      </p:pic>
      <p:sp>
        <p:nvSpPr>
          <p:cNvPr id="9" name="Rectangle 8">
            <a:extLst>
              <a:ext uri="{FF2B5EF4-FFF2-40B4-BE49-F238E27FC236}">
                <a16:creationId xmlns:a16="http://schemas.microsoft.com/office/drawing/2014/main" id="{AF5A7AC6-D7C4-9FAD-ABE4-6867DE57F5F9}"/>
              </a:ext>
            </a:extLst>
          </p:cNvPr>
          <p:cNvSpPr/>
          <p:nvPr/>
        </p:nvSpPr>
        <p:spPr>
          <a:xfrm>
            <a:off x="5088383" y="5949540"/>
            <a:ext cx="6923104" cy="523220"/>
          </a:xfrm>
          <a:prstGeom prst="rect">
            <a:avLst/>
          </a:prstGeom>
        </p:spPr>
        <p:txBody>
          <a:bodyPr wrap="square">
            <a:spAutoFit/>
          </a:bodyPr>
          <a:lstStyle/>
          <a:p>
            <a:pPr algn="ctr"/>
            <a:r>
              <a:rPr lang="en-US" sz="1400" dirty="0">
                <a:hlinkClick r:id="rId5"/>
              </a:rPr>
              <a:t>https://www.nbcnews.com/tech/innovation/openai-chatgpt-ai-jobs-contractors-talk-shadow-workforce-powers-rcna81892</a:t>
            </a:r>
            <a:r>
              <a:rPr lang="en-US" sz="1400" dirty="0"/>
              <a:t> </a:t>
            </a:r>
          </a:p>
        </p:txBody>
      </p:sp>
      <p:sp>
        <p:nvSpPr>
          <p:cNvPr id="10" name="Content Placeholder 2">
            <a:extLst>
              <a:ext uri="{FF2B5EF4-FFF2-40B4-BE49-F238E27FC236}">
                <a16:creationId xmlns:a16="http://schemas.microsoft.com/office/drawing/2014/main" id="{E6ED41AC-ABD3-911A-B379-A15908220C16}"/>
              </a:ext>
            </a:extLst>
          </p:cNvPr>
          <p:cNvSpPr txBox="1">
            <a:spLocks/>
          </p:cNvSpPr>
          <p:nvPr/>
        </p:nvSpPr>
        <p:spPr>
          <a:xfrm>
            <a:off x="838200" y="1825625"/>
            <a:ext cx="4151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a LLM like ChatGPT, p(w</a:t>
            </a:r>
            <a:r>
              <a:rPr lang="en-US" i="1" baseline="-25000" dirty="0"/>
              <a:t>i</a:t>
            </a:r>
            <a:r>
              <a:rPr lang="en-US" dirty="0"/>
              <a:t>|w</a:t>
            </a:r>
            <a:r>
              <a:rPr lang="en-US" baseline="-25000" dirty="0"/>
              <a:t>1</a:t>
            </a:r>
            <a:r>
              <a:rPr lang="en-US" dirty="0"/>
              <a:t>,…,w</a:t>
            </a:r>
            <a:r>
              <a:rPr lang="en-US" i="1" baseline="-25000" dirty="0"/>
              <a:t>i</a:t>
            </a:r>
            <a:r>
              <a:rPr lang="en-US" baseline="-25000" dirty="0"/>
              <a:t>-1</a:t>
            </a:r>
            <a:r>
              <a:rPr lang="en-US" dirty="0"/>
              <a:t>) is defined by a transformer</a:t>
            </a:r>
          </a:p>
          <a:p>
            <a:r>
              <a:rPr lang="en-US" dirty="0"/>
              <a:t>LLM-based system do require editorial work</a:t>
            </a:r>
          </a:p>
          <a:p>
            <a:r>
              <a:rPr lang="en-US" dirty="0"/>
              <a:t>Not different from any major property on the Internet</a:t>
            </a:r>
          </a:p>
          <a:p>
            <a:endParaRPr lang="en-US" dirty="0"/>
          </a:p>
        </p:txBody>
      </p:sp>
    </p:spTree>
    <p:extLst>
      <p:ext uri="{BB962C8B-B14F-4D97-AF65-F5344CB8AC3E}">
        <p14:creationId xmlns:p14="http://schemas.microsoft.com/office/powerpoint/2010/main" val="1596837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20AB-8CAD-2243-3425-6F40AB9005D1}"/>
              </a:ext>
            </a:extLst>
          </p:cNvPr>
          <p:cNvSpPr>
            <a:spLocks noGrp="1"/>
          </p:cNvSpPr>
          <p:nvPr>
            <p:ph type="title"/>
          </p:nvPr>
        </p:nvSpPr>
        <p:spPr/>
        <p:txBody>
          <a:bodyPr/>
          <a:lstStyle/>
          <a:p>
            <a:r>
              <a:rPr lang="en-US" dirty="0"/>
              <a:t>The main process is unchanged </a:t>
            </a:r>
          </a:p>
        </p:txBody>
      </p:sp>
      <p:sp>
        <p:nvSpPr>
          <p:cNvPr id="3" name="Content Placeholder 2">
            <a:extLst>
              <a:ext uri="{FF2B5EF4-FFF2-40B4-BE49-F238E27FC236}">
                <a16:creationId xmlns:a16="http://schemas.microsoft.com/office/drawing/2014/main" id="{8BD8132A-22A1-5EA5-B845-0196957274E5}"/>
              </a:ext>
            </a:extLst>
          </p:cNvPr>
          <p:cNvSpPr>
            <a:spLocks noGrp="1"/>
          </p:cNvSpPr>
          <p:nvPr>
            <p:ph idx="1"/>
          </p:nvPr>
        </p:nvSpPr>
        <p:spPr>
          <a:xfrm>
            <a:off x="838200" y="1825625"/>
            <a:ext cx="6033117" cy="4761606"/>
          </a:xfrm>
        </p:spPr>
        <p:txBody>
          <a:bodyPr/>
          <a:lstStyle/>
          <a:p>
            <a:r>
              <a:rPr lang="en-US" dirty="0"/>
              <a:t>Regardless if labeling is done by machines or humans</a:t>
            </a:r>
          </a:p>
          <a:p>
            <a:r>
              <a:rPr lang="en-US" dirty="0"/>
              <a:t>Three main components</a:t>
            </a:r>
          </a:p>
          <a:p>
            <a:pPr lvl="1"/>
            <a:r>
              <a:rPr lang="en-US" dirty="0"/>
              <a:t>Task design</a:t>
            </a:r>
          </a:p>
          <a:p>
            <a:pPr lvl="2"/>
            <a:r>
              <a:rPr lang="en-US" dirty="0"/>
              <a:t>HIT or prompt engineering</a:t>
            </a:r>
          </a:p>
          <a:p>
            <a:pPr lvl="1"/>
            <a:r>
              <a:rPr lang="en-US" dirty="0"/>
              <a:t>Data</a:t>
            </a:r>
          </a:p>
          <a:p>
            <a:pPr lvl="1"/>
            <a:r>
              <a:rPr lang="en-US" dirty="0"/>
              <a:t>Crowd</a:t>
            </a:r>
          </a:p>
          <a:p>
            <a:pPr lvl="2"/>
            <a:r>
              <a:rPr lang="en-US" dirty="0"/>
              <a:t>Human-based crowd or LLM-based crowd</a:t>
            </a:r>
          </a:p>
          <a:p>
            <a:r>
              <a:rPr lang="en-US" dirty="0"/>
              <a:t>Quality control</a:t>
            </a:r>
          </a:p>
          <a:p>
            <a:r>
              <a:rPr lang="en-US" dirty="0"/>
              <a:t>Debugging</a:t>
            </a:r>
          </a:p>
          <a:p>
            <a:pPr lvl="1"/>
            <a:endParaRPr lang="en-US" dirty="0"/>
          </a:p>
        </p:txBody>
      </p:sp>
      <p:graphicFrame>
        <p:nvGraphicFramePr>
          <p:cNvPr id="4" name="Table 3">
            <a:extLst>
              <a:ext uri="{FF2B5EF4-FFF2-40B4-BE49-F238E27FC236}">
                <a16:creationId xmlns:a16="http://schemas.microsoft.com/office/drawing/2014/main" id="{EA176FD0-A746-8D49-522B-0DF1EB1AD0FF}"/>
              </a:ext>
            </a:extLst>
          </p:cNvPr>
          <p:cNvGraphicFramePr>
            <a:graphicFrameLocks noGrp="1"/>
          </p:cNvGraphicFramePr>
          <p:nvPr>
            <p:extLst>
              <p:ext uri="{D42A27DB-BD31-4B8C-83A1-F6EECF244321}">
                <p14:modId xmlns:p14="http://schemas.microsoft.com/office/powerpoint/2010/main" val="1961962311"/>
              </p:ext>
            </p:extLst>
          </p:nvPr>
        </p:nvGraphicFramePr>
        <p:xfrm>
          <a:off x="6096000" y="2209800"/>
          <a:ext cx="5908258" cy="1219200"/>
        </p:xfrm>
        <a:graphic>
          <a:graphicData uri="http://schemas.openxmlformats.org/drawingml/2006/table">
            <a:tbl>
              <a:tblPr firstRow="1" bandRow="1">
                <a:tableStyleId>{9D7B26C5-4107-4FEC-AEDC-1716B250A1EF}</a:tableStyleId>
              </a:tblPr>
              <a:tblGrid>
                <a:gridCol w="1731731">
                  <a:extLst>
                    <a:ext uri="{9D8B030D-6E8A-4147-A177-3AD203B41FA5}">
                      <a16:colId xmlns:a16="http://schemas.microsoft.com/office/drawing/2014/main" val="2095463103"/>
                    </a:ext>
                  </a:extLst>
                </a:gridCol>
                <a:gridCol w="2207108">
                  <a:extLst>
                    <a:ext uri="{9D8B030D-6E8A-4147-A177-3AD203B41FA5}">
                      <a16:colId xmlns:a16="http://schemas.microsoft.com/office/drawing/2014/main" val="2020489666"/>
                    </a:ext>
                  </a:extLst>
                </a:gridCol>
                <a:gridCol w="1969419">
                  <a:extLst>
                    <a:ext uri="{9D8B030D-6E8A-4147-A177-3AD203B41FA5}">
                      <a16:colId xmlns:a16="http://schemas.microsoft.com/office/drawing/2014/main" val="2723258476"/>
                    </a:ext>
                  </a:extLst>
                </a:gridCol>
              </a:tblGrid>
              <a:tr h="239277">
                <a:tc>
                  <a:txBody>
                    <a:bodyPr/>
                    <a:lstStyle/>
                    <a:p>
                      <a:endParaRPr lang="en-US" sz="1400" dirty="0"/>
                    </a:p>
                  </a:txBody>
                  <a:tcPr/>
                </a:tc>
                <a:tc>
                  <a:txBody>
                    <a:bodyPr/>
                    <a:lstStyle/>
                    <a:p>
                      <a:r>
                        <a:rPr lang="en-US" sz="1400" dirty="0"/>
                        <a:t>Machine computation</a:t>
                      </a:r>
                    </a:p>
                  </a:txBody>
                  <a:tcPr/>
                </a:tc>
                <a:tc>
                  <a:txBody>
                    <a:bodyPr/>
                    <a:lstStyle/>
                    <a:p>
                      <a:r>
                        <a:rPr lang="en-US" sz="1400" dirty="0"/>
                        <a:t>Human computation</a:t>
                      </a:r>
                    </a:p>
                  </a:txBody>
                  <a:tcPr/>
                </a:tc>
                <a:extLst>
                  <a:ext uri="{0D108BD9-81ED-4DB2-BD59-A6C34878D82A}">
                    <a16:rowId xmlns:a16="http://schemas.microsoft.com/office/drawing/2014/main" val="2899239153"/>
                  </a:ext>
                </a:extLst>
              </a:tr>
              <a:tr h="239277">
                <a:tc>
                  <a:txBody>
                    <a:bodyPr/>
                    <a:lstStyle/>
                    <a:p>
                      <a:r>
                        <a:rPr lang="en-US" sz="1400" dirty="0"/>
                        <a:t>Design</a:t>
                      </a:r>
                    </a:p>
                  </a:txBody>
                  <a:tcPr/>
                </a:tc>
                <a:tc>
                  <a:txBody>
                    <a:bodyPr/>
                    <a:lstStyle/>
                    <a:p>
                      <a:r>
                        <a:rPr lang="en-US" sz="1400" dirty="0"/>
                        <a:t>Throw away</a:t>
                      </a:r>
                    </a:p>
                  </a:txBody>
                  <a:tcPr/>
                </a:tc>
                <a:tc>
                  <a:txBody>
                    <a:bodyPr/>
                    <a:lstStyle/>
                    <a:p>
                      <a:r>
                        <a:rPr lang="en-US" sz="1400" dirty="0"/>
                        <a:t>Reluctant to throw away</a:t>
                      </a:r>
                    </a:p>
                  </a:txBody>
                  <a:tcPr/>
                </a:tc>
                <a:extLst>
                  <a:ext uri="{0D108BD9-81ED-4DB2-BD59-A6C34878D82A}">
                    <a16:rowId xmlns:a16="http://schemas.microsoft.com/office/drawing/2014/main" val="4055656359"/>
                  </a:ext>
                </a:extLst>
              </a:tr>
              <a:tr h="239277">
                <a:tc>
                  <a:txBody>
                    <a:bodyPr/>
                    <a:lstStyle/>
                    <a:p>
                      <a:r>
                        <a:rPr lang="en-US" sz="1400" dirty="0"/>
                        <a:t>Testing</a:t>
                      </a:r>
                    </a:p>
                  </a:txBody>
                  <a:tcPr/>
                </a:tc>
                <a:tc>
                  <a:txBody>
                    <a:bodyPr/>
                    <a:lstStyle/>
                    <a:p>
                      <a:r>
                        <a:rPr lang="en-US" sz="1400" dirty="0"/>
                        <a:t>Systematic </a:t>
                      </a:r>
                    </a:p>
                  </a:txBody>
                  <a:tcPr/>
                </a:tc>
                <a:tc>
                  <a:txBody>
                    <a:bodyPr/>
                    <a:lstStyle/>
                    <a:p>
                      <a:r>
                        <a:rPr lang="en-US" sz="1400" dirty="0"/>
                        <a:t>Ad-hoc</a:t>
                      </a:r>
                    </a:p>
                  </a:txBody>
                  <a:tcPr/>
                </a:tc>
                <a:extLst>
                  <a:ext uri="{0D108BD9-81ED-4DB2-BD59-A6C34878D82A}">
                    <a16:rowId xmlns:a16="http://schemas.microsoft.com/office/drawing/2014/main" val="3565469696"/>
                  </a:ext>
                </a:extLst>
              </a:tr>
              <a:tr h="239277">
                <a:tc>
                  <a:txBody>
                    <a:bodyPr/>
                    <a:lstStyle/>
                    <a:p>
                      <a:r>
                        <a:rPr lang="en-US" sz="1400" dirty="0"/>
                        <a:t>Debugging</a:t>
                      </a:r>
                    </a:p>
                  </a:txBody>
                  <a:tcPr/>
                </a:tc>
                <a:tc>
                  <a:txBody>
                    <a:bodyPr/>
                    <a:lstStyle/>
                    <a:p>
                      <a:r>
                        <a:rPr lang="en-US" sz="1400" dirty="0"/>
                        <a:t>Programmer’s fault</a:t>
                      </a:r>
                    </a:p>
                  </a:txBody>
                  <a:tcPr/>
                </a:tc>
                <a:tc>
                  <a:txBody>
                    <a:bodyPr/>
                    <a:lstStyle/>
                    <a:p>
                      <a:r>
                        <a:rPr lang="en-US" sz="1400" dirty="0"/>
                        <a:t>Worker’s fault</a:t>
                      </a:r>
                    </a:p>
                  </a:txBody>
                  <a:tcPr/>
                </a:tc>
                <a:extLst>
                  <a:ext uri="{0D108BD9-81ED-4DB2-BD59-A6C34878D82A}">
                    <a16:rowId xmlns:a16="http://schemas.microsoft.com/office/drawing/2014/main" val="3014170692"/>
                  </a:ext>
                </a:extLst>
              </a:tr>
            </a:tbl>
          </a:graphicData>
        </a:graphic>
      </p:graphicFrame>
      <p:pic>
        <p:nvPicPr>
          <p:cNvPr id="5" name="Picture 1">
            <a:extLst>
              <a:ext uri="{FF2B5EF4-FFF2-40B4-BE49-F238E27FC236}">
                <a16:creationId xmlns:a16="http://schemas.microsoft.com/office/drawing/2014/main" id="{538EBA13-DD88-26D7-AA37-5E2009D6F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317" y="3689612"/>
            <a:ext cx="4532774" cy="184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997167B3-63C9-D219-F413-6064463ACEC6}"/>
              </a:ext>
            </a:extLst>
          </p:cNvPr>
          <p:cNvSpPr txBox="1">
            <a:spLocks/>
          </p:cNvSpPr>
          <p:nvPr/>
        </p:nvSpPr>
        <p:spPr>
          <a:xfrm>
            <a:off x="0" y="6164262"/>
            <a:ext cx="12436475" cy="655741"/>
          </a:xfrm>
          <a:prstGeom prst="rect">
            <a:avLst/>
          </a:prstGeom>
        </p:spPr>
        <p:txBody>
          <a:bodyPr vert="horz" lIns="93260" tIns="46630" rIns="93260" bIns="46630" rtlCol="0" anchor="ctr">
            <a:normAutofit/>
          </a:bodyPr>
          <a:lstStyle/>
          <a:p>
            <a:pPr algn="ctr"/>
            <a:r>
              <a:rPr lang="en-US" sz="1400" dirty="0"/>
              <a:t>J. </a:t>
            </a:r>
            <a:r>
              <a:rPr lang="en-US" sz="1400" dirty="0" err="1"/>
              <a:t>Attenberg</a:t>
            </a:r>
            <a:r>
              <a:rPr lang="en-US" sz="1400" dirty="0"/>
              <a:t>, P. Ipeirotis, F. Provost. “Beat the Machine: Challenging Humans to Find a Predictive Model’s ‘Unknown Unknowns’”. ACM JDIQ 2015</a:t>
            </a:r>
          </a:p>
        </p:txBody>
      </p:sp>
    </p:spTree>
    <p:extLst>
      <p:ext uri="{BB962C8B-B14F-4D97-AF65-F5344CB8AC3E}">
        <p14:creationId xmlns:p14="http://schemas.microsoft.com/office/powerpoint/2010/main" val="153299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83766E-BAF4-44A0-8968-EBC754C86B65}"/>
              </a:ext>
            </a:extLst>
          </p:cNvPr>
          <p:cNvSpPr>
            <a:spLocks noGrp="1"/>
          </p:cNvSpPr>
          <p:nvPr>
            <p:ph type="title"/>
          </p:nvPr>
        </p:nvSpPr>
        <p:spPr/>
        <p:txBody>
          <a:bodyPr/>
          <a:lstStyle/>
          <a:p>
            <a:r>
              <a:rPr lang="en-US" dirty="0"/>
              <a:t>There is hope</a:t>
            </a:r>
          </a:p>
        </p:txBody>
      </p:sp>
      <p:sp>
        <p:nvSpPr>
          <p:cNvPr id="5" name="Text Placeholder 4">
            <a:extLst>
              <a:ext uri="{FF2B5EF4-FFF2-40B4-BE49-F238E27FC236}">
                <a16:creationId xmlns:a16="http://schemas.microsoft.com/office/drawing/2014/main" id="{DD45B72E-803F-4E5D-95D5-300FD452A0FC}"/>
              </a:ext>
            </a:extLst>
          </p:cNvPr>
          <p:cNvSpPr>
            <a:spLocks noGrp="1"/>
          </p:cNvSpPr>
          <p:nvPr>
            <p:ph idx="1"/>
          </p:nvPr>
        </p:nvSpPr>
        <p:spPr/>
        <p:txBody>
          <a:bodyPr>
            <a:normAutofit/>
          </a:bodyPr>
          <a:lstStyle/>
          <a:p>
            <a:r>
              <a:rPr lang="en-US" dirty="0"/>
              <a:t>Human Computation</a:t>
            </a:r>
          </a:p>
          <a:p>
            <a:pPr lvl="1"/>
            <a:r>
              <a:rPr lang="en-US" dirty="0"/>
              <a:t>Artificial Intelligence</a:t>
            </a:r>
          </a:p>
          <a:p>
            <a:pPr lvl="1"/>
            <a:r>
              <a:rPr lang="en-US" dirty="0"/>
              <a:t>Computer Science</a:t>
            </a:r>
          </a:p>
          <a:p>
            <a:pPr lvl="1"/>
            <a:r>
              <a:rPr lang="en-US" dirty="0"/>
              <a:t>Human-Computer Interaction</a:t>
            </a:r>
          </a:p>
          <a:p>
            <a:pPr lvl="1"/>
            <a:r>
              <a:rPr lang="en-US" dirty="0"/>
              <a:t>Economics</a:t>
            </a:r>
          </a:p>
          <a:p>
            <a:pPr lvl="1"/>
            <a:r>
              <a:rPr lang="en-US" dirty="0"/>
              <a:t>Behavioral sciences</a:t>
            </a:r>
          </a:p>
          <a:p>
            <a:r>
              <a:rPr lang="en-US" dirty="0"/>
              <a:t>Lots of research and new ideas</a:t>
            </a:r>
          </a:p>
          <a:p>
            <a:r>
              <a:rPr lang="en-US" dirty="0"/>
              <a:t>This section</a:t>
            </a:r>
          </a:p>
          <a:p>
            <a:pPr lvl="1"/>
            <a:r>
              <a:rPr lang="en-US" dirty="0"/>
              <a:t>Programming perspective, quality framework, data pipelines, future trends </a:t>
            </a:r>
          </a:p>
          <a:p>
            <a:endParaRPr lang="en-US" dirty="0"/>
          </a:p>
          <a:p>
            <a:endParaRPr lang="en-US" dirty="0"/>
          </a:p>
        </p:txBody>
      </p:sp>
      <p:sp>
        <p:nvSpPr>
          <p:cNvPr id="6" name="Rectangle 5">
            <a:extLst>
              <a:ext uri="{FF2B5EF4-FFF2-40B4-BE49-F238E27FC236}">
                <a16:creationId xmlns:a16="http://schemas.microsoft.com/office/drawing/2014/main" id="{58A1270E-78E0-13DC-76DA-6C05865BDCF2}"/>
              </a:ext>
            </a:extLst>
          </p:cNvPr>
          <p:cNvSpPr/>
          <p:nvPr/>
        </p:nvSpPr>
        <p:spPr>
          <a:xfrm>
            <a:off x="0" y="6436817"/>
            <a:ext cx="12192000" cy="307777"/>
          </a:xfrm>
          <a:prstGeom prst="rect">
            <a:avLst/>
          </a:prstGeom>
        </p:spPr>
        <p:txBody>
          <a:bodyPr wrap="square">
            <a:spAutoFit/>
          </a:bodyPr>
          <a:lstStyle/>
          <a:p>
            <a:pPr algn="ctr"/>
            <a:r>
              <a:rPr lang="en-US" sz="1400" dirty="0">
                <a:hlinkClick r:id="rId2"/>
              </a:rPr>
              <a:t>https://www.humancomputation.com/</a:t>
            </a:r>
            <a:r>
              <a:rPr lang="en-US" sz="1400" dirty="0"/>
              <a:t> </a:t>
            </a:r>
          </a:p>
        </p:txBody>
      </p:sp>
    </p:spTree>
    <p:extLst>
      <p:ext uri="{BB962C8B-B14F-4D97-AF65-F5344CB8AC3E}">
        <p14:creationId xmlns:p14="http://schemas.microsoft.com/office/powerpoint/2010/main" val="417994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label?</a:t>
            </a:r>
          </a:p>
        </p:txBody>
      </p:sp>
      <p:sp>
        <p:nvSpPr>
          <p:cNvPr id="9" name="TextBox 8"/>
          <p:cNvSpPr txBox="1"/>
          <p:nvPr/>
        </p:nvSpPr>
        <p:spPr>
          <a:xfrm>
            <a:off x="4004342" y="4997744"/>
            <a:ext cx="4482124" cy="101681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Spam email? </a:t>
            </a:r>
          </a:p>
          <a:p>
            <a:pPr>
              <a:lnSpc>
                <a:spcPct val="90000"/>
              </a:lnSpc>
              <a:spcAft>
                <a:spcPts val="588"/>
              </a:spcAft>
            </a:pPr>
            <a:r>
              <a:rPr lang="en-US" sz="2353" dirty="0">
                <a:gradFill>
                  <a:gsLst>
                    <a:gs pos="2917">
                      <a:schemeClr val="tx1"/>
                    </a:gs>
                    <a:gs pos="30000">
                      <a:schemeClr val="tx1"/>
                    </a:gs>
                  </a:gsLst>
                  <a:lin ang="5400000" scaled="0"/>
                </a:gradFill>
              </a:rPr>
              <a:t>Label: yes, no</a:t>
            </a:r>
          </a:p>
        </p:txBody>
      </p:sp>
      <p:pic>
        <p:nvPicPr>
          <p:cNvPr id="4" name="Picture 3">
            <a:extLst>
              <a:ext uri="{FF2B5EF4-FFF2-40B4-BE49-F238E27FC236}">
                <a16:creationId xmlns:a16="http://schemas.microsoft.com/office/drawing/2014/main" id="{F5726308-6718-4867-B56A-AAC75345E363}"/>
              </a:ext>
            </a:extLst>
          </p:cNvPr>
          <p:cNvPicPr>
            <a:picLocks noChangeAspect="1"/>
          </p:cNvPicPr>
          <p:nvPr/>
        </p:nvPicPr>
        <p:blipFill>
          <a:blip r:embed="rId3"/>
          <a:stretch>
            <a:fillRect/>
          </a:stretch>
        </p:blipFill>
        <p:spPr>
          <a:xfrm>
            <a:off x="1315068" y="1561448"/>
            <a:ext cx="9347096" cy="3299445"/>
          </a:xfrm>
          <a:prstGeom prst="rect">
            <a:avLst/>
          </a:prstGeom>
        </p:spPr>
      </p:pic>
    </p:spTree>
    <p:extLst>
      <p:ext uri="{BB962C8B-B14F-4D97-AF65-F5344CB8AC3E}">
        <p14:creationId xmlns:p14="http://schemas.microsoft.com/office/powerpoint/2010/main" val="75753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labels?</a:t>
            </a:r>
          </a:p>
        </p:txBody>
      </p:sp>
      <p:sp>
        <p:nvSpPr>
          <p:cNvPr id="3" name="Content Placeholder 2"/>
          <p:cNvSpPr>
            <a:spLocks noGrp="1"/>
          </p:cNvSpPr>
          <p:nvPr>
            <p:ph idx="1"/>
          </p:nvPr>
        </p:nvSpPr>
        <p:spPr/>
        <p:txBody>
          <a:bodyPr/>
          <a:lstStyle/>
          <a:p>
            <a:r>
              <a:rPr lang="en-US" dirty="0"/>
              <a:t>Information retrieval</a:t>
            </a:r>
          </a:p>
          <a:p>
            <a:r>
              <a:rPr lang="en-US" dirty="0"/>
              <a:t>Natural language processing</a:t>
            </a:r>
          </a:p>
          <a:p>
            <a:r>
              <a:rPr lang="en-US" dirty="0"/>
              <a:t>Machine learning</a:t>
            </a:r>
          </a:p>
          <a:p>
            <a:r>
              <a:rPr lang="en-US" dirty="0"/>
              <a:t>Artificial intelligence</a:t>
            </a:r>
          </a:p>
        </p:txBody>
      </p:sp>
    </p:spTree>
    <p:extLst>
      <p:ext uri="{BB962C8B-B14F-4D97-AF65-F5344CB8AC3E}">
        <p14:creationId xmlns:p14="http://schemas.microsoft.com/office/powerpoint/2010/main" val="152595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4E21-C2C8-4410-8D76-206AE6693B1A}"/>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7E1F8998-8906-425A-BFAE-A0AC9B1ACC69}"/>
              </a:ext>
            </a:extLst>
          </p:cNvPr>
          <p:cNvSpPr>
            <a:spLocks noGrp="1"/>
          </p:cNvSpPr>
          <p:nvPr>
            <p:ph idx="1"/>
          </p:nvPr>
        </p:nvSpPr>
        <p:spPr/>
        <p:txBody>
          <a:bodyPr/>
          <a:lstStyle/>
          <a:p>
            <a:r>
              <a:rPr lang="en-US" dirty="0"/>
              <a:t>Provenance</a:t>
            </a:r>
          </a:p>
          <a:p>
            <a:r>
              <a:rPr lang="en-US" dirty="0"/>
              <a:t>Reproducibility &amp; debugging</a:t>
            </a:r>
          </a:p>
          <a:p>
            <a:r>
              <a:rPr lang="en-US" dirty="0" err="1"/>
              <a:t>Explainability</a:t>
            </a:r>
            <a:r>
              <a:rPr lang="en-US" dirty="0"/>
              <a:t> &amp; interpretability </a:t>
            </a:r>
          </a:p>
          <a:p>
            <a:pPr lvl="1"/>
            <a:r>
              <a:rPr lang="en-US" dirty="0"/>
              <a:t>How a training set was created</a:t>
            </a:r>
          </a:p>
          <a:p>
            <a:r>
              <a:rPr lang="en-US" dirty="0"/>
              <a:t>Bias and fairness</a:t>
            </a:r>
          </a:p>
          <a:p>
            <a:r>
              <a:rPr lang="en-US" dirty="0"/>
              <a:t>Data management</a:t>
            </a:r>
          </a:p>
          <a:p>
            <a:pPr lvl="1"/>
            <a:r>
              <a:rPr lang="en-US" dirty="0"/>
              <a:t>ML/AI models live &amp; die by the quality of input data</a:t>
            </a:r>
          </a:p>
          <a:p>
            <a:pPr lvl="1"/>
            <a:r>
              <a:rPr lang="en-US" dirty="0"/>
              <a:t>Metadata about labels</a:t>
            </a:r>
          </a:p>
          <a:p>
            <a:pPr lvl="1"/>
            <a:r>
              <a:rPr lang="en-US" dirty="0"/>
              <a:t>Maintenance</a:t>
            </a:r>
          </a:p>
        </p:txBody>
      </p:sp>
      <p:sp>
        <p:nvSpPr>
          <p:cNvPr id="4" name="Rectangle 3">
            <a:extLst>
              <a:ext uri="{FF2B5EF4-FFF2-40B4-BE49-F238E27FC236}">
                <a16:creationId xmlns:a16="http://schemas.microsoft.com/office/drawing/2014/main" id="{B3FF5B02-C80C-74D4-E2A9-178DE3BA4D21}"/>
              </a:ext>
            </a:extLst>
          </p:cNvPr>
          <p:cNvSpPr/>
          <p:nvPr/>
        </p:nvSpPr>
        <p:spPr>
          <a:xfrm>
            <a:off x="0" y="6436817"/>
            <a:ext cx="12192000" cy="307777"/>
          </a:xfrm>
          <a:prstGeom prst="rect">
            <a:avLst/>
          </a:prstGeom>
        </p:spPr>
        <p:txBody>
          <a:bodyPr wrap="square">
            <a:spAutoFit/>
          </a:bodyPr>
          <a:lstStyle/>
          <a:p>
            <a:pPr algn="ctr"/>
            <a:r>
              <a:rPr lang="en-US" sz="1400" dirty="0"/>
              <a:t>Lora </a:t>
            </a:r>
            <a:r>
              <a:rPr lang="en-US" sz="1400" dirty="0" err="1"/>
              <a:t>Aroyo</a:t>
            </a:r>
            <a:r>
              <a:rPr lang="en-US" sz="1400" dirty="0"/>
              <a:t> et al. "Data excellence for AI: why should you care?" Interactions 29(2): 66-69 (2022)</a:t>
            </a:r>
          </a:p>
        </p:txBody>
      </p:sp>
    </p:spTree>
    <p:extLst>
      <p:ext uri="{BB962C8B-B14F-4D97-AF65-F5344CB8AC3E}">
        <p14:creationId xmlns:p14="http://schemas.microsoft.com/office/powerpoint/2010/main" val="214212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Lifecycle of a label</a:t>
            </a:r>
          </a:p>
        </p:txBody>
      </p:sp>
      <p:sp>
        <p:nvSpPr>
          <p:cNvPr id="2" name="Text Placeholder 1"/>
          <p:cNvSpPr>
            <a:spLocks noGrp="1"/>
          </p:cNvSpPr>
          <p:nvPr>
            <p:ph idx="1"/>
          </p:nvPr>
        </p:nvSpPr>
        <p:spPr>
          <a:xfrm>
            <a:off x="838200" y="1825625"/>
            <a:ext cx="2952565" cy="4351338"/>
          </a:xfrm>
        </p:spPr>
        <p:txBody>
          <a:bodyPr/>
          <a:lstStyle/>
          <a:p>
            <a:r>
              <a:rPr lang="en-US" dirty="0"/>
              <a:t>Information retrieval example</a:t>
            </a:r>
          </a:p>
        </p:txBody>
      </p:sp>
      <p:pic>
        <p:nvPicPr>
          <p:cNvPr id="4" name="Picture 3"/>
          <p:cNvPicPr/>
          <p:nvPr/>
        </p:nvPicPr>
        <p:blipFill>
          <a:blip r:embed="rId2"/>
          <a:stretch>
            <a:fillRect/>
          </a:stretch>
        </p:blipFill>
        <p:spPr>
          <a:xfrm>
            <a:off x="3714717" y="1337343"/>
            <a:ext cx="4762568" cy="5151330"/>
          </a:xfrm>
          <a:prstGeom prst="rect">
            <a:avLst/>
          </a:prstGeom>
        </p:spPr>
      </p:pic>
      <p:sp>
        <p:nvSpPr>
          <p:cNvPr id="5" name="Right Brace 4"/>
          <p:cNvSpPr/>
          <p:nvPr/>
        </p:nvSpPr>
        <p:spPr>
          <a:xfrm>
            <a:off x="8635870" y="1412044"/>
            <a:ext cx="298808" cy="216636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 name="TextBox 6"/>
          <p:cNvSpPr txBox="1"/>
          <p:nvPr/>
        </p:nvSpPr>
        <p:spPr>
          <a:xfrm>
            <a:off x="9093265" y="2024531"/>
            <a:ext cx="2667294"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a crowd to label a data set</a:t>
            </a:r>
          </a:p>
        </p:txBody>
      </p:sp>
      <p:sp>
        <p:nvSpPr>
          <p:cNvPr id="8" name="TextBox 7"/>
          <p:cNvSpPr txBox="1"/>
          <p:nvPr/>
        </p:nvSpPr>
        <p:spPr>
          <a:xfrm>
            <a:off x="9161811" y="4400127"/>
            <a:ext cx="2763270" cy="1267251"/>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ML to process the complete data set</a:t>
            </a:r>
          </a:p>
        </p:txBody>
      </p:sp>
      <p:sp>
        <p:nvSpPr>
          <p:cNvPr id="9" name="Right Brace 8"/>
          <p:cNvSpPr/>
          <p:nvPr/>
        </p:nvSpPr>
        <p:spPr>
          <a:xfrm>
            <a:off x="8635870" y="3612991"/>
            <a:ext cx="298808" cy="272939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Tree>
    <p:extLst>
      <p:ext uri="{BB962C8B-B14F-4D97-AF65-F5344CB8AC3E}">
        <p14:creationId xmlns:p14="http://schemas.microsoft.com/office/powerpoint/2010/main" val="8055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EE94-3BF7-9D8B-9811-9937BEFBF051}"/>
              </a:ext>
            </a:extLst>
          </p:cNvPr>
          <p:cNvSpPr>
            <a:spLocks noGrp="1"/>
          </p:cNvSpPr>
          <p:nvPr>
            <p:ph type="title"/>
          </p:nvPr>
        </p:nvSpPr>
        <p:spPr/>
        <p:txBody>
          <a:bodyPr/>
          <a:lstStyle/>
          <a:p>
            <a:r>
              <a:rPr lang="en-US" dirty="0"/>
              <a:t>Relevance labels</a:t>
            </a:r>
          </a:p>
        </p:txBody>
      </p:sp>
      <p:sp>
        <p:nvSpPr>
          <p:cNvPr id="3" name="Content Placeholder 2">
            <a:extLst>
              <a:ext uri="{FF2B5EF4-FFF2-40B4-BE49-F238E27FC236}">
                <a16:creationId xmlns:a16="http://schemas.microsoft.com/office/drawing/2014/main" id="{F332A036-04EA-D36B-F5A8-9A2AEDEF49E4}"/>
              </a:ext>
            </a:extLst>
          </p:cNvPr>
          <p:cNvSpPr>
            <a:spLocks noGrp="1"/>
          </p:cNvSpPr>
          <p:nvPr>
            <p:ph idx="1"/>
          </p:nvPr>
        </p:nvSpPr>
        <p:spPr/>
        <p:txBody>
          <a:bodyPr/>
          <a:lstStyle/>
          <a:p>
            <a:r>
              <a:rPr lang="en-US" dirty="0"/>
              <a:t>Indicate whether a search result is valuable to a searcher</a:t>
            </a:r>
          </a:p>
          <a:p>
            <a:r>
              <a:rPr lang="en-US" dirty="0"/>
              <a:t>Key in evaluation and optimization IR systems</a:t>
            </a:r>
          </a:p>
          <a:p>
            <a:r>
              <a:rPr lang="en-US" dirty="0"/>
              <a:t>Editors or experts</a:t>
            </a:r>
          </a:p>
          <a:p>
            <a:pPr lvl="1"/>
            <a:r>
              <a:rPr lang="en-US" dirty="0"/>
              <a:t>TREC-style</a:t>
            </a:r>
          </a:p>
          <a:p>
            <a:r>
              <a:rPr lang="en-US" dirty="0"/>
              <a:t>Crowdsourcing</a:t>
            </a:r>
          </a:p>
          <a:p>
            <a:r>
              <a:rPr lang="en-US" dirty="0"/>
              <a:t>LLMs</a:t>
            </a:r>
          </a:p>
          <a:p>
            <a:pPr marL="457200" lvl="1" indent="0">
              <a:buNone/>
            </a:pPr>
            <a:endParaRPr lang="en-US" dirty="0"/>
          </a:p>
        </p:txBody>
      </p:sp>
    </p:spTree>
    <p:extLst>
      <p:ext uri="{BB962C8B-B14F-4D97-AF65-F5344CB8AC3E}">
        <p14:creationId xmlns:p14="http://schemas.microsoft.com/office/powerpoint/2010/main" val="1571813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5859</TotalTime>
  <Words>3354</Words>
  <Application>Microsoft Office PowerPoint</Application>
  <PresentationFormat>Widescreen</PresentationFormat>
  <Paragraphs>358</Paragraphs>
  <Slides>32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Segoe UI</vt:lpstr>
      <vt:lpstr>Office Theme</vt:lpstr>
      <vt:lpstr>CIKM tutorial </vt:lpstr>
      <vt:lpstr>Ugly - Labeling</vt:lpstr>
      <vt:lpstr>The bad news first</vt:lpstr>
      <vt:lpstr>There is hope</vt:lpstr>
      <vt:lpstr>What is a label?</vt:lpstr>
      <vt:lpstr>Why we need labels?</vt:lpstr>
      <vt:lpstr>Why we care?</vt:lpstr>
      <vt:lpstr>Lifecycle of a label</vt:lpstr>
      <vt:lpstr>Relevance labels</vt:lpstr>
      <vt:lpstr>Careful with that axe data, Eugene</vt:lpstr>
      <vt:lpstr>The state of the field</vt:lpstr>
      <vt:lpstr>The need for humans</vt:lpstr>
      <vt:lpstr>Problems</vt:lpstr>
      <vt:lpstr>A spectrum of labeling tasks</vt:lpstr>
      <vt:lpstr>Prepare the environment</vt:lpstr>
      <vt:lpstr>HIT design principles</vt:lpstr>
      <vt:lpstr>Quality control in general</vt:lpstr>
      <vt:lpstr>Algorithms used in practice</vt:lpstr>
      <vt:lpstr>Behavioral features</vt:lpstr>
      <vt:lpstr>Active learning</vt:lpstr>
      <vt:lpstr>Error rates for different worker/HIT groups</vt:lpstr>
      <vt:lpstr>Snorkel approach</vt:lpstr>
      <vt:lpstr>LLMs</vt:lpstr>
      <vt:lpstr>Spectrum of human-machine collaboration</vt:lpstr>
      <vt:lpstr>Prompting</vt:lpstr>
      <vt:lpstr>Setup</vt:lpstr>
      <vt:lpstr>Prompt structure</vt:lpstr>
      <vt:lpstr>Prompts compared to HITs</vt:lpstr>
      <vt:lpstr>Preliminary results</vt:lpstr>
      <vt:lpstr>Discussion</vt:lpstr>
      <vt:lpstr>LLMs and human computation</vt:lpstr>
      <vt:lpstr>The main process is unchanged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Omar</dc:creator>
  <cp:lastModifiedBy>Alonso, Omar</cp:lastModifiedBy>
  <cp:revision>43</cp:revision>
  <dcterms:created xsi:type="dcterms:W3CDTF">2023-10-14T17:43:05Z</dcterms:created>
  <dcterms:modified xsi:type="dcterms:W3CDTF">2023-10-18T19:36:55Z</dcterms:modified>
</cp:coreProperties>
</file>