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859" r:id="rId2"/>
    <p:sldId id="1864" r:id="rId3"/>
    <p:sldId id="1865" r:id="rId4"/>
    <p:sldId id="1860" r:id="rId5"/>
    <p:sldId id="1861" r:id="rId6"/>
    <p:sldId id="18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9"/>
    <p:restoredTop sz="96327"/>
  </p:normalViewPr>
  <p:slideViewPr>
    <p:cSldViewPr snapToGrid="0">
      <p:cViewPr varScale="1">
        <p:scale>
          <a:sx n="195" d="100"/>
          <a:sy n="195" d="100"/>
        </p:scale>
        <p:origin x="216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8C54-23C1-D74C-A8C3-751EA78DE90A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33D2-3161-A647-B3A2-647C886B5597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75A-E22B-2F4C-9A4D-0A1E6BA9931E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8AE5-411B-4543-BEB7-7FEDC85F2FDD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34A7-2DE6-D84B-B2C7-4F81305224AF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5390-9B40-E74C-9ABD-D6AE66786F19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FF93-AA6D-EA46-8F96-99D3A740EC4C}" type="datetime1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7B6-B90F-8544-8235-D28E45E1E8A7}" type="datetime1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990E-E9A4-AA47-A0C4-333DBCF0DE9D}" type="datetime1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DDC-37D9-E649-BECD-784BEEB65C0A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667-B75F-3345-96F3-18315A181DE8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75BB1-C5D3-2A44-A451-0D6856DD2557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https://github.com/kwchurch/WSSDM_2024_tutorial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B203-8496-20FE-31BE-983F7630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0AB0-39E3-887B-07BA-4E7E4021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Hard</a:t>
            </a:r>
          </a:p>
          <a:p>
            <a:pPr>
              <a:buFont typeface="Wingdings" pitchFamily="2" charset="2"/>
              <a:buChar char="ü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Easy</a:t>
            </a:r>
          </a:p>
          <a:p>
            <a:pPr>
              <a:buFont typeface="Wingdings" pitchFamily="2" charset="2"/>
              <a:buChar char="ü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Medium</a:t>
            </a:r>
          </a:p>
          <a:p>
            <a:pPr>
              <a:buFont typeface="Wingdings" pitchFamily="2" charset="2"/>
              <a:buChar char="ü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Ugly</a:t>
            </a:r>
          </a:p>
          <a:p>
            <a:pPr>
              <a:buFont typeface="Wingdings" pitchFamily="2" charset="2"/>
              <a:buChar char="ü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93833-05E0-185C-C0CB-FF00F076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29248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F1DE-14A2-5EB9-57D0-876EA4E5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Q&amp;A /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CA26-15F4-DF78-5CAD-7F64F53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positive outlook</a:t>
            </a:r>
          </a:p>
          <a:p>
            <a:r>
              <a:rPr lang="en-US" dirty="0"/>
              <a:t>The cautious outlook</a:t>
            </a:r>
          </a:p>
          <a:p>
            <a:r>
              <a:rPr lang="en-US" dirty="0"/>
              <a:t>The negative outlook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7D910-E763-E6A9-2395-75A4E58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0036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AB95-531F-CECA-DFA4-8D6AEC8D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9366-F1E2-30C4-F558-0E27118C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services and new components ready to be used</a:t>
            </a:r>
          </a:p>
          <a:p>
            <a:pPr lvl="1"/>
            <a:r>
              <a:rPr lang="en-US" dirty="0"/>
              <a:t>LLMs, web search, NLP components, data, etc.</a:t>
            </a:r>
          </a:p>
          <a:p>
            <a:r>
              <a:rPr lang="en-US" dirty="0"/>
              <a:t>Possible to solve different types of puzzles</a:t>
            </a:r>
          </a:p>
          <a:p>
            <a:r>
              <a:rPr lang="en-US" dirty="0"/>
              <a:t>Easy to build working prototypes</a:t>
            </a:r>
          </a:p>
          <a:p>
            <a:r>
              <a:rPr lang="en-US" dirty="0"/>
              <a:t>Fast development cycle</a:t>
            </a:r>
          </a:p>
          <a:p>
            <a:r>
              <a:rPr lang="en-US" dirty="0"/>
              <a:t>Good understanding of what is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3497A-2E4D-9D83-92CE-6BA587AB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58196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3D4D-E9C9-4575-AD0D-8C4FF06A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cautious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882A-5CCB-AE91-F827-D9493F20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silver bullet</a:t>
            </a:r>
          </a:p>
          <a:p>
            <a:r>
              <a:rPr lang="en-US" dirty="0"/>
              <a:t>Difficult to change user behavior</a:t>
            </a:r>
          </a:p>
          <a:p>
            <a:r>
              <a:rPr lang="en-US" dirty="0"/>
              <a:t>Adoption </a:t>
            </a:r>
          </a:p>
          <a:p>
            <a:r>
              <a:rPr lang="en-US" dirty="0"/>
              <a:t>Data &amp; labels are king</a:t>
            </a:r>
          </a:p>
          <a:p>
            <a:r>
              <a:rPr lang="en-US" dirty="0"/>
              <a:t>Provenance </a:t>
            </a:r>
          </a:p>
          <a:p>
            <a:r>
              <a:rPr lang="en-US" dirty="0"/>
              <a:t>Human vs AI content generation matters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38371-2CB4-F8F7-149F-71DF3104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7149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01B8-D908-62BB-0DD1-6A90C628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 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053F-59E6-AA18-7829-843EF2FB9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We’re not solving the hard problems</a:t>
                </a:r>
              </a:p>
              <a:p>
                <a:r>
                  <a:rPr lang="en-US" dirty="0"/>
                  <a:t>Fluency is not intelligence</a:t>
                </a:r>
              </a:p>
              <a:p>
                <a:r>
                  <a:rPr lang="en-US" dirty="0"/>
                  <a:t>Difficult to detect false data/information/sources</a:t>
                </a:r>
              </a:p>
              <a:p>
                <a:r>
                  <a:rPr lang="en-US" dirty="0"/>
                  <a:t>Difficult to predict system behavior</a:t>
                </a:r>
              </a:p>
              <a:p>
                <a:r>
                  <a:rPr lang="en-US" dirty="0"/>
                  <a:t>(IR)-Responsible AI </a:t>
                </a:r>
              </a:p>
              <a:p>
                <a:pPr lvl="1"/>
                <a:r>
                  <a:rPr lang="en-US" dirty="0" err="1"/>
                  <a:t>ChatBot</a:t>
                </a:r>
                <a:r>
                  <a:rPr lang="en-US" dirty="0"/>
                  <a:t> (without attribution)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Disintermediation / Plagiarism </a:t>
                </a:r>
              </a:p>
              <a:p>
                <a:pPr lvl="1"/>
                <a:r>
                  <a:rPr lang="en-US" dirty="0"/>
                  <a:t>Desiderata for market maker: </a:t>
                </a:r>
              </a:p>
              <a:p>
                <a:pPr lvl="2"/>
                <a:r>
                  <a:rPr lang="en-US" dirty="0"/>
                  <a:t>Suppliers should be your friends (not your lunch)</a:t>
                </a:r>
              </a:p>
              <a:p>
                <a:r>
                  <a:rPr lang="en-US" dirty="0"/>
                  <a:t>Success catastrophe:</a:t>
                </a:r>
              </a:p>
              <a:p>
                <a:pPr lvl="1"/>
                <a:r>
                  <a:rPr lang="en-US" dirty="0"/>
                  <a:t>Unrealistic expectations </a:t>
                </a:r>
                <a:r>
                  <a:rPr lang="en-US" dirty="0">
                    <a:sym typeface="Wingdings" pitchFamily="2" charset="2"/>
                  </a:rPr>
                  <a:t> AI Winter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053F-59E6-AA18-7829-843EF2FB9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173A8-C103-D4D6-3AC9-D0CB659E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380663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7535</TotalTime>
  <Words>237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Conclusions</vt:lpstr>
      <vt:lpstr>Tutorial Agenda</vt:lpstr>
      <vt:lpstr>Topics for Q&amp;A / Discussion</vt:lpstr>
      <vt:lpstr>The positive outlook</vt:lpstr>
      <vt:lpstr>The cautious outlook</vt:lpstr>
      <vt:lpstr>The negative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Kenneth Church</cp:lastModifiedBy>
  <cp:revision>58</cp:revision>
  <dcterms:created xsi:type="dcterms:W3CDTF">2023-08-31T19:51:53Z</dcterms:created>
  <dcterms:modified xsi:type="dcterms:W3CDTF">2024-02-28T16:18:34Z</dcterms:modified>
</cp:coreProperties>
</file>