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881" r:id="rId2"/>
    <p:sldId id="1887" r:id="rId3"/>
    <p:sldId id="1884" r:id="rId4"/>
    <p:sldId id="1882" r:id="rId5"/>
    <p:sldId id="1883" r:id="rId6"/>
    <p:sldId id="1885" r:id="rId7"/>
    <p:sldId id="1576" r:id="rId8"/>
    <p:sldId id="1577" r:id="rId9"/>
    <p:sldId id="1594" r:id="rId10"/>
    <p:sldId id="1633" r:id="rId11"/>
    <p:sldId id="1634" r:id="rId12"/>
    <p:sldId id="1668" r:id="rId13"/>
    <p:sldId id="1597" r:id="rId14"/>
    <p:sldId id="1873" r:id="rId15"/>
    <p:sldId id="1872" r:id="rId16"/>
    <p:sldId id="1874" r:id="rId17"/>
    <p:sldId id="1875" r:id="rId18"/>
    <p:sldId id="18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1F052E-A3F3-43FD-8082-058138FD9A6E}">
          <p14:sldIdLst/>
        </p14:section>
        <p14:section name="Overview" id="{F65CF273-6699-4501-A0EF-5A6D839E8736}">
          <p14:sldIdLst>
            <p14:sldId id="1881"/>
            <p14:sldId id="1887"/>
            <p14:sldId id="1884"/>
            <p14:sldId id="1882"/>
            <p14:sldId id="1883"/>
            <p14:sldId id="1885"/>
            <p14:sldId id="1576"/>
            <p14:sldId id="1577"/>
            <p14:sldId id="1594"/>
            <p14:sldId id="1633"/>
            <p14:sldId id="1634"/>
            <p14:sldId id="1668"/>
            <p14:sldId id="1597"/>
            <p14:sldId id="1873"/>
            <p14:sldId id="1872"/>
            <p14:sldId id="1874"/>
            <p14:sldId id="1875"/>
            <p14:sldId id="1886"/>
          </p14:sldIdLst>
        </p14:section>
        <p14:section name="Untitled Section" id="{97E8B29A-E80F-40AF-97B3-22C504E2EE3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3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FD780-EA6A-4E3B-BF38-905C1C698CB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DE0CF-801B-499C-958D-2FA85094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3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6FF1-FF15-C238-CFDD-0EB4F2A39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A3903-A919-95D0-A424-6EF1A1AEE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2575-A974-A80B-A117-EF604C71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2BE3-FDC8-465C-C186-672BA99F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6F4D-B851-7A8A-734C-D1758A79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6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9539-271A-AC65-FC25-FB6C387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D343B-0A40-8BBD-EB2D-F275438A2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C75D-0E33-64D4-C565-D906F192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5D09-EFA5-DA63-B8CC-1069B2FF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E998-7DFD-B8FA-9F66-B4B9B090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61BC9-D81F-7B78-A92A-D205FEA78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FF85F-1688-EF11-98BD-15C9928D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72E07-AD1F-2767-A364-3A1FE668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8529-0686-1F35-12B3-07955FA2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340E-E3E3-4CC0-12F3-7228CD94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8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4460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2951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74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FF3F-7B07-11A4-B03F-2B514F0F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8200-44F4-8C46-BE09-D6CF78E0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696B-EAAC-ECEE-1A19-EB5C8DB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50A07-BEDB-F806-DF51-31C5D5C7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A2CC-C5DC-DCEA-172B-2C28B670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3F83-0F42-E1B1-4844-021290F5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43B1-4F98-B734-5EAB-CCC5AC85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9829-8829-78F7-04D7-8CF4E05F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EFD6-07F9-5E10-3167-8FC18ABF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DCAE-805C-18B7-4452-51294E5B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5B95-786E-D39B-0E3D-7CC02199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32D4-9CDE-6B28-3F69-9D226FC2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3C83A-6C86-1200-839B-9EF5088DC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EAFD-804D-D53E-55BE-C697F90C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056FC-EF91-E166-19F7-2649D6C8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43102-9F94-8471-07D4-5C15CE5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6FAA-FFCE-EAF9-44A9-BB6280A0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972DC-75E2-47B7-1B49-236A36BE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03726-5695-F3BD-7946-62F4AB8F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7DBB9-3571-2251-5987-BEC88BE65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78EE2-FA33-A55B-7E83-0E849CEEC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4D100-00E8-FD20-9CE7-4444FDB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17DEC-F237-814A-E9D1-AA226331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CD45C-263C-70E8-FFED-C47B49FE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6C39-3985-F37F-A7A5-EE7F9D2E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B6B8E-E25C-4F8D-DFF0-7AB10421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3E2EB-91AE-D98A-6DCD-071747FA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03F71-33BF-B0F8-9FE4-C759774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88A65-7D95-F3C1-C0D6-71C0B3AF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571B3-8F54-00E6-3A8E-D6C99C56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DA353-697C-2AAA-4453-21CD8047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C78D-9C70-F767-8F7A-BDC9EE99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F29E-1E99-8D57-C11A-B1153B3A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AD83A-96BD-1A9B-5D34-5C5B46E5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7830-E67C-AA60-830A-7F5591C3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79B2-1326-5371-96C1-E56D5989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8A3EA-9CBF-8C4D-5534-B14FACF1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9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EC93-6F4E-A787-48E5-9FFF0CC5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A9CCA-EB86-A358-9314-1A0882489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95E14-6A77-4393-2658-4CEED7F1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3FCA7-C1BF-6074-8E03-EBA900EA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AB7FE-8BE5-60CA-1D99-5312339A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55CD1-C775-64F8-4AA4-2A7E53D8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A6471-928C-8FE8-382D-11293445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7492-CBAD-C210-BE3C-33F0D4D1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6844-5CBE-A836-72B2-92CFF47F4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12F6-90BD-4DAC-9CEA-F7BA370528D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A602-D838-FB14-CA53-D27EE422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73C4-1325-C8E0-9C08-23F857B40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5434-5643-4581-9B01-D83208C6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urunchik/NF-CA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8106-A628-82C1-05C8-8E95F874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D6F1-C415-F27E-E2D7-0538CC62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  <a:p>
            <a:r>
              <a:rPr lang="en-US" dirty="0"/>
              <a:t>Knowledge graphs</a:t>
            </a:r>
          </a:p>
        </p:txBody>
      </p:sp>
    </p:spTree>
    <p:extLst>
      <p:ext uri="{BB962C8B-B14F-4D97-AF65-F5344CB8AC3E}">
        <p14:creationId xmlns:p14="http://schemas.microsoft.com/office/powerpoint/2010/main" val="393867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5D40F0-6797-4520-86D2-B1215B42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40" y="1824975"/>
            <a:ext cx="4342058" cy="3100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34ED8-26F2-4F61-B026-AD9BDF0A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79" y="1785555"/>
            <a:ext cx="3660583" cy="31422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ADADFCE-C255-4E81-86C3-DC7461A8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/>
              <a:t>Example - Autocomplete</a:t>
            </a:r>
          </a:p>
        </p:txBody>
      </p:sp>
    </p:spTree>
    <p:extLst>
      <p:ext uri="{BB962C8B-B14F-4D97-AF65-F5344CB8AC3E}">
        <p14:creationId xmlns:p14="http://schemas.microsoft.com/office/powerpoint/2010/main" val="604483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ACA85F-3562-4CBA-97A3-329B7071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93" y="1524458"/>
            <a:ext cx="2662155" cy="2689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95818D-A9C6-46B6-9BFE-D46DFDDA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825" y="4325754"/>
            <a:ext cx="2413490" cy="16898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1B108A-AEF3-49BC-9EF1-C841CF767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237" y="1524458"/>
            <a:ext cx="2680599" cy="26892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F65558-3A90-4AF6-8032-22061A653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427" y="4331871"/>
            <a:ext cx="2582216" cy="91083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2A35A9F-E9CD-4AC9-9F4E-3223B7BC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/>
              <a:t>Example - Entity cards</a:t>
            </a:r>
          </a:p>
        </p:txBody>
      </p:sp>
    </p:spTree>
    <p:extLst>
      <p:ext uri="{BB962C8B-B14F-4D97-AF65-F5344CB8AC3E}">
        <p14:creationId xmlns:p14="http://schemas.microsoft.com/office/powerpoint/2010/main" val="40985668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5D95-9F75-415D-A029-2352C460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KG construction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0A6F5-568A-4111-BBE2-733A770AC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2" y="1486746"/>
            <a:ext cx="8726136" cy="48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73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4E92-2BD7-4146-819F-AECF3932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E91D-9D20-4CB0-9DEF-2D306707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information needs</a:t>
            </a:r>
          </a:p>
          <a:p>
            <a:r>
              <a:rPr lang="en-US" dirty="0"/>
              <a:t>Query classification</a:t>
            </a:r>
          </a:p>
          <a:p>
            <a:pPr lvl="1"/>
            <a:r>
              <a:rPr lang="en-US" dirty="0"/>
              <a:t>Assign a query to one or multiple pre-defined categories</a:t>
            </a:r>
          </a:p>
          <a:p>
            <a:pPr lvl="1"/>
            <a:r>
              <a:rPr lang="en-US" dirty="0"/>
              <a:t>Query intent classification (</a:t>
            </a:r>
            <a:r>
              <a:rPr lang="en-US"/>
              <a:t>Broder)</a:t>
            </a:r>
            <a:endParaRPr lang="en-US" dirty="0"/>
          </a:p>
          <a:p>
            <a:r>
              <a:rPr lang="en-US" dirty="0"/>
              <a:t>Query annotation</a:t>
            </a:r>
          </a:p>
          <a:p>
            <a:pPr lvl="1"/>
            <a:r>
              <a:rPr lang="en-US" dirty="0"/>
              <a:t>Generate semantic markup for a query</a:t>
            </a:r>
          </a:p>
          <a:p>
            <a:pPr lvl="1"/>
            <a:r>
              <a:rPr lang="en-US" dirty="0"/>
              <a:t>Query segmentation: group terms into phrases</a:t>
            </a:r>
          </a:p>
          <a:p>
            <a:pPr lvl="1"/>
            <a:r>
              <a:rPr lang="en-US" dirty="0"/>
              <a:t>Query tagging (POS, NER)</a:t>
            </a:r>
          </a:p>
        </p:txBody>
      </p:sp>
    </p:spTree>
    <p:extLst>
      <p:ext uri="{BB962C8B-B14F-4D97-AF65-F5344CB8AC3E}">
        <p14:creationId xmlns:p14="http://schemas.microsoft.com/office/powerpoint/2010/main" val="31271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4E92-2BD7-4146-819F-AECF3932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Knowledge-enhanced generation with KGs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E91D-9D20-4CB0-9DEF-2D306707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6282" cy="4351338"/>
          </a:xfrm>
        </p:spPr>
        <p:txBody>
          <a:bodyPr>
            <a:normAutofit/>
          </a:bodyPr>
          <a:lstStyle/>
          <a:p>
            <a:r>
              <a:rPr lang="en-US" dirty="0"/>
              <a:t>Design Supervised Tasks around KG </a:t>
            </a:r>
          </a:p>
          <a:p>
            <a:pPr lvl="1"/>
            <a:r>
              <a:rPr lang="en-US" dirty="0"/>
              <a:t>Discover the dependencies of elements within a sequence</a:t>
            </a:r>
          </a:p>
          <a:p>
            <a:pPr lvl="1"/>
            <a:r>
              <a:rPr lang="en-US" dirty="0"/>
              <a:t>Retrieve relevant triples, then using them for generation</a:t>
            </a:r>
          </a:p>
          <a:p>
            <a:pPr lvl="1"/>
            <a:r>
              <a:rPr lang="en-US" dirty="0"/>
              <a:t>Using KL to measure the proximity between prior and posterior distribution</a:t>
            </a:r>
          </a:p>
          <a:p>
            <a:r>
              <a:rPr lang="en-US" dirty="0"/>
              <a:t>Selecting KG or facts in a KG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0C249-F8F4-D383-34D9-AECE17287605}"/>
              </a:ext>
            </a:extLst>
          </p:cNvPr>
          <p:cNvSpPr/>
          <p:nvPr/>
        </p:nvSpPr>
        <p:spPr>
          <a:xfrm>
            <a:off x="-2089" y="6164262"/>
            <a:ext cx="12194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W. Yu et al. "A Survey of Knowledge-Enhanced Text Generation" ACM Computing Surveys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9CAF2-3F12-F79C-27B1-DABE676C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62" y="2288404"/>
            <a:ext cx="4897005" cy="15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F7E-55B1-1442-F990-D0C15702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KGs &amp;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EBDB-4B91-8AD3-E904-C0D77578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96596" cy="4351338"/>
          </a:xfrm>
        </p:spPr>
        <p:txBody>
          <a:bodyPr/>
          <a:lstStyle/>
          <a:p>
            <a:r>
              <a:rPr lang="en-US" dirty="0"/>
              <a:t>LLMs lack of factual knowledge</a:t>
            </a:r>
          </a:p>
          <a:p>
            <a:r>
              <a:rPr lang="en-US" dirty="0"/>
              <a:t>LLMs memorize and knowledge in a training set</a:t>
            </a:r>
          </a:p>
          <a:p>
            <a:r>
              <a:rPr lang="en-US" dirty="0"/>
              <a:t>No interpretability</a:t>
            </a:r>
          </a:p>
          <a:p>
            <a:r>
              <a:rPr lang="en-US" dirty="0"/>
              <a:t>KGs are difficult to construct and maintain</a:t>
            </a:r>
          </a:p>
          <a:p>
            <a:r>
              <a:rPr lang="en-US" dirty="0"/>
              <a:t>KGs are domain specific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E0CCD8-4DC4-D968-BA50-EB410A960314}"/>
              </a:ext>
            </a:extLst>
          </p:cNvPr>
          <p:cNvSpPr/>
          <p:nvPr/>
        </p:nvSpPr>
        <p:spPr>
          <a:xfrm>
            <a:off x="-2089" y="6164262"/>
            <a:ext cx="12194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S. Pan et al. "Unifying Large Language Models and Knowledge Graphs: A Roadmap" arxiv.org/abs/2306.08302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BE3A6-200D-360E-967D-DE379733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94" y="2532062"/>
            <a:ext cx="4105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1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524E-268D-B5B7-9CEC-CE4A0958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KG-enhanced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5821-7369-2DD3-14BE-56C4087E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KG-enhanced LLM pre-training</a:t>
            </a:r>
          </a:p>
          <a:p>
            <a:pPr lvl="1"/>
            <a:r>
              <a:rPr lang="en-US" dirty="0"/>
              <a:t>Training objective</a:t>
            </a:r>
          </a:p>
          <a:p>
            <a:pPr lvl="1"/>
            <a:r>
              <a:rPr lang="en-US" dirty="0"/>
              <a:t>LLM inputs</a:t>
            </a:r>
          </a:p>
          <a:p>
            <a:pPr lvl="1"/>
            <a:r>
              <a:rPr lang="en-US" dirty="0"/>
              <a:t>Fusion models</a:t>
            </a:r>
          </a:p>
          <a:p>
            <a:r>
              <a:rPr lang="en-US" dirty="0"/>
              <a:t>KG-enhanced LLM inference</a:t>
            </a:r>
          </a:p>
          <a:p>
            <a:pPr lvl="1"/>
            <a:r>
              <a:rPr lang="en-US" dirty="0"/>
              <a:t>Dynamic fusion</a:t>
            </a:r>
          </a:p>
          <a:p>
            <a:pPr lvl="1"/>
            <a:r>
              <a:rPr lang="en-US" dirty="0"/>
              <a:t>Retrieval augmented</a:t>
            </a:r>
          </a:p>
          <a:p>
            <a:r>
              <a:rPr lang="en-US" dirty="0"/>
              <a:t>KG-enhanced LLM interpretability</a:t>
            </a:r>
          </a:p>
          <a:p>
            <a:pPr lvl="1"/>
            <a:r>
              <a:rPr lang="en-US" dirty="0"/>
              <a:t>Probing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99442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C4BA-71CC-36DF-BF75-FA96EF35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LLM-augmented KGs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D1A-02C4-4063-EA7E-44507D21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Embedding</a:t>
            </a:r>
          </a:p>
          <a:p>
            <a:pPr lvl="1"/>
            <a:r>
              <a:rPr lang="en-US" dirty="0"/>
              <a:t>Text encoders</a:t>
            </a:r>
          </a:p>
          <a:p>
            <a:pPr lvl="1"/>
            <a:r>
              <a:rPr lang="en-US" dirty="0"/>
              <a:t>Joint text and KG embeddings</a:t>
            </a:r>
          </a:p>
          <a:p>
            <a:r>
              <a:rPr lang="en-US" dirty="0"/>
              <a:t>Completion</a:t>
            </a:r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Entity discovery</a:t>
            </a:r>
          </a:p>
          <a:p>
            <a:pPr lvl="1"/>
            <a:r>
              <a:rPr lang="en-US" dirty="0"/>
              <a:t>Relation extraction</a:t>
            </a:r>
          </a:p>
          <a:p>
            <a:pPr lvl="1"/>
            <a:r>
              <a:rPr lang="en-US" dirty="0"/>
              <a:t>Coreference</a:t>
            </a:r>
          </a:p>
          <a:p>
            <a:pPr lvl="1"/>
            <a:r>
              <a:rPr lang="en-US" dirty="0"/>
              <a:t>Distilling KGs from LLMs</a:t>
            </a:r>
          </a:p>
          <a:p>
            <a:r>
              <a:rPr lang="en-US" dirty="0"/>
              <a:t>KG-to-text generation</a:t>
            </a:r>
          </a:p>
          <a:p>
            <a:r>
              <a:rPr lang="en-US" dirty="0"/>
              <a:t>LLM-augmented KG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282530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4FD55-1DA2-F056-1ADE-186FB6B4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9D89-5A08-037C-53C5-32FB57F0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64DE-608A-B9DF-AE9F-2401266C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quality for KGs</a:t>
            </a:r>
          </a:p>
          <a:p>
            <a:r>
              <a:rPr lang="en-US" dirty="0"/>
              <a:t>Use of LLMs for KG construction</a:t>
            </a:r>
          </a:p>
          <a:p>
            <a:r>
              <a:rPr lang="en-US" dirty="0"/>
              <a:t>Redundancy and completeness</a:t>
            </a:r>
          </a:p>
          <a:p>
            <a:r>
              <a:rPr lang="en-US" dirty="0"/>
              <a:t>Maintenance </a:t>
            </a:r>
          </a:p>
          <a:p>
            <a:r>
              <a:rPr lang="en-US" dirty="0"/>
              <a:t>LLM answer validation with KGs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3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4F00-23CA-B17A-3CE5-C9D0CDDE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64B2-BFC7-BD6D-86D9-DC94966F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 door of the search engine</a:t>
            </a:r>
          </a:p>
          <a:p>
            <a:r>
              <a:rPr lang="en-US" dirty="0"/>
              <a:t>In a nutshell</a:t>
            </a:r>
          </a:p>
          <a:p>
            <a:pPr lvl="1"/>
            <a:r>
              <a:rPr lang="en-US" dirty="0"/>
              <a:t>Query intent correctly identified and re-written in internal representation</a:t>
            </a:r>
          </a:p>
          <a:p>
            <a:pPr lvl="1"/>
            <a:r>
              <a:rPr lang="en-US" dirty="0"/>
              <a:t>Use re-written query to retrieve and match relevant results</a:t>
            </a:r>
          </a:p>
          <a:p>
            <a:pPr lvl="1"/>
            <a:r>
              <a:rPr lang="en-US" dirty="0"/>
              <a:t>Use all info to generate SERP</a:t>
            </a:r>
          </a:p>
          <a:p>
            <a:r>
              <a:rPr lang="en-US" dirty="0"/>
              <a:t>Lots of annotations and classifiers are used in this step</a:t>
            </a:r>
          </a:p>
          <a:p>
            <a:r>
              <a:rPr lang="en-US" dirty="0"/>
              <a:t>NLP components (POS, NER, stemming, </a:t>
            </a:r>
            <a:r>
              <a:rPr lang="en-US" dirty="0" err="1"/>
              <a:t>keyphrases</a:t>
            </a:r>
            <a:r>
              <a:rPr lang="en-US" dirty="0"/>
              <a:t>, geotagging, etc.)</a:t>
            </a:r>
          </a:p>
          <a:p>
            <a:r>
              <a:rPr lang="en-US" dirty="0"/>
              <a:t>Performance and matching (not covered in this tutorial)</a:t>
            </a:r>
          </a:p>
        </p:txBody>
      </p:sp>
    </p:spTree>
    <p:extLst>
      <p:ext uri="{BB962C8B-B14F-4D97-AF65-F5344CB8AC3E}">
        <p14:creationId xmlns:p14="http://schemas.microsoft.com/office/powerpoint/2010/main" val="45657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F86B-EB21-1CEC-DE43-372D644A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1C1C-46A3-AB31-ECE8-32EC3B9B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Broder’s taxonomy</a:t>
            </a:r>
          </a:p>
          <a:p>
            <a:r>
              <a:rPr lang="en-US" dirty="0"/>
              <a:t>Web search evolves</a:t>
            </a:r>
          </a:p>
          <a:p>
            <a:r>
              <a:rPr lang="en-US" dirty="0"/>
              <a:t>New users and behaviors</a:t>
            </a:r>
          </a:p>
          <a:p>
            <a:r>
              <a:rPr lang="en-US" dirty="0"/>
              <a:t>Emerging new types of search intents</a:t>
            </a:r>
          </a:p>
        </p:txBody>
      </p:sp>
    </p:spTree>
    <p:extLst>
      <p:ext uri="{BB962C8B-B14F-4D97-AF65-F5344CB8AC3E}">
        <p14:creationId xmlns:p14="http://schemas.microsoft.com/office/powerpoint/2010/main" val="318752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1A3-85AF-CC5F-A2B4-0917109C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C12E-E20B-D6F2-34D4-A8436A42A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6394" cy="4351338"/>
          </a:xfrm>
        </p:spPr>
        <p:txBody>
          <a:bodyPr/>
          <a:lstStyle/>
          <a:p>
            <a:r>
              <a:rPr lang="en-US" dirty="0"/>
              <a:t>Question taxonomy compared to queries</a:t>
            </a:r>
          </a:p>
          <a:p>
            <a:r>
              <a:rPr lang="en-US" dirty="0"/>
              <a:t>Multi-faceted question taxonomy</a:t>
            </a:r>
          </a:p>
          <a:p>
            <a:r>
              <a:rPr lang="en-US" dirty="0"/>
              <a:t>Detailed methodology</a:t>
            </a:r>
          </a:p>
          <a:p>
            <a:r>
              <a:rPr lang="en-US" dirty="0"/>
              <a:t>Agreement analysis and tie-breaking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69E55-C9EC-504F-D146-C6197DCC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65" y="1530549"/>
            <a:ext cx="2373125" cy="4561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F62AFD-4A28-9DAE-886B-14F93B2F942D}"/>
              </a:ext>
            </a:extLst>
          </p:cNvPr>
          <p:cNvSpPr/>
          <p:nvPr/>
        </p:nvSpPr>
        <p:spPr>
          <a:xfrm>
            <a:off x="-2089" y="6164262"/>
            <a:ext cx="12194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B. </a:t>
            </a:r>
            <a:r>
              <a:rPr lang="en-US" sz="1400" dirty="0" err="1"/>
              <a:t>Cambazoglu</a:t>
            </a:r>
            <a:r>
              <a:rPr lang="en-US" sz="1400" dirty="0"/>
              <a:t> "An Intent Taxonomy for Questions Asked in Web Search", CHIIR 2021</a:t>
            </a:r>
          </a:p>
        </p:txBody>
      </p:sp>
    </p:spTree>
    <p:extLst>
      <p:ext uri="{BB962C8B-B14F-4D97-AF65-F5344CB8AC3E}">
        <p14:creationId xmlns:p14="http://schemas.microsoft.com/office/powerpoint/2010/main" val="230070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AC3F-BA75-7A5A-B0FC-DAE39B58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NFQ intent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022F-AEF5-C3A7-D305-6D431170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60254" cy="4264457"/>
          </a:xfrm>
        </p:spPr>
        <p:txBody>
          <a:bodyPr/>
          <a:lstStyle/>
          <a:p>
            <a:r>
              <a:rPr lang="en-US" dirty="0"/>
              <a:t>Very little understanding of Non-Factoid questions</a:t>
            </a:r>
          </a:p>
          <a:p>
            <a:r>
              <a:rPr lang="en-US" dirty="0"/>
              <a:t>Lots of research on factoid QA (</a:t>
            </a:r>
            <a:r>
              <a:rPr lang="en-US" dirty="0" err="1"/>
              <a:t>SQuAD</a:t>
            </a:r>
            <a:r>
              <a:rPr lang="en-US" dirty="0"/>
              <a:t>, MS MARCO) not on NFQ</a:t>
            </a:r>
          </a:p>
          <a:p>
            <a:r>
              <a:rPr lang="en-US" dirty="0"/>
              <a:t>Detailed taxonomy creation methodology</a:t>
            </a:r>
          </a:p>
          <a:p>
            <a:r>
              <a:rPr lang="en-US" dirty="0"/>
              <a:t>Data set and model available </a:t>
            </a:r>
            <a:r>
              <a:rPr lang="en-US" dirty="0">
                <a:hlinkClick r:id="rId2"/>
              </a:rPr>
              <a:t>https://github.com/Lurunchik/NF-CATS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60D66-F89A-6BDA-FED1-D96F7C45D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2208321"/>
            <a:ext cx="5819775" cy="3057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713DFB-DF58-98D7-1328-85A464FA1E98}"/>
              </a:ext>
            </a:extLst>
          </p:cNvPr>
          <p:cNvSpPr/>
          <p:nvPr/>
        </p:nvSpPr>
        <p:spPr>
          <a:xfrm>
            <a:off x="-2089" y="6164262"/>
            <a:ext cx="12194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V. </a:t>
            </a:r>
            <a:r>
              <a:rPr lang="en-US" sz="1400" dirty="0" err="1"/>
              <a:t>Bolotova</a:t>
            </a:r>
            <a:r>
              <a:rPr lang="en-US" sz="1400" dirty="0"/>
              <a:t> et al. “A Non-Factoid Question-Answering Taxonomy” SIGIR 2022</a:t>
            </a:r>
          </a:p>
        </p:txBody>
      </p:sp>
    </p:spTree>
    <p:extLst>
      <p:ext uri="{BB962C8B-B14F-4D97-AF65-F5344CB8AC3E}">
        <p14:creationId xmlns:p14="http://schemas.microsoft.com/office/powerpoint/2010/main" val="62513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71476-7DDF-0FAD-710C-9FFFDC0A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96D8-6B92-298E-F0C8-9CBE8ADC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18F5-2411-49D5-9356-2DAB8860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Taxonomies and categorization mechanisms</a:t>
            </a:r>
          </a:p>
          <a:p>
            <a:r>
              <a:rPr lang="en-US" dirty="0"/>
              <a:t>Better understanding of user intent</a:t>
            </a:r>
          </a:p>
          <a:p>
            <a:r>
              <a:rPr lang="en-US" dirty="0"/>
              <a:t>Domain specific cases</a:t>
            </a:r>
          </a:p>
          <a:p>
            <a:r>
              <a:rPr lang="en-US" dirty="0"/>
              <a:t>Subjective queries and questions</a:t>
            </a:r>
          </a:p>
          <a:p>
            <a:r>
              <a:rPr lang="en-US" dirty="0"/>
              <a:t>Near-duplicate questions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0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Knowledge graph (KG) describes objects of interest and connections</a:t>
            </a:r>
          </a:p>
          <a:p>
            <a:r>
              <a:rPr lang="en-US" dirty="0"/>
              <a:t>Organizing data as nodes and edges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Microsoft Satori, Google Knowledge Graph, Amazon Product Graph</a:t>
            </a:r>
          </a:p>
          <a:p>
            <a:pPr lvl="1"/>
            <a:r>
              <a:rPr lang="en-US" dirty="0"/>
              <a:t>Knowledge bases (KBs): </a:t>
            </a:r>
            <a:r>
              <a:rPr lang="en-US" dirty="0" err="1"/>
              <a:t>Yago</a:t>
            </a:r>
            <a:r>
              <a:rPr lang="en-US" dirty="0"/>
              <a:t>, Freebase</a:t>
            </a:r>
          </a:p>
          <a:p>
            <a:r>
              <a:rPr lang="en-US" dirty="0"/>
              <a:t>Knowledge graph and knowledge base terms are used interchangeably</a:t>
            </a:r>
          </a:p>
          <a:p>
            <a:r>
              <a:rPr lang="en-US" dirty="0"/>
              <a:t>Similar ideas have been around for quite some time</a:t>
            </a:r>
          </a:p>
          <a:p>
            <a:pPr lvl="1"/>
            <a:r>
              <a:rPr lang="en-US" dirty="0"/>
              <a:t>Ontologies and common sense knowledge</a:t>
            </a:r>
          </a:p>
          <a:p>
            <a:pPr lvl="1"/>
            <a:r>
              <a:rPr lang="en-US" dirty="0"/>
              <a:t>Cyc</a:t>
            </a:r>
          </a:p>
        </p:txBody>
      </p:sp>
    </p:spTree>
    <p:extLst>
      <p:ext uri="{BB962C8B-B14F-4D97-AF65-F5344CB8AC3E}">
        <p14:creationId xmlns:p14="http://schemas.microsoft.com/office/powerpoint/2010/main" val="410528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6476-6D32-49C3-8533-4C5D3FD1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A345-FBC5-4538-B847-8B988697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identify nodes and derives edges</a:t>
            </a:r>
          </a:p>
          <a:p>
            <a:r>
              <a:rPr lang="en-US" dirty="0"/>
              <a:t>So far, most research on KGs/KBs use Wikipedia as source</a:t>
            </a:r>
          </a:p>
          <a:p>
            <a:pPr lvl="1"/>
            <a:r>
              <a:rPr lang="en-US" dirty="0"/>
              <a:t>Benefits: easy to read, easy to parse, </a:t>
            </a:r>
            <a:r>
              <a:rPr lang="en-US" dirty="0" err="1"/>
              <a:t>Wikipedians</a:t>
            </a:r>
            <a:endParaRPr lang="en-US" dirty="0"/>
          </a:p>
          <a:p>
            <a:pPr lvl="1"/>
            <a:r>
              <a:rPr lang="en-US" dirty="0"/>
              <a:t>Drawbacks: coverage, outdated content, bias</a:t>
            </a:r>
          </a:p>
          <a:p>
            <a:r>
              <a:rPr lang="en-US" dirty="0"/>
              <a:t>Why we care?</a:t>
            </a:r>
          </a:p>
          <a:p>
            <a:pPr lvl="1"/>
            <a:r>
              <a:rPr lang="en-US" dirty="0"/>
              <a:t>Machine readable facts about a domain </a:t>
            </a:r>
          </a:p>
          <a:p>
            <a:pPr lvl="1"/>
            <a:r>
              <a:rPr lang="en-US" dirty="0"/>
              <a:t>Data can be used for different use cases</a:t>
            </a:r>
          </a:p>
          <a:p>
            <a:r>
              <a:rPr lang="en-US" dirty="0"/>
              <a:t>More specifically</a:t>
            </a:r>
          </a:p>
          <a:p>
            <a:pPr lvl="1"/>
            <a:r>
              <a:rPr lang="en-US" sz="2000" dirty="0"/>
              <a:t>KG is a repository of entities, types and relationships</a:t>
            </a:r>
          </a:p>
          <a:p>
            <a:pPr lvl="1"/>
            <a:r>
              <a:rPr lang="en-US" sz="2000" dirty="0"/>
              <a:t>KG defines entities, types, attributes, relations, provenance</a:t>
            </a:r>
          </a:p>
          <a:p>
            <a:pPr lvl="1"/>
            <a:r>
              <a:rPr lang="en-US" sz="2000" dirty="0"/>
              <a:t>KG is data</a:t>
            </a:r>
          </a:p>
          <a:p>
            <a:pPr lvl="1"/>
            <a:r>
              <a:rPr lang="en-US" sz="2000" dirty="0"/>
              <a:t>KG evolves and needs maintenance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9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534C-85D8-45D9-9FD5-599C6B53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KGs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5016C-ACAD-4238-ACFA-1CAEBBAB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Semantic search</a:t>
            </a:r>
          </a:p>
          <a:p>
            <a:pPr lvl="1"/>
            <a:r>
              <a:rPr lang="en-US" dirty="0"/>
              <a:t>Going beyond 10-blue links</a:t>
            </a:r>
          </a:p>
          <a:p>
            <a:pPr lvl="1"/>
            <a:r>
              <a:rPr lang="en-US" dirty="0"/>
              <a:t>Understanding queries and documents </a:t>
            </a:r>
          </a:p>
          <a:p>
            <a:r>
              <a:rPr lang="en-US" dirty="0"/>
              <a:t>Document retrieval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Language modeling</a:t>
            </a:r>
          </a:p>
          <a:p>
            <a:r>
              <a:rPr lang="en-US" dirty="0"/>
              <a:t>Entity retrieval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Question-answering</a:t>
            </a:r>
          </a:p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2668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6382</TotalTime>
  <Words>621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Medium</vt:lpstr>
      <vt:lpstr>Query processing</vt:lpstr>
      <vt:lpstr>Query intent</vt:lpstr>
      <vt:lpstr>Question intent</vt:lpstr>
      <vt:lpstr>NFQ intent taxonomy</vt:lpstr>
      <vt:lpstr>Problems</vt:lpstr>
      <vt:lpstr>Knowledge graphs</vt:lpstr>
      <vt:lpstr>What is it?</vt:lpstr>
      <vt:lpstr>KGs in action</vt:lpstr>
      <vt:lpstr>Example - Autocomplete</vt:lpstr>
      <vt:lpstr>Example - Entity cards</vt:lpstr>
      <vt:lpstr>Architecture for KG construction</vt:lpstr>
      <vt:lpstr>Semantic search</vt:lpstr>
      <vt:lpstr>Knowledge-enhanced generation with KGs</vt:lpstr>
      <vt:lpstr>Combining KGs &amp; LLMs</vt:lpstr>
      <vt:lpstr>KG-enhanced LLMs</vt:lpstr>
      <vt:lpstr>LLM-augmented KGs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Alonso, Omar</dc:creator>
  <cp:lastModifiedBy>Alonso, Omar</cp:lastModifiedBy>
  <cp:revision>64</cp:revision>
  <dcterms:created xsi:type="dcterms:W3CDTF">2023-10-14T17:43:05Z</dcterms:created>
  <dcterms:modified xsi:type="dcterms:W3CDTF">2024-02-29T04:10:49Z</dcterms:modified>
</cp:coreProperties>
</file>