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1807" r:id="rId3"/>
    <p:sldId id="1857" r:id="rId4"/>
    <p:sldId id="1851" r:id="rId5"/>
    <p:sldId id="1245" r:id="rId6"/>
    <p:sldId id="1859" r:id="rId7"/>
    <p:sldId id="1318" r:id="rId8"/>
    <p:sldId id="1393" r:id="rId9"/>
    <p:sldId id="1819" r:id="rId10"/>
    <p:sldId id="1394" r:id="rId11"/>
    <p:sldId id="1246" r:id="rId12"/>
    <p:sldId id="1858" r:id="rId13"/>
    <p:sldId id="1336" r:id="rId14"/>
    <p:sldId id="1352" r:id="rId15"/>
    <p:sldId id="1421" r:id="rId16"/>
    <p:sldId id="1356" r:id="rId17"/>
    <p:sldId id="1411" r:id="rId18"/>
    <p:sldId id="1423" r:id="rId19"/>
    <p:sldId id="1850" r:id="rId20"/>
    <p:sldId id="1860" r:id="rId21"/>
    <p:sldId id="1861" r:id="rId22"/>
    <p:sldId id="1862" r:id="rId23"/>
    <p:sldId id="1874" r:id="rId24"/>
    <p:sldId id="1863" r:id="rId25"/>
    <p:sldId id="1875" r:id="rId26"/>
    <p:sldId id="1866" r:id="rId27"/>
    <p:sldId id="1864" r:id="rId28"/>
    <p:sldId id="1873" r:id="rId29"/>
    <p:sldId id="186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75"/>
    <p:restoredTop sz="96327"/>
  </p:normalViewPr>
  <p:slideViewPr>
    <p:cSldViewPr snapToGrid="0">
      <p:cViewPr varScale="1">
        <p:scale>
          <a:sx n="299" d="100"/>
          <a:sy n="299" d="100"/>
        </p:scale>
        <p:origin x="18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473488-BAE8-E04B-86B7-C5D172A43C24}" type="datetimeFigureOut">
              <a:rPr lang="en-US" smtClean="0"/>
              <a:t>2/28/24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D15FFD-BD46-4742-9688-9D6E8C90F60B}" type="slidenum">
              <a:rPr lang="en-US" smtClean="0"/>
              <a:t>‹#›</a:t>
            </a:fld>
            <a:endParaRPr lang="en-US"/>
          </a:p>
        </p:txBody>
      </p:sp>
    </p:spTree>
    <p:extLst>
      <p:ext uri="{BB962C8B-B14F-4D97-AF65-F5344CB8AC3E}">
        <p14:creationId xmlns:p14="http://schemas.microsoft.com/office/powerpoint/2010/main" val="3016747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3780A17-9181-4999-BDA9-66B3176A2370}" type="datetime1">
              <a:rPr lang="en-US" smtClean="0"/>
              <a:t>2/28/24</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82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A2D2EDF-6A62-4660-A20B-5D6D0D49BEF8}" type="datetime1">
              <a:rPr lang="en-US" smtClean="0"/>
              <a:t>2/28/24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757076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8AB3814-BDE8-4C75-A7B9-2FDE22A3C784}" type="datetime1">
              <a:rPr lang="en-US" smtClean="0"/>
              <a:t>2/28/24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352496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028342-235F-448D-81A0-E947C9A4D83C}" type="datetime1">
              <a:rPr lang="en-US" smtClean="0"/>
              <a:t>2/28/24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468448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9BA17F3-10DB-4599-B341-9D95098AECDC}" type="datetime1">
              <a:rPr lang="en-US" smtClean="0"/>
              <a:t>2/28/24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44323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028342-235F-448D-81A0-E947C9A4D83C}" type="datetime1">
              <a:rPr lang="en-US" smtClean="0"/>
              <a:t>2/28/24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468448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1E20347-C8ED-4BA1-B179-1DA4B3D600B8}" type="datetime1">
              <a:rPr lang="en-US" smtClean="0"/>
              <a:t>2/28/24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05329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D8D3A29-106D-403C-8328-625F440C64EA}" type="datetime1">
              <a:rPr lang="en-US" smtClean="0"/>
              <a:t>2/28/24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73006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C1425-89FB-4C85-96F3-4DE00806159B}" type="datetime1">
              <a:rPr lang="en-US" smtClean="0"/>
              <a:t>2/28/24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86189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32A675D-1F7E-4E09-9860-48B95FCEF164}" type="datetime1">
              <a:rPr lang="en-US" smtClean="0"/>
              <a:t>2/28/24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57713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ABBF04-663A-4A7C-8094-AB89E55597FD}" type="datetime1">
              <a:rPr lang="en-US" smtClean="0"/>
              <a:t>2/28/24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44870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64A0E455-3C4B-492D-85B5-141AE2E8036F}" type="datetime1">
              <a:rPr lang="en-US" smtClean="0"/>
              <a:t>2/28/24</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61975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54F90B-4B98-499D-B9E1-AAD755513560}" type="datetime1">
              <a:rPr lang="en-US" smtClean="0"/>
              <a:t>2/28/24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4825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E82683-2E85-4721-9FF6-915D29D60424}" type="datetime1">
              <a:rPr lang="en-US" smtClean="0"/>
              <a:t>2/28/24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477729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8783-995D-14EA-F6D5-C32DCA26A3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F69710-41C1-6A42-D162-F3FED5746A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582B73-810E-3C54-E81B-EE0D8DDE56A4}"/>
              </a:ext>
            </a:extLst>
          </p:cNvPr>
          <p:cNvSpPr>
            <a:spLocks noGrp="1"/>
          </p:cNvSpPr>
          <p:nvPr>
            <p:ph type="dt" sz="half" idx="10"/>
          </p:nvPr>
        </p:nvSpPr>
        <p:spPr/>
        <p:txBody>
          <a:bodyPr/>
          <a:lstStyle/>
          <a:p>
            <a:fld id="{16F189FC-72C6-324A-BF5C-29458449E195}" type="datetimeFigureOut">
              <a:rPr lang="en-US" smtClean="0"/>
              <a:t>2/28/24</a:t>
            </a:fld>
            <a:endParaRPr lang="en-US"/>
          </a:p>
        </p:txBody>
      </p:sp>
      <p:sp>
        <p:nvSpPr>
          <p:cNvPr id="5" name="Footer Placeholder 4">
            <a:extLst>
              <a:ext uri="{FF2B5EF4-FFF2-40B4-BE49-F238E27FC236}">
                <a16:creationId xmlns:a16="http://schemas.microsoft.com/office/drawing/2014/main" id="{8F5A9E35-1A7A-9DA4-21A8-AB7DF5053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1BFC7-BC87-7649-35DD-AF4D78D41294}"/>
              </a:ext>
            </a:extLst>
          </p:cNvPr>
          <p:cNvSpPr>
            <a:spLocks noGrp="1"/>
          </p:cNvSpPr>
          <p:nvPr>
            <p:ph type="sldNum" sz="quarter" idx="12"/>
          </p:nvPr>
        </p:nvSpPr>
        <p:spPr/>
        <p:txBody>
          <a:bodyPr/>
          <a:lstStyle/>
          <a:p>
            <a:fld id="{214F97D3-9345-1F40-85BB-A810548515E5}" type="slidenum">
              <a:rPr lang="en-US" smtClean="0"/>
              <a:t>‹#›</a:t>
            </a:fld>
            <a:endParaRPr lang="en-US"/>
          </a:p>
        </p:txBody>
      </p:sp>
    </p:spTree>
    <p:extLst>
      <p:ext uri="{BB962C8B-B14F-4D97-AF65-F5344CB8AC3E}">
        <p14:creationId xmlns:p14="http://schemas.microsoft.com/office/powerpoint/2010/main" val="1686446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854B-6472-CA27-5874-DAE3921D98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38DD0F-76CA-2623-F9A6-9C91669AF5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F0A531-F3D0-5E31-FD94-BE8FACE481C0}"/>
              </a:ext>
            </a:extLst>
          </p:cNvPr>
          <p:cNvSpPr>
            <a:spLocks noGrp="1"/>
          </p:cNvSpPr>
          <p:nvPr>
            <p:ph type="dt" sz="half" idx="10"/>
          </p:nvPr>
        </p:nvSpPr>
        <p:spPr/>
        <p:txBody>
          <a:bodyPr/>
          <a:lstStyle/>
          <a:p>
            <a:fld id="{16F189FC-72C6-324A-BF5C-29458449E195}" type="datetimeFigureOut">
              <a:rPr lang="en-US" smtClean="0"/>
              <a:t>2/28/24</a:t>
            </a:fld>
            <a:endParaRPr lang="en-US"/>
          </a:p>
        </p:txBody>
      </p:sp>
      <p:sp>
        <p:nvSpPr>
          <p:cNvPr id="5" name="Footer Placeholder 4">
            <a:extLst>
              <a:ext uri="{FF2B5EF4-FFF2-40B4-BE49-F238E27FC236}">
                <a16:creationId xmlns:a16="http://schemas.microsoft.com/office/drawing/2014/main" id="{3CE94077-39E2-0FCF-DA7E-4371B55F27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9801E-7D91-B372-0620-9A8A0B44571F}"/>
              </a:ext>
            </a:extLst>
          </p:cNvPr>
          <p:cNvSpPr>
            <a:spLocks noGrp="1"/>
          </p:cNvSpPr>
          <p:nvPr>
            <p:ph type="sldNum" sz="quarter" idx="12"/>
          </p:nvPr>
        </p:nvSpPr>
        <p:spPr/>
        <p:txBody>
          <a:bodyPr/>
          <a:lstStyle/>
          <a:p>
            <a:fld id="{214F97D3-9345-1F40-85BB-A810548515E5}" type="slidenum">
              <a:rPr lang="en-US" smtClean="0"/>
              <a:t>‹#›</a:t>
            </a:fld>
            <a:endParaRPr lang="en-US"/>
          </a:p>
        </p:txBody>
      </p:sp>
    </p:spTree>
    <p:extLst>
      <p:ext uri="{BB962C8B-B14F-4D97-AF65-F5344CB8AC3E}">
        <p14:creationId xmlns:p14="http://schemas.microsoft.com/office/powerpoint/2010/main" val="148557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02FEE8-A64D-CF39-625C-0BFA9433EC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71DBC4-D411-196B-022E-135C927727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6D5907-9E05-E66A-4498-F20FE9D2DB24}"/>
              </a:ext>
            </a:extLst>
          </p:cNvPr>
          <p:cNvSpPr>
            <a:spLocks noGrp="1"/>
          </p:cNvSpPr>
          <p:nvPr>
            <p:ph type="dt" sz="half" idx="10"/>
          </p:nvPr>
        </p:nvSpPr>
        <p:spPr/>
        <p:txBody>
          <a:bodyPr/>
          <a:lstStyle/>
          <a:p>
            <a:fld id="{16F189FC-72C6-324A-BF5C-29458449E195}" type="datetimeFigureOut">
              <a:rPr lang="en-US" smtClean="0"/>
              <a:t>2/28/24</a:t>
            </a:fld>
            <a:endParaRPr lang="en-US"/>
          </a:p>
        </p:txBody>
      </p:sp>
      <p:sp>
        <p:nvSpPr>
          <p:cNvPr id="5" name="Footer Placeholder 4">
            <a:extLst>
              <a:ext uri="{FF2B5EF4-FFF2-40B4-BE49-F238E27FC236}">
                <a16:creationId xmlns:a16="http://schemas.microsoft.com/office/drawing/2014/main" id="{584F0651-7C36-A477-72C1-AD0736D1A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4000F-8586-CA5C-363E-4948A3D5062F}"/>
              </a:ext>
            </a:extLst>
          </p:cNvPr>
          <p:cNvSpPr>
            <a:spLocks noGrp="1"/>
          </p:cNvSpPr>
          <p:nvPr>
            <p:ph type="sldNum" sz="quarter" idx="12"/>
          </p:nvPr>
        </p:nvSpPr>
        <p:spPr/>
        <p:txBody>
          <a:bodyPr/>
          <a:lstStyle/>
          <a:p>
            <a:fld id="{214F97D3-9345-1F40-85BB-A810548515E5}" type="slidenum">
              <a:rPr lang="en-US" smtClean="0"/>
              <a:t>‹#›</a:t>
            </a:fld>
            <a:endParaRPr lang="en-US"/>
          </a:p>
        </p:txBody>
      </p:sp>
    </p:spTree>
    <p:extLst>
      <p:ext uri="{BB962C8B-B14F-4D97-AF65-F5344CB8AC3E}">
        <p14:creationId xmlns:p14="http://schemas.microsoft.com/office/powerpoint/2010/main" val="2536403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844608"/>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311087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8292F-3EB1-1DCD-0DFB-25DF8F195C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FA2117-349A-055B-07B6-90CAE45B6D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CFE0EF-2860-6305-2765-1BCC13224ED9}"/>
              </a:ext>
            </a:extLst>
          </p:cNvPr>
          <p:cNvSpPr>
            <a:spLocks noGrp="1"/>
          </p:cNvSpPr>
          <p:nvPr>
            <p:ph type="dt" sz="half" idx="10"/>
          </p:nvPr>
        </p:nvSpPr>
        <p:spPr/>
        <p:txBody>
          <a:bodyPr/>
          <a:lstStyle/>
          <a:p>
            <a:fld id="{16F189FC-72C6-324A-BF5C-29458449E195}" type="datetimeFigureOut">
              <a:rPr lang="en-US" smtClean="0"/>
              <a:t>2/28/24</a:t>
            </a:fld>
            <a:endParaRPr lang="en-US"/>
          </a:p>
        </p:txBody>
      </p:sp>
      <p:sp>
        <p:nvSpPr>
          <p:cNvPr id="5" name="Footer Placeholder 4">
            <a:extLst>
              <a:ext uri="{FF2B5EF4-FFF2-40B4-BE49-F238E27FC236}">
                <a16:creationId xmlns:a16="http://schemas.microsoft.com/office/drawing/2014/main" id="{5C86E977-5F60-FEB3-29B4-AC7C99A320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D4635-67E3-39D6-920F-BD83D30DB4FB}"/>
              </a:ext>
            </a:extLst>
          </p:cNvPr>
          <p:cNvSpPr>
            <a:spLocks noGrp="1"/>
          </p:cNvSpPr>
          <p:nvPr>
            <p:ph type="sldNum" sz="quarter" idx="12"/>
          </p:nvPr>
        </p:nvSpPr>
        <p:spPr/>
        <p:txBody>
          <a:bodyPr/>
          <a:lstStyle/>
          <a:p>
            <a:fld id="{214F97D3-9345-1F40-85BB-A810548515E5}" type="slidenum">
              <a:rPr lang="en-US" smtClean="0"/>
              <a:t>‹#›</a:t>
            </a:fld>
            <a:endParaRPr lang="en-US"/>
          </a:p>
        </p:txBody>
      </p:sp>
    </p:spTree>
    <p:extLst>
      <p:ext uri="{BB962C8B-B14F-4D97-AF65-F5344CB8AC3E}">
        <p14:creationId xmlns:p14="http://schemas.microsoft.com/office/powerpoint/2010/main" val="3270558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1E47-78AD-0A6C-A86A-EAE4F1F4FA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15BECE-199C-25CB-5ACC-D290A50DA7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3618A8-6F54-250E-6B47-85BF89F87B2C}"/>
              </a:ext>
            </a:extLst>
          </p:cNvPr>
          <p:cNvSpPr>
            <a:spLocks noGrp="1"/>
          </p:cNvSpPr>
          <p:nvPr>
            <p:ph type="dt" sz="half" idx="10"/>
          </p:nvPr>
        </p:nvSpPr>
        <p:spPr/>
        <p:txBody>
          <a:bodyPr/>
          <a:lstStyle/>
          <a:p>
            <a:fld id="{16F189FC-72C6-324A-BF5C-29458449E195}" type="datetimeFigureOut">
              <a:rPr lang="en-US" smtClean="0"/>
              <a:t>2/28/24</a:t>
            </a:fld>
            <a:endParaRPr lang="en-US"/>
          </a:p>
        </p:txBody>
      </p:sp>
      <p:sp>
        <p:nvSpPr>
          <p:cNvPr id="5" name="Footer Placeholder 4">
            <a:extLst>
              <a:ext uri="{FF2B5EF4-FFF2-40B4-BE49-F238E27FC236}">
                <a16:creationId xmlns:a16="http://schemas.microsoft.com/office/drawing/2014/main" id="{9EA19797-D6DA-F695-0101-F278250E7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7F88D0-52C9-E606-740B-ADD04DC4E122}"/>
              </a:ext>
            </a:extLst>
          </p:cNvPr>
          <p:cNvSpPr>
            <a:spLocks noGrp="1"/>
          </p:cNvSpPr>
          <p:nvPr>
            <p:ph type="sldNum" sz="quarter" idx="12"/>
          </p:nvPr>
        </p:nvSpPr>
        <p:spPr/>
        <p:txBody>
          <a:bodyPr/>
          <a:lstStyle/>
          <a:p>
            <a:fld id="{214F97D3-9345-1F40-85BB-A810548515E5}" type="slidenum">
              <a:rPr lang="en-US" smtClean="0"/>
              <a:t>‹#›</a:t>
            </a:fld>
            <a:endParaRPr lang="en-US"/>
          </a:p>
        </p:txBody>
      </p:sp>
    </p:spTree>
    <p:extLst>
      <p:ext uri="{BB962C8B-B14F-4D97-AF65-F5344CB8AC3E}">
        <p14:creationId xmlns:p14="http://schemas.microsoft.com/office/powerpoint/2010/main" val="151766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EC3A-C24A-1CA8-C1F4-894F6F3471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7CF787-B652-05E8-B7E3-A0A230E49E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0428B9-1D9B-B7D7-991D-B1EFCDF439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C0C049-292E-EF9F-F184-022D648FEBBC}"/>
              </a:ext>
            </a:extLst>
          </p:cNvPr>
          <p:cNvSpPr>
            <a:spLocks noGrp="1"/>
          </p:cNvSpPr>
          <p:nvPr>
            <p:ph type="dt" sz="half" idx="10"/>
          </p:nvPr>
        </p:nvSpPr>
        <p:spPr/>
        <p:txBody>
          <a:bodyPr/>
          <a:lstStyle/>
          <a:p>
            <a:fld id="{16F189FC-72C6-324A-BF5C-29458449E195}" type="datetimeFigureOut">
              <a:rPr lang="en-US" smtClean="0"/>
              <a:t>2/28/24</a:t>
            </a:fld>
            <a:endParaRPr lang="en-US"/>
          </a:p>
        </p:txBody>
      </p:sp>
      <p:sp>
        <p:nvSpPr>
          <p:cNvPr id="6" name="Footer Placeholder 5">
            <a:extLst>
              <a:ext uri="{FF2B5EF4-FFF2-40B4-BE49-F238E27FC236}">
                <a16:creationId xmlns:a16="http://schemas.microsoft.com/office/drawing/2014/main" id="{795B19BC-9E62-CD97-E6B5-8E388CA30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3194A6-008A-EFE6-A135-4D5307A133A5}"/>
              </a:ext>
            </a:extLst>
          </p:cNvPr>
          <p:cNvSpPr>
            <a:spLocks noGrp="1"/>
          </p:cNvSpPr>
          <p:nvPr>
            <p:ph type="sldNum" sz="quarter" idx="12"/>
          </p:nvPr>
        </p:nvSpPr>
        <p:spPr/>
        <p:txBody>
          <a:bodyPr/>
          <a:lstStyle/>
          <a:p>
            <a:fld id="{214F97D3-9345-1F40-85BB-A810548515E5}" type="slidenum">
              <a:rPr lang="en-US" smtClean="0"/>
              <a:t>‹#›</a:t>
            </a:fld>
            <a:endParaRPr lang="en-US"/>
          </a:p>
        </p:txBody>
      </p:sp>
    </p:spTree>
    <p:extLst>
      <p:ext uri="{BB962C8B-B14F-4D97-AF65-F5344CB8AC3E}">
        <p14:creationId xmlns:p14="http://schemas.microsoft.com/office/powerpoint/2010/main" val="3623673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81B67-4CCB-B2DE-78E4-25E90AFAC5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3D87F8-B6DF-34A6-15DA-B5AB252868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606067-2612-7A92-DF7A-6071737E2F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0D6E3C-9553-4CC9-AEF4-CFA75D6EE3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8AF104-10C4-44D3-0300-4132847DB8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439548-9805-0CE4-DF9C-A0DAD3EA2D57}"/>
              </a:ext>
            </a:extLst>
          </p:cNvPr>
          <p:cNvSpPr>
            <a:spLocks noGrp="1"/>
          </p:cNvSpPr>
          <p:nvPr>
            <p:ph type="dt" sz="half" idx="10"/>
          </p:nvPr>
        </p:nvSpPr>
        <p:spPr/>
        <p:txBody>
          <a:bodyPr/>
          <a:lstStyle/>
          <a:p>
            <a:fld id="{16F189FC-72C6-324A-BF5C-29458449E195}" type="datetimeFigureOut">
              <a:rPr lang="en-US" smtClean="0"/>
              <a:t>2/28/24</a:t>
            </a:fld>
            <a:endParaRPr lang="en-US"/>
          </a:p>
        </p:txBody>
      </p:sp>
      <p:sp>
        <p:nvSpPr>
          <p:cNvPr id="8" name="Footer Placeholder 7">
            <a:extLst>
              <a:ext uri="{FF2B5EF4-FFF2-40B4-BE49-F238E27FC236}">
                <a16:creationId xmlns:a16="http://schemas.microsoft.com/office/drawing/2014/main" id="{4A562EA4-49D6-8234-B4FD-445A3E47D5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EFAF81-BF05-BBB4-8E5D-414F337338CE}"/>
              </a:ext>
            </a:extLst>
          </p:cNvPr>
          <p:cNvSpPr>
            <a:spLocks noGrp="1"/>
          </p:cNvSpPr>
          <p:nvPr>
            <p:ph type="sldNum" sz="quarter" idx="12"/>
          </p:nvPr>
        </p:nvSpPr>
        <p:spPr/>
        <p:txBody>
          <a:bodyPr/>
          <a:lstStyle/>
          <a:p>
            <a:fld id="{214F97D3-9345-1F40-85BB-A810548515E5}" type="slidenum">
              <a:rPr lang="en-US" smtClean="0"/>
              <a:t>‹#›</a:t>
            </a:fld>
            <a:endParaRPr lang="en-US"/>
          </a:p>
        </p:txBody>
      </p:sp>
    </p:spTree>
    <p:extLst>
      <p:ext uri="{BB962C8B-B14F-4D97-AF65-F5344CB8AC3E}">
        <p14:creationId xmlns:p14="http://schemas.microsoft.com/office/powerpoint/2010/main" val="97116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204D5-EF46-D6A7-A6F4-BEDDD8278D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7C4537-E323-E8AF-757B-44323978106E}"/>
              </a:ext>
            </a:extLst>
          </p:cNvPr>
          <p:cNvSpPr>
            <a:spLocks noGrp="1"/>
          </p:cNvSpPr>
          <p:nvPr>
            <p:ph type="dt" sz="half" idx="10"/>
          </p:nvPr>
        </p:nvSpPr>
        <p:spPr/>
        <p:txBody>
          <a:bodyPr/>
          <a:lstStyle/>
          <a:p>
            <a:fld id="{16F189FC-72C6-324A-BF5C-29458449E195}" type="datetimeFigureOut">
              <a:rPr lang="en-US" smtClean="0"/>
              <a:t>2/28/24</a:t>
            </a:fld>
            <a:endParaRPr lang="en-US"/>
          </a:p>
        </p:txBody>
      </p:sp>
      <p:sp>
        <p:nvSpPr>
          <p:cNvPr id="4" name="Footer Placeholder 3">
            <a:extLst>
              <a:ext uri="{FF2B5EF4-FFF2-40B4-BE49-F238E27FC236}">
                <a16:creationId xmlns:a16="http://schemas.microsoft.com/office/drawing/2014/main" id="{474D97E0-5C25-E68A-AE65-ED289B6657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FB6296-A522-2166-5F51-70D16F0553F2}"/>
              </a:ext>
            </a:extLst>
          </p:cNvPr>
          <p:cNvSpPr>
            <a:spLocks noGrp="1"/>
          </p:cNvSpPr>
          <p:nvPr>
            <p:ph type="sldNum" sz="quarter" idx="12"/>
          </p:nvPr>
        </p:nvSpPr>
        <p:spPr/>
        <p:txBody>
          <a:bodyPr/>
          <a:lstStyle/>
          <a:p>
            <a:fld id="{214F97D3-9345-1F40-85BB-A810548515E5}" type="slidenum">
              <a:rPr lang="en-US" smtClean="0"/>
              <a:t>‹#›</a:t>
            </a:fld>
            <a:endParaRPr lang="en-US"/>
          </a:p>
        </p:txBody>
      </p:sp>
    </p:spTree>
    <p:extLst>
      <p:ext uri="{BB962C8B-B14F-4D97-AF65-F5344CB8AC3E}">
        <p14:creationId xmlns:p14="http://schemas.microsoft.com/office/powerpoint/2010/main" val="1624214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C68833-56A8-E2C5-56AB-A20A289F2937}"/>
              </a:ext>
            </a:extLst>
          </p:cNvPr>
          <p:cNvSpPr>
            <a:spLocks noGrp="1"/>
          </p:cNvSpPr>
          <p:nvPr>
            <p:ph type="dt" sz="half" idx="10"/>
          </p:nvPr>
        </p:nvSpPr>
        <p:spPr/>
        <p:txBody>
          <a:bodyPr/>
          <a:lstStyle/>
          <a:p>
            <a:fld id="{16F189FC-72C6-324A-BF5C-29458449E195}" type="datetimeFigureOut">
              <a:rPr lang="en-US" smtClean="0"/>
              <a:t>2/28/24</a:t>
            </a:fld>
            <a:endParaRPr lang="en-US"/>
          </a:p>
        </p:txBody>
      </p:sp>
      <p:sp>
        <p:nvSpPr>
          <p:cNvPr id="3" name="Footer Placeholder 2">
            <a:extLst>
              <a:ext uri="{FF2B5EF4-FFF2-40B4-BE49-F238E27FC236}">
                <a16:creationId xmlns:a16="http://schemas.microsoft.com/office/drawing/2014/main" id="{AF4DDC8D-E136-9E49-EFFA-A9CAB7E288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2A9D4A-C337-856A-F395-2F7BC31492C5}"/>
              </a:ext>
            </a:extLst>
          </p:cNvPr>
          <p:cNvSpPr>
            <a:spLocks noGrp="1"/>
          </p:cNvSpPr>
          <p:nvPr>
            <p:ph type="sldNum" sz="quarter" idx="12"/>
          </p:nvPr>
        </p:nvSpPr>
        <p:spPr/>
        <p:txBody>
          <a:bodyPr/>
          <a:lstStyle/>
          <a:p>
            <a:fld id="{214F97D3-9345-1F40-85BB-A810548515E5}" type="slidenum">
              <a:rPr lang="en-US" smtClean="0"/>
              <a:t>‹#›</a:t>
            </a:fld>
            <a:endParaRPr lang="en-US"/>
          </a:p>
        </p:txBody>
      </p:sp>
    </p:spTree>
    <p:extLst>
      <p:ext uri="{BB962C8B-B14F-4D97-AF65-F5344CB8AC3E}">
        <p14:creationId xmlns:p14="http://schemas.microsoft.com/office/powerpoint/2010/main" val="416267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D1529-67A6-476C-DDDA-9838051B7E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8ECCFB-406B-C815-63E9-8A3D90EE5F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06DE7D-4F35-C39B-516B-4068CB9B3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AD326E-13CA-8C79-6F41-86B9327F7C48}"/>
              </a:ext>
            </a:extLst>
          </p:cNvPr>
          <p:cNvSpPr>
            <a:spLocks noGrp="1"/>
          </p:cNvSpPr>
          <p:nvPr>
            <p:ph type="dt" sz="half" idx="10"/>
          </p:nvPr>
        </p:nvSpPr>
        <p:spPr/>
        <p:txBody>
          <a:bodyPr/>
          <a:lstStyle/>
          <a:p>
            <a:fld id="{16F189FC-72C6-324A-BF5C-29458449E195}" type="datetimeFigureOut">
              <a:rPr lang="en-US" smtClean="0"/>
              <a:t>2/28/24</a:t>
            </a:fld>
            <a:endParaRPr lang="en-US"/>
          </a:p>
        </p:txBody>
      </p:sp>
      <p:sp>
        <p:nvSpPr>
          <p:cNvPr id="6" name="Footer Placeholder 5">
            <a:extLst>
              <a:ext uri="{FF2B5EF4-FFF2-40B4-BE49-F238E27FC236}">
                <a16:creationId xmlns:a16="http://schemas.microsoft.com/office/drawing/2014/main" id="{D1454038-1278-FE97-271C-A435A8B2AE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3003B3-3259-8D63-FD8E-FA4ED7D4F59A}"/>
              </a:ext>
            </a:extLst>
          </p:cNvPr>
          <p:cNvSpPr>
            <a:spLocks noGrp="1"/>
          </p:cNvSpPr>
          <p:nvPr>
            <p:ph type="sldNum" sz="quarter" idx="12"/>
          </p:nvPr>
        </p:nvSpPr>
        <p:spPr/>
        <p:txBody>
          <a:bodyPr/>
          <a:lstStyle/>
          <a:p>
            <a:fld id="{214F97D3-9345-1F40-85BB-A810548515E5}" type="slidenum">
              <a:rPr lang="en-US" smtClean="0"/>
              <a:t>‹#›</a:t>
            </a:fld>
            <a:endParaRPr lang="en-US"/>
          </a:p>
        </p:txBody>
      </p:sp>
    </p:spTree>
    <p:extLst>
      <p:ext uri="{BB962C8B-B14F-4D97-AF65-F5344CB8AC3E}">
        <p14:creationId xmlns:p14="http://schemas.microsoft.com/office/powerpoint/2010/main" val="1122515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61BD-AD52-7D5B-7D61-1CD164A0BA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BA2A78-0B48-3AEC-9BA6-D29A9F5C68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3A3A7C-83F8-9A0F-4519-39B74CBC0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8B7FD4-FBF3-8309-11F8-75B31280F38B}"/>
              </a:ext>
            </a:extLst>
          </p:cNvPr>
          <p:cNvSpPr>
            <a:spLocks noGrp="1"/>
          </p:cNvSpPr>
          <p:nvPr>
            <p:ph type="dt" sz="half" idx="10"/>
          </p:nvPr>
        </p:nvSpPr>
        <p:spPr/>
        <p:txBody>
          <a:bodyPr/>
          <a:lstStyle/>
          <a:p>
            <a:fld id="{16F189FC-72C6-324A-BF5C-29458449E195}" type="datetimeFigureOut">
              <a:rPr lang="en-US" smtClean="0"/>
              <a:t>2/28/24</a:t>
            </a:fld>
            <a:endParaRPr lang="en-US"/>
          </a:p>
        </p:txBody>
      </p:sp>
      <p:sp>
        <p:nvSpPr>
          <p:cNvPr id="6" name="Footer Placeholder 5">
            <a:extLst>
              <a:ext uri="{FF2B5EF4-FFF2-40B4-BE49-F238E27FC236}">
                <a16:creationId xmlns:a16="http://schemas.microsoft.com/office/drawing/2014/main" id="{1B9222AE-C920-074A-5D98-81E747B0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E9E8FF-1B7D-D6CA-BA05-2C2AA0B75A67}"/>
              </a:ext>
            </a:extLst>
          </p:cNvPr>
          <p:cNvSpPr>
            <a:spLocks noGrp="1"/>
          </p:cNvSpPr>
          <p:nvPr>
            <p:ph type="sldNum" sz="quarter" idx="12"/>
          </p:nvPr>
        </p:nvSpPr>
        <p:spPr/>
        <p:txBody>
          <a:bodyPr/>
          <a:lstStyle/>
          <a:p>
            <a:fld id="{214F97D3-9345-1F40-85BB-A810548515E5}" type="slidenum">
              <a:rPr lang="en-US" smtClean="0"/>
              <a:t>‹#›</a:t>
            </a:fld>
            <a:endParaRPr lang="en-US"/>
          </a:p>
        </p:txBody>
      </p:sp>
    </p:spTree>
    <p:extLst>
      <p:ext uri="{BB962C8B-B14F-4D97-AF65-F5344CB8AC3E}">
        <p14:creationId xmlns:p14="http://schemas.microsoft.com/office/powerpoint/2010/main" val="34257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419EED-299C-2D33-FBC6-FE8B63932B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9CEBB2-7153-F26C-840A-BAB4A5476F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9080C-4636-C93A-6DFC-1B64FED40F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F189FC-72C6-324A-BF5C-29458449E195}" type="datetimeFigureOut">
              <a:rPr lang="en-US" smtClean="0"/>
              <a:t>2/28/24</a:t>
            </a:fld>
            <a:endParaRPr lang="en-US"/>
          </a:p>
        </p:txBody>
      </p:sp>
      <p:sp>
        <p:nvSpPr>
          <p:cNvPr id="5" name="Footer Placeholder 4">
            <a:extLst>
              <a:ext uri="{FF2B5EF4-FFF2-40B4-BE49-F238E27FC236}">
                <a16:creationId xmlns:a16="http://schemas.microsoft.com/office/drawing/2014/main" id="{BAA5D589-2C72-6116-41B3-DDF42C4DB4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2CFD9BF-7BAD-D977-6EA7-5F093044C8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14F97D3-9345-1F40-85BB-A810548515E5}" type="slidenum">
              <a:rPr lang="en-US" smtClean="0"/>
              <a:t>‹#›</a:t>
            </a:fld>
            <a:endParaRPr lang="en-US"/>
          </a:p>
        </p:txBody>
      </p:sp>
    </p:spTree>
    <p:extLst>
      <p:ext uri="{BB962C8B-B14F-4D97-AF65-F5344CB8AC3E}">
        <p14:creationId xmlns:p14="http://schemas.microsoft.com/office/powerpoint/2010/main" val="2395891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ime.com/6247678/openai-chatgpt-kenya-workers/"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hyperlink" Target="https://www.nbcnews.com/tech/innovation/openai-chatgpt-ai-jobs-contractors-talk-shadow-workforce-powers-rcna81892" TargetMode="Externa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onezero.medium.com/a-permanent-nightmare-pinterest-moderators-fight-to-keep-horrifying-content-off-the-platform-4d8e7ec822fe" TargetMode="External"/><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thebureauinvestigates.com/stories/2022-10-20/behind-tiktoks-boom-a-legion-of-traumatised-10-a-day-content-moderators" TargetMode="External"/><Relationship Id="rId5" Type="http://schemas.openxmlformats.org/officeDocument/2006/relationships/image" Target="../media/image5.png"/><Relationship Id="rId4" Type="http://schemas.openxmlformats.org/officeDocument/2006/relationships/hyperlink" Target="https://www.wired.com/2014/10/content-moder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9AF8F-3A35-BBA8-2B40-B0F1C5A5F4ED}"/>
              </a:ext>
            </a:extLst>
          </p:cNvPr>
          <p:cNvSpPr>
            <a:spLocks noGrp="1"/>
          </p:cNvSpPr>
          <p:nvPr>
            <p:ph type="ctrTitle"/>
          </p:nvPr>
        </p:nvSpPr>
        <p:spPr/>
        <p:txBody>
          <a:bodyPr/>
          <a:lstStyle/>
          <a:p>
            <a:r>
              <a:rPr lang="en-US" dirty="0"/>
              <a:t>Labeling</a:t>
            </a:r>
          </a:p>
        </p:txBody>
      </p:sp>
      <p:sp>
        <p:nvSpPr>
          <p:cNvPr id="3" name="Subtitle 2">
            <a:extLst>
              <a:ext uri="{FF2B5EF4-FFF2-40B4-BE49-F238E27FC236}">
                <a16:creationId xmlns:a16="http://schemas.microsoft.com/office/drawing/2014/main" id="{48C908F0-39D6-AFDD-5B3D-10AA187940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65000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Problems</a:t>
            </a:r>
          </a:p>
        </p:txBody>
      </p:sp>
      <p:sp>
        <p:nvSpPr>
          <p:cNvPr id="2" name="Text Placeholder 1"/>
          <p:cNvSpPr>
            <a:spLocks noGrp="1"/>
          </p:cNvSpPr>
          <p:nvPr>
            <p:ph idx="1"/>
          </p:nvPr>
        </p:nvSpPr>
        <p:spPr/>
        <p:txBody>
          <a:bodyPr>
            <a:normAutofit fontScale="92500" lnSpcReduction="10000"/>
          </a:bodyPr>
          <a:lstStyle/>
          <a:p>
            <a:r>
              <a:rPr lang="en-US" dirty="0"/>
              <a:t>Monolithic HITs</a:t>
            </a:r>
          </a:p>
          <a:p>
            <a:pPr lvl="1"/>
            <a:r>
              <a:rPr lang="en-US" dirty="0"/>
              <a:t>The structure of a HIT mirrors the structure of the task the developer is working on</a:t>
            </a:r>
          </a:p>
          <a:p>
            <a:pPr lvl="1"/>
            <a:r>
              <a:rPr lang="en-US" dirty="0"/>
              <a:t>Similar to Conway’s law in software engineering</a:t>
            </a:r>
          </a:p>
          <a:p>
            <a:r>
              <a:rPr lang="en-US" dirty="0"/>
              <a:t>Task complexity</a:t>
            </a:r>
          </a:p>
          <a:p>
            <a:r>
              <a:rPr lang="en-US" dirty="0"/>
              <a:t>Lengthy instructions</a:t>
            </a:r>
          </a:p>
          <a:p>
            <a:pPr lvl="1"/>
            <a:r>
              <a:rPr lang="en-US" dirty="0"/>
              <a:t>RTFM doesn’t work</a:t>
            </a:r>
          </a:p>
          <a:p>
            <a:r>
              <a:rPr lang="en-US" dirty="0"/>
              <a:t>We don’t think of HC/crowdsourcing as programming</a:t>
            </a:r>
          </a:p>
          <a:p>
            <a:r>
              <a:rPr lang="en-US" dirty="0"/>
              <a:t>How to improve</a:t>
            </a:r>
          </a:p>
          <a:p>
            <a:pPr lvl="1"/>
            <a:r>
              <a:rPr lang="en-US" dirty="0"/>
              <a:t>Use established programming practices</a:t>
            </a:r>
          </a:p>
          <a:p>
            <a:pPr lvl="1"/>
            <a:r>
              <a:rPr lang="en-US" dirty="0"/>
              <a:t>Careful, we are dealing with humans and not machines</a:t>
            </a:r>
          </a:p>
        </p:txBody>
      </p:sp>
    </p:spTree>
    <p:extLst>
      <p:ext uri="{BB962C8B-B14F-4D97-AF65-F5344CB8AC3E}">
        <p14:creationId xmlns:p14="http://schemas.microsoft.com/office/powerpoint/2010/main" val="275744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spectrum of labeling tasks</a:t>
            </a:r>
          </a:p>
        </p:txBody>
      </p:sp>
      <p:graphicFrame>
        <p:nvGraphicFramePr>
          <p:cNvPr id="4" name="Table 3"/>
          <p:cNvGraphicFramePr>
            <a:graphicFrameLocks noGrp="1"/>
          </p:cNvGraphicFramePr>
          <p:nvPr/>
        </p:nvGraphicFramePr>
        <p:xfrm>
          <a:off x="1315068" y="1860257"/>
          <a:ext cx="8964249" cy="4363813"/>
        </p:xfrm>
        <a:graphic>
          <a:graphicData uri="http://schemas.openxmlformats.org/drawingml/2006/table">
            <a:tbl>
              <a:tblPr firstRow="1" bandRow="1">
                <a:tableStyleId>{9D7B26C5-4107-4FEC-AEDC-1716B250A1EF}</a:tableStyleId>
              </a:tblPr>
              <a:tblGrid>
                <a:gridCol w="2988083">
                  <a:extLst>
                    <a:ext uri="{9D8B030D-6E8A-4147-A177-3AD203B41FA5}">
                      <a16:colId xmlns:a16="http://schemas.microsoft.com/office/drawing/2014/main" val="20000"/>
                    </a:ext>
                  </a:extLst>
                </a:gridCol>
                <a:gridCol w="2988083">
                  <a:extLst>
                    <a:ext uri="{9D8B030D-6E8A-4147-A177-3AD203B41FA5}">
                      <a16:colId xmlns:a16="http://schemas.microsoft.com/office/drawing/2014/main" val="20001"/>
                    </a:ext>
                  </a:extLst>
                </a:gridCol>
                <a:gridCol w="2988083">
                  <a:extLst>
                    <a:ext uri="{9D8B030D-6E8A-4147-A177-3AD203B41FA5}">
                      <a16:colId xmlns:a16="http://schemas.microsoft.com/office/drawing/2014/main" val="20002"/>
                    </a:ext>
                  </a:extLst>
                </a:gridCol>
              </a:tblGrid>
              <a:tr h="803047">
                <a:tc>
                  <a:txBody>
                    <a:bodyPr/>
                    <a:lstStyle/>
                    <a:p>
                      <a:pPr algn="ctr"/>
                      <a:r>
                        <a:rPr lang="en-US" sz="1800" dirty="0"/>
                        <a:t>Nature of task </a:t>
                      </a:r>
                    </a:p>
                  </a:txBody>
                  <a:tcPr marL="89642" marR="89642" marT="44821" marB="44821"/>
                </a:tc>
                <a:tc>
                  <a:txBody>
                    <a:bodyPr/>
                    <a:lstStyle/>
                    <a:p>
                      <a:pPr algn="ctr"/>
                      <a:r>
                        <a:rPr lang="en-US" sz="1800" dirty="0"/>
                        <a:t>Aggregation approach</a:t>
                      </a:r>
                    </a:p>
                    <a:p>
                      <a:endParaRPr lang="en-US" sz="1800" dirty="0"/>
                    </a:p>
                  </a:txBody>
                  <a:tcPr marL="89642" marR="89642" marT="44821" marB="44821"/>
                </a:tc>
                <a:tc>
                  <a:txBody>
                    <a:bodyPr/>
                    <a:lstStyle/>
                    <a:p>
                      <a:pPr algn="ctr"/>
                      <a:r>
                        <a:rPr lang="en-US" sz="1800" dirty="0"/>
                        <a:t>Evaluation technique</a:t>
                      </a:r>
                    </a:p>
                    <a:p>
                      <a:endParaRPr lang="en-US" sz="1800" dirty="0"/>
                    </a:p>
                  </a:txBody>
                  <a:tcPr marL="89642" marR="89642" marT="44821" marB="44821"/>
                </a:tc>
                <a:extLst>
                  <a:ext uri="{0D108BD9-81ED-4DB2-BD59-A6C34878D82A}">
                    <a16:rowId xmlns:a16="http://schemas.microsoft.com/office/drawing/2014/main" val="10000"/>
                  </a:ext>
                </a:extLst>
              </a:tr>
              <a:tr h="1165352">
                <a:tc>
                  <a:txBody>
                    <a:bodyPr/>
                    <a:lstStyle/>
                    <a:p>
                      <a:pPr algn="ctr"/>
                      <a:r>
                        <a:rPr lang="en-US" sz="1800" dirty="0"/>
                        <a:t>Objective question has a correct answer (objective)</a:t>
                      </a:r>
                    </a:p>
                    <a:p>
                      <a:pPr algn="ctr"/>
                      <a:endParaRPr lang="en-US" sz="1800" dirty="0"/>
                    </a:p>
                  </a:txBody>
                  <a:tcPr marL="89642" marR="89642" marT="44821" marB="44821"/>
                </a:tc>
                <a:tc>
                  <a:txBody>
                    <a:bodyPr/>
                    <a:lstStyle/>
                    <a:p>
                      <a:pPr algn="ctr"/>
                      <a:r>
                        <a:rPr lang="en-US" sz="1800" dirty="0"/>
                        <a:t>Reliable judge assigns appropriate label for an item</a:t>
                      </a:r>
                    </a:p>
                    <a:p>
                      <a:pPr algn="ctr"/>
                      <a:endParaRPr lang="en-US" sz="1800" dirty="0"/>
                    </a:p>
                  </a:txBody>
                  <a:tcPr marL="89642" marR="89642" marT="44821" marB="44821"/>
                </a:tc>
                <a:tc>
                  <a:txBody>
                    <a:bodyPr/>
                    <a:lstStyle/>
                    <a:p>
                      <a:pPr algn="ctr"/>
                      <a:r>
                        <a:rPr lang="en-US" sz="1800" dirty="0"/>
                        <a:t>Evaluate workers by comparing individual results with gold set</a:t>
                      </a:r>
                    </a:p>
                    <a:p>
                      <a:pPr algn="ctr"/>
                      <a:endParaRPr lang="en-US" sz="1800" dirty="0"/>
                    </a:p>
                  </a:txBody>
                  <a:tcPr marL="89642" marR="89642" marT="44821" marB="44821"/>
                </a:tc>
                <a:extLst>
                  <a:ext uri="{0D108BD9-81ED-4DB2-BD59-A6C34878D82A}">
                    <a16:rowId xmlns:a16="http://schemas.microsoft.com/office/drawing/2014/main" val="10001"/>
                  </a:ext>
                </a:extLst>
              </a:tr>
              <a:tr h="1165352">
                <a:tc>
                  <a:txBody>
                    <a:bodyPr/>
                    <a:lstStyle/>
                    <a:p>
                      <a:pPr algn="ctr"/>
                      <a:r>
                        <a:rPr lang="en-US" sz="1800" dirty="0"/>
                        <a:t>Judgment question has a best answer (partially objective)</a:t>
                      </a:r>
                    </a:p>
                    <a:p>
                      <a:pPr algn="ctr"/>
                      <a:endParaRPr lang="en-US" sz="1800" dirty="0"/>
                    </a:p>
                  </a:txBody>
                  <a:tcPr marL="89642" marR="89642" marT="44821" marB="44821"/>
                </a:tc>
                <a:tc>
                  <a:txBody>
                    <a:bodyPr/>
                    <a:lstStyle/>
                    <a:p>
                      <a:pPr algn="ctr"/>
                      <a:r>
                        <a:rPr lang="en-US" sz="1800" dirty="0"/>
                        <a:t>Inter-rater agreement determines label for an item</a:t>
                      </a:r>
                    </a:p>
                    <a:p>
                      <a:pPr algn="ctr"/>
                      <a:endParaRPr lang="en-US" sz="1800" dirty="0"/>
                    </a:p>
                  </a:txBody>
                  <a:tcPr marL="89642" marR="89642" marT="44821" marB="44821"/>
                </a:tc>
                <a:tc>
                  <a:txBody>
                    <a:bodyPr/>
                    <a:lstStyle/>
                    <a:p>
                      <a:pPr algn="ctr"/>
                      <a:r>
                        <a:rPr lang="en-US" sz="1800" dirty="0"/>
                        <a:t>Evaluate workers by comparing individual results with consensus</a:t>
                      </a:r>
                    </a:p>
                    <a:p>
                      <a:pPr algn="ctr"/>
                      <a:endParaRPr lang="en-US" sz="1800" dirty="0"/>
                    </a:p>
                  </a:txBody>
                  <a:tcPr marL="89642" marR="89642" marT="44821" marB="44821"/>
                </a:tc>
                <a:extLst>
                  <a:ext uri="{0D108BD9-81ED-4DB2-BD59-A6C34878D82A}">
                    <a16:rowId xmlns:a16="http://schemas.microsoft.com/office/drawing/2014/main" val="10002"/>
                  </a:ext>
                </a:extLst>
              </a:tr>
              <a:tr h="1165352">
                <a:tc>
                  <a:txBody>
                    <a:bodyPr/>
                    <a:lstStyle/>
                    <a:p>
                      <a:pPr algn="ctr"/>
                      <a:r>
                        <a:rPr lang="en-US" sz="1800" dirty="0"/>
                        <a:t>Subjective question has consistent answer (subjective)</a:t>
                      </a:r>
                    </a:p>
                    <a:p>
                      <a:pPr algn="ctr"/>
                      <a:endParaRPr lang="en-US" sz="1800" dirty="0"/>
                    </a:p>
                  </a:txBody>
                  <a:tcPr marL="89642" marR="89642" marT="44821" marB="44821"/>
                </a:tc>
                <a:tc>
                  <a:txBody>
                    <a:bodyPr/>
                    <a:lstStyle/>
                    <a:p>
                      <a:pPr algn="ctr"/>
                      <a:r>
                        <a:rPr lang="en-US" sz="1800" dirty="0"/>
                        <a:t>Repeatable polling determines probability of a label for an item</a:t>
                      </a:r>
                    </a:p>
                    <a:p>
                      <a:pPr algn="ctr"/>
                      <a:endParaRPr lang="en-US" sz="1800" dirty="0"/>
                    </a:p>
                  </a:txBody>
                  <a:tcPr marL="89642" marR="89642" marT="44821" marB="44821"/>
                </a:tc>
                <a:tc>
                  <a:txBody>
                    <a:bodyPr/>
                    <a:lstStyle/>
                    <a:p>
                      <a:pPr algn="ctr"/>
                      <a:r>
                        <a:rPr lang="en-US" sz="1800" dirty="0"/>
                        <a:t>Evaluate workers by computing the consistency of results between groups</a:t>
                      </a:r>
                    </a:p>
                    <a:p>
                      <a:pPr algn="ctr"/>
                      <a:endParaRPr lang="en-US" sz="1800" dirty="0"/>
                    </a:p>
                  </a:txBody>
                  <a:tcPr marL="89642" marR="89642" marT="44821" marB="44821"/>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10097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96ED-1AA4-4B6C-B351-E85723C9A856}"/>
              </a:ext>
            </a:extLst>
          </p:cNvPr>
          <p:cNvSpPr>
            <a:spLocks noGrp="1"/>
          </p:cNvSpPr>
          <p:nvPr>
            <p:ph type="title"/>
          </p:nvPr>
        </p:nvSpPr>
        <p:spPr/>
        <p:txBody>
          <a:bodyPr/>
          <a:lstStyle/>
          <a:p>
            <a:r>
              <a:rPr lang="en-US" dirty="0"/>
              <a:t>Prepare the environment</a:t>
            </a:r>
          </a:p>
        </p:txBody>
      </p:sp>
      <p:sp>
        <p:nvSpPr>
          <p:cNvPr id="3" name="Text Placeholder 2">
            <a:extLst>
              <a:ext uri="{FF2B5EF4-FFF2-40B4-BE49-F238E27FC236}">
                <a16:creationId xmlns:a16="http://schemas.microsoft.com/office/drawing/2014/main" id="{FF50010E-5E04-4DAB-B351-A01996DD5777}"/>
              </a:ext>
            </a:extLst>
          </p:cNvPr>
          <p:cNvSpPr>
            <a:spLocks noGrp="1"/>
          </p:cNvSpPr>
          <p:nvPr>
            <p:ph idx="1"/>
          </p:nvPr>
        </p:nvSpPr>
        <p:spPr/>
        <p:txBody>
          <a:bodyPr/>
          <a:lstStyle/>
          <a:p>
            <a:r>
              <a:rPr lang="en-US" dirty="0"/>
              <a:t>Homework before you label</a:t>
            </a:r>
          </a:p>
          <a:p>
            <a:pPr lvl="1"/>
            <a:r>
              <a:rPr lang="en-US" dirty="0"/>
              <a:t>Assess the lay of the land</a:t>
            </a:r>
          </a:p>
          <a:p>
            <a:pPr lvl="1"/>
            <a:r>
              <a:rPr lang="en-US" dirty="0"/>
              <a:t>Identify your use cases</a:t>
            </a:r>
          </a:p>
          <a:p>
            <a:pPr lvl="1"/>
            <a:r>
              <a:rPr lang="en-US" dirty="0"/>
              <a:t>Understand your product’s data</a:t>
            </a:r>
          </a:p>
          <a:p>
            <a:pPr lvl="1"/>
            <a:r>
              <a:rPr lang="en-US" dirty="0"/>
              <a:t>Design your HITs</a:t>
            </a:r>
          </a:p>
          <a:p>
            <a:pPr lvl="1"/>
            <a:r>
              <a:rPr lang="en-US" dirty="0"/>
              <a:t>Determine your guidelines</a:t>
            </a:r>
          </a:p>
          <a:p>
            <a:pPr lvl="1"/>
            <a:r>
              <a:rPr lang="en-US" dirty="0"/>
              <a:t>Communicate your task</a:t>
            </a:r>
          </a:p>
          <a:p>
            <a:pPr lvl="1"/>
            <a:r>
              <a:rPr lang="en-US" dirty="0"/>
              <a:t>Maintain high quality</a:t>
            </a:r>
          </a:p>
          <a:p>
            <a:r>
              <a:rPr lang="en-US" dirty="0"/>
              <a:t>Ongoing vs. one-offs HITs</a:t>
            </a:r>
          </a:p>
          <a:p>
            <a:r>
              <a:rPr lang="en-US" dirty="0"/>
              <a:t>Labels for the machine != labels for humans</a:t>
            </a:r>
          </a:p>
          <a:p>
            <a:endParaRPr lang="en-US" dirty="0"/>
          </a:p>
        </p:txBody>
      </p:sp>
    </p:spTree>
    <p:extLst>
      <p:ext uri="{BB962C8B-B14F-4D97-AF65-F5344CB8AC3E}">
        <p14:creationId xmlns:p14="http://schemas.microsoft.com/office/powerpoint/2010/main" val="3201553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HIT design principles</a:t>
            </a:r>
          </a:p>
        </p:txBody>
      </p:sp>
      <p:sp>
        <p:nvSpPr>
          <p:cNvPr id="3" name="Content Placeholder 2"/>
          <p:cNvSpPr>
            <a:spLocks noGrp="1"/>
          </p:cNvSpPr>
          <p:nvPr>
            <p:ph idx="1"/>
          </p:nvPr>
        </p:nvSpPr>
        <p:spPr/>
        <p:txBody>
          <a:bodyPr/>
          <a:lstStyle/>
          <a:p>
            <a:r>
              <a:rPr lang="en-US" dirty="0"/>
              <a:t>Self-contained, short, and simple</a:t>
            </a:r>
          </a:p>
          <a:p>
            <a:r>
              <a:rPr lang="en-US" dirty="0"/>
              <a:t>Document presentation</a:t>
            </a:r>
          </a:p>
          <a:p>
            <a:pPr lvl="1"/>
            <a:r>
              <a:rPr lang="en-US" dirty="0"/>
              <a:t>Text alignment &amp; legibility; reading level; multi-cultural and multilingual</a:t>
            </a:r>
          </a:p>
          <a:p>
            <a:r>
              <a:rPr lang="en-US" dirty="0"/>
              <a:t>Cognitive biases</a:t>
            </a:r>
          </a:p>
          <a:p>
            <a:pPr lvl="1"/>
            <a:r>
              <a:rPr lang="en-US" dirty="0"/>
              <a:t>Implications on the final output: anchor effect, mere exposure, picture superiority</a:t>
            </a:r>
          </a:p>
          <a:p>
            <a:r>
              <a:rPr lang="en-US" dirty="0"/>
              <a:t>Task complexity</a:t>
            </a:r>
          </a:p>
          <a:p>
            <a:pPr lvl="1"/>
            <a:r>
              <a:rPr lang="en-US" dirty="0"/>
              <a:t>High cognitive load; low usability, specific expertise</a:t>
            </a:r>
          </a:p>
        </p:txBody>
      </p:sp>
    </p:spTree>
    <p:extLst>
      <p:ext uri="{BB962C8B-B14F-4D97-AF65-F5344CB8AC3E}">
        <p14:creationId xmlns:p14="http://schemas.microsoft.com/office/powerpoint/2010/main" val="397027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Quality control in general</a:t>
            </a:r>
            <a:endParaRPr lang="en-US" dirty="0"/>
          </a:p>
        </p:txBody>
      </p:sp>
      <p:sp>
        <p:nvSpPr>
          <p:cNvPr id="3" name="Content Placeholder 2"/>
          <p:cNvSpPr>
            <a:spLocks noGrp="1"/>
          </p:cNvSpPr>
          <p:nvPr>
            <p:ph idx="1"/>
          </p:nvPr>
        </p:nvSpPr>
        <p:spPr/>
        <p:txBody>
          <a:bodyPr/>
          <a:lstStyle/>
          <a:p>
            <a:r>
              <a:rPr lang="en-US" dirty="0"/>
              <a:t>Extremely important part of the task</a:t>
            </a:r>
          </a:p>
          <a:p>
            <a:r>
              <a:rPr lang="en-US" dirty="0"/>
              <a:t>Approach as “overall” quality; not just for workers</a:t>
            </a:r>
          </a:p>
          <a:p>
            <a:r>
              <a:rPr lang="en-US" dirty="0"/>
              <a:t>Bi-directional channel</a:t>
            </a:r>
          </a:p>
          <a:p>
            <a:pPr lvl="1"/>
            <a:r>
              <a:rPr lang="en-US" dirty="0"/>
              <a:t>You may think the worker is doing a bad job.</a:t>
            </a:r>
          </a:p>
          <a:p>
            <a:pPr lvl="1"/>
            <a:r>
              <a:rPr lang="en-US" dirty="0"/>
              <a:t>The same worker may think you are a lousy requester.</a:t>
            </a:r>
          </a:p>
          <a:p>
            <a:r>
              <a:rPr lang="en-US" dirty="0"/>
              <a:t>Quality framework</a:t>
            </a:r>
          </a:p>
          <a:p>
            <a:pPr lvl="1"/>
            <a:r>
              <a:rPr lang="en-US" dirty="0"/>
              <a:t>Module quality</a:t>
            </a:r>
          </a:p>
          <a:p>
            <a:pPr lvl="1"/>
            <a:r>
              <a:rPr lang="en-US" dirty="0"/>
              <a:t>Work quality</a:t>
            </a:r>
          </a:p>
          <a:p>
            <a:r>
              <a:rPr lang="en-US" dirty="0"/>
              <a:t>Measuring agreement</a:t>
            </a:r>
          </a:p>
          <a:p>
            <a:endParaRPr lang="en-US" dirty="0"/>
          </a:p>
          <a:p>
            <a:endParaRPr lang="en-US" dirty="0"/>
          </a:p>
        </p:txBody>
      </p:sp>
      <p:pic>
        <p:nvPicPr>
          <p:cNvPr id="4" name="Picture 3">
            <a:extLst>
              <a:ext uri="{FF2B5EF4-FFF2-40B4-BE49-F238E27FC236}">
                <a16:creationId xmlns:a16="http://schemas.microsoft.com/office/drawing/2014/main" id="{C050DDB2-5382-40F4-8DE1-6F2729C8D009}"/>
              </a:ext>
            </a:extLst>
          </p:cNvPr>
          <p:cNvPicPr>
            <a:picLocks noChangeAspect="1"/>
          </p:cNvPicPr>
          <p:nvPr/>
        </p:nvPicPr>
        <p:blipFill>
          <a:blip r:embed="rId3"/>
          <a:stretch>
            <a:fillRect/>
          </a:stretch>
        </p:blipFill>
        <p:spPr>
          <a:xfrm>
            <a:off x="5348979" y="4101319"/>
            <a:ext cx="5540221" cy="2241062"/>
          </a:xfrm>
          <a:prstGeom prst="rect">
            <a:avLst/>
          </a:prstGeom>
        </p:spPr>
      </p:pic>
    </p:spTree>
    <p:extLst>
      <p:ext uri="{BB962C8B-B14F-4D97-AF65-F5344CB8AC3E}">
        <p14:creationId xmlns:p14="http://schemas.microsoft.com/office/powerpoint/2010/main" val="2534972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Algorithms used in practice</a:t>
            </a:r>
            <a:endParaRPr lang="en-US" dirty="0"/>
          </a:p>
        </p:txBody>
      </p:sp>
      <p:sp>
        <p:nvSpPr>
          <p:cNvPr id="3" name="Text Placeholder 2"/>
          <p:cNvSpPr>
            <a:spLocks noGrp="1"/>
          </p:cNvSpPr>
          <p:nvPr>
            <p:ph idx="1"/>
          </p:nvPr>
        </p:nvSpPr>
        <p:spPr/>
        <p:txBody>
          <a:bodyPr>
            <a:normAutofit fontScale="92500" lnSpcReduction="20000"/>
          </a:bodyPr>
          <a:lstStyle/>
          <a:p>
            <a:r>
              <a:rPr lang="en-US" dirty="0"/>
              <a:t>Voting </a:t>
            </a:r>
          </a:p>
          <a:p>
            <a:pPr lvl="1"/>
            <a:r>
              <a:rPr lang="en-US" dirty="0"/>
              <a:t>Majority vote, </a:t>
            </a:r>
            <a:r>
              <a:rPr lang="en-US" dirty="0" err="1"/>
              <a:t>Borda</a:t>
            </a:r>
            <a:r>
              <a:rPr lang="en-US" dirty="0"/>
              <a:t>, tiers</a:t>
            </a:r>
          </a:p>
          <a:p>
            <a:pPr lvl="1"/>
            <a:r>
              <a:rPr lang="en-US" dirty="0"/>
              <a:t>Strong baseline</a:t>
            </a:r>
          </a:p>
          <a:p>
            <a:r>
              <a:rPr lang="en-US" dirty="0"/>
              <a:t>Honey pots and programmatic gold</a:t>
            </a:r>
          </a:p>
          <a:p>
            <a:r>
              <a:rPr lang="en-US" dirty="0"/>
              <a:t>Expectation-Maximization</a:t>
            </a:r>
          </a:p>
          <a:p>
            <a:r>
              <a:rPr lang="en-US" dirty="0"/>
              <a:t>Get another label</a:t>
            </a:r>
          </a:p>
          <a:p>
            <a:r>
              <a:rPr lang="en-US" dirty="0"/>
              <a:t>Adaptivity</a:t>
            </a:r>
          </a:p>
          <a:p>
            <a:pPr lvl="1"/>
            <a:r>
              <a:rPr lang="en-US" dirty="0"/>
              <a:t>Quality-cost tradeoff</a:t>
            </a:r>
          </a:p>
          <a:p>
            <a:pPr lvl="1"/>
            <a:r>
              <a:rPr lang="en-US" dirty="0"/>
              <a:t>How many workers?</a:t>
            </a:r>
          </a:p>
          <a:p>
            <a:pPr lvl="1"/>
            <a:r>
              <a:rPr lang="en-US" dirty="0"/>
              <a:t>When to stop?</a:t>
            </a:r>
          </a:p>
          <a:p>
            <a:pPr lvl="1"/>
            <a:r>
              <a:rPr lang="en-US" dirty="0"/>
              <a:t>Stopping rules</a:t>
            </a:r>
          </a:p>
          <a:p>
            <a:pPr lvl="1"/>
            <a:r>
              <a:rPr lang="en-US" dirty="0"/>
              <a:t>Automatic honey pots creation</a:t>
            </a:r>
          </a:p>
        </p:txBody>
      </p:sp>
    </p:spTree>
    <p:extLst>
      <p:ext uri="{BB962C8B-B14F-4D97-AF65-F5344CB8AC3E}">
        <p14:creationId xmlns:p14="http://schemas.microsoft.com/office/powerpoint/2010/main" val="1364448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features</a:t>
            </a:r>
          </a:p>
        </p:txBody>
      </p:sp>
      <p:sp>
        <p:nvSpPr>
          <p:cNvPr id="3" name="Text Placeholder 2"/>
          <p:cNvSpPr>
            <a:spLocks noGrp="1"/>
          </p:cNvSpPr>
          <p:nvPr>
            <p:ph idx="1"/>
          </p:nvPr>
        </p:nvSpPr>
        <p:spPr/>
        <p:txBody>
          <a:bodyPr/>
          <a:lstStyle/>
          <a:p>
            <a:r>
              <a:rPr lang="en-US" dirty="0"/>
              <a:t>Focus on the way workers work instead of what they produce</a:t>
            </a:r>
          </a:p>
          <a:p>
            <a:r>
              <a:rPr lang="en-US" dirty="0"/>
              <a:t>Task fingerprinting</a:t>
            </a:r>
          </a:p>
          <a:p>
            <a:r>
              <a:rPr lang="en-US" dirty="0"/>
              <a:t>High correlation with work quality</a:t>
            </a:r>
          </a:p>
          <a:p>
            <a:r>
              <a:rPr lang="en-US" dirty="0"/>
              <a:t>Wernicke</a:t>
            </a:r>
          </a:p>
          <a:p>
            <a:pPr lvl="1"/>
            <a:r>
              <a:rPr lang="en-US" dirty="0"/>
              <a:t>Information Extraction scenario</a:t>
            </a:r>
          </a:p>
          <a:p>
            <a:pPr lvl="1"/>
            <a:r>
              <a:rPr lang="en-US" dirty="0"/>
              <a:t>Weighted majority voting</a:t>
            </a:r>
          </a:p>
          <a:p>
            <a:pPr lvl="1"/>
            <a:r>
              <a:rPr lang="en-US" dirty="0"/>
              <a:t>Behavioral features outperform performance-based methods</a:t>
            </a:r>
          </a:p>
          <a:p>
            <a:endParaRPr lang="en-US" dirty="0"/>
          </a:p>
        </p:txBody>
      </p:sp>
      <p:sp>
        <p:nvSpPr>
          <p:cNvPr id="4" name="Title 1"/>
          <p:cNvSpPr txBox="1">
            <a:spLocks/>
          </p:cNvSpPr>
          <p:nvPr/>
        </p:nvSpPr>
        <p:spPr>
          <a:xfrm>
            <a:off x="282919" y="5455714"/>
            <a:ext cx="11773357" cy="1112750"/>
          </a:xfrm>
          <a:prstGeom prst="rect">
            <a:avLst/>
          </a:prstGeom>
        </p:spPr>
        <p:txBody>
          <a:bodyPr vert="horz" lIns="91427" tIns="45713" rIns="91427" bIns="45713" rtlCol="0" anchor="ctr">
            <a:normAutofit fontScale="92500" lnSpcReduction="20000"/>
          </a:bodyPr>
          <a:lstStyle/>
          <a:p>
            <a:pPr algn="r"/>
            <a:endParaRPr lang="en-US" sz="1372" dirty="0"/>
          </a:p>
          <a:p>
            <a:endParaRPr lang="en-US" sz="1372" dirty="0"/>
          </a:p>
          <a:p>
            <a:r>
              <a:rPr lang="en-US" sz="1372" dirty="0"/>
              <a:t>J. </a:t>
            </a:r>
            <a:r>
              <a:rPr lang="en-US" sz="1372" dirty="0" err="1"/>
              <a:t>Rzeszotarski</a:t>
            </a:r>
            <a:r>
              <a:rPr lang="en-US" sz="1372" dirty="0"/>
              <a:t> and A. </a:t>
            </a:r>
            <a:r>
              <a:rPr lang="en-US" sz="1372" dirty="0" err="1"/>
              <a:t>Kittur</a:t>
            </a:r>
            <a:r>
              <a:rPr lang="en-US" sz="1372" dirty="0"/>
              <a:t>. “Instrumenting the Crowd: Using Implicit Behavioral Measures to Predict Task Performance”. UIST 2011.</a:t>
            </a:r>
          </a:p>
          <a:p>
            <a:endParaRPr lang="en-US" sz="1372" dirty="0"/>
          </a:p>
          <a:p>
            <a:r>
              <a:rPr lang="en-US" sz="1372" dirty="0"/>
              <a:t>S. Han, P. Dai, P. </a:t>
            </a:r>
            <a:r>
              <a:rPr lang="en-US" sz="1372" dirty="0" err="1"/>
              <a:t>Paritosh</a:t>
            </a:r>
            <a:r>
              <a:rPr lang="en-US" sz="1372" dirty="0"/>
              <a:t>, D. Huynh. “Crowdsourcing Human Annotation on Web Page Structure: Infrastructure Design and Behavior-Based Quality Control”. ACM TIST 2016</a:t>
            </a:r>
          </a:p>
          <a:p>
            <a:endParaRPr lang="en-US" sz="1372" dirty="0"/>
          </a:p>
        </p:txBody>
      </p:sp>
    </p:spTree>
    <p:extLst>
      <p:ext uri="{BB962C8B-B14F-4D97-AF65-F5344CB8AC3E}">
        <p14:creationId xmlns:p14="http://schemas.microsoft.com/office/powerpoint/2010/main" val="2494295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learning</a:t>
            </a:r>
          </a:p>
        </p:txBody>
      </p:sp>
      <p:sp>
        <p:nvSpPr>
          <p:cNvPr id="3" name="Text Placeholder 2"/>
          <p:cNvSpPr>
            <a:spLocks noGrp="1"/>
          </p:cNvSpPr>
          <p:nvPr>
            <p:ph idx="1"/>
          </p:nvPr>
        </p:nvSpPr>
        <p:spPr/>
        <p:txBody>
          <a:bodyPr/>
          <a:lstStyle/>
          <a:p>
            <a:r>
              <a:rPr lang="en-US" dirty="0"/>
              <a:t>Accuracy</a:t>
            </a:r>
          </a:p>
          <a:p>
            <a:pPr lvl="1"/>
            <a:r>
              <a:rPr lang="en-US" dirty="0"/>
              <a:t>Limited budget for annotating a small % of the unlabeled data</a:t>
            </a:r>
          </a:p>
          <a:p>
            <a:r>
              <a:rPr lang="en-US" dirty="0"/>
              <a:t>Speed</a:t>
            </a:r>
          </a:p>
          <a:p>
            <a:pPr lvl="1"/>
            <a:r>
              <a:rPr lang="en-US" dirty="0"/>
              <a:t>Model more accurate more quickly</a:t>
            </a:r>
          </a:p>
          <a:p>
            <a:r>
              <a:rPr lang="en-US" dirty="0"/>
              <a:t>Diversity</a:t>
            </a:r>
          </a:p>
          <a:p>
            <a:r>
              <a:rPr lang="en-US" dirty="0"/>
              <a:t>Uncertainty sampling</a:t>
            </a:r>
          </a:p>
          <a:p>
            <a:pPr lvl="1"/>
            <a:r>
              <a:rPr lang="en-US" dirty="0"/>
              <a:t>Least confidence, margin of confidence, ratio of confidence</a:t>
            </a:r>
          </a:p>
          <a:p>
            <a:r>
              <a:rPr lang="en-US" dirty="0"/>
              <a:t>Diversity sampling</a:t>
            </a:r>
          </a:p>
          <a:p>
            <a:pPr lvl="1"/>
            <a:r>
              <a:rPr lang="en-US" dirty="0"/>
              <a:t>Clustering to partition the data, real-world diversity</a:t>
            </a:r>
          </a:p>
          <a:p>
            <a:endParaRPr lang="en-US" dirty="0"/>
          </a:p>
        </p:txBody>
      </p:sp>
      <p:sp>
        <p:nvSpPr>
          <p:cNvPr id="4" name="Title 1">
            <a:extLst>
              <a:ext uri="{FF2B5EF4-FFF2-40B4-BE49-F238E27FC236}">
                <a16:creationId xmlns:a16="http://schemas.microsoft.com/office/drawing/2014/main" id="{27F03846-6BBD-4731-81E4-4F1C4C47F70E}"/>
              </a:ext>
            </a:extLst>
          </p:cNvPr>
          <p:cNvSpPr txBox="1">
            <a:spLocks/>
          </p:cNvSpPr>
          <p:nvPr/>
        </p:nvSpPr>
        <p:spPr>
          <a:xfrm>
            <a:off x="269241" y="6214664"/>
            <a:ext cx="11429414" cy="642851"/>
          </a:xfrm>
          <a:prstGeom prst="rect">
            <a:avLst/>
          </a:prstGeom>
        </p:spPr>
        <p:txBody>
          <a:bodyPr vert="horz" lIns="91427" tIns="45713" rIns="91427" bIns="45713" rtlCol="0" anchor="ctr">
            <a:normAutofit/>
          </a:bodyPr>
          <a:lstStyle/>
          <a:p>
            <a:pPr algn="ctr"/>
            <a:r>
              <a:rPr lang="en-US" sz="1372" dirty="0"/>
              <a:t>R. Munro. </a:t>
            </a:r>
            <a:r>
              <a:rPr lang="en-US" sz="1372" i="1" dirty="0"/>
              <a:t>“</a:t>
            </a:r>
            <a:r>
              <a:rPr lang="en-US" sz="1372" dirty="0"/>
              <a:t>Human-in-the-Loop Machine Learning”, Manning Publications 2021.</a:t>
            </a:r>
          </a:p>
        </p:txBody>
      </p:sp>
    </p:spTree>
    <p:extLst>
      <p:ext uri="{BB962C8B-B14F-4D97-AF65-F5344CB8AC3E}">
        <p14:creationId xmlns:p14="http://schemas.microsoft.com/office/powerpoint/2010/main" val="2204090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rates for different worker/HIT groups</a:t>
            </a: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18329" t="25005" r="1715" b="1934"/>
          <a:stretch/>
        </p:blipFill>
        <p:spPr>
          <a:xfrm>
            <a:off x="666820" y="1463429"/>
            <a:ext cx="4464117" cy="4431533"/>
          </a:xfrm>
        </p:spPr>
      </p:pic>
      <p:sp>
        <p:nvSpPr>
          <p:cNvPr id="6" name="Content Placeholder 4"/>
          <p:cNvSpPr txBox="1">
            <a:spLocks/>
          </p:cNvSpPr>
          <p:nvPr/>
        </p:nvSpPr>
        <p:spPr>
          <a:xfrm>
            <a:off x="6375360" y="2025625"/>
            <a:ext cx="5173891" cy="30126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353" dirty="0"/>
              <a:t>UHRS</a:t>
            </a:r>
          </a:p>
          <a:p>
            <a:pPr marL="0" indent="0">
              <a:buNone/>
            </a:pPr>
            <a:r>
              <a:rPr lang="en-US" sz="2353" dirty="0"/>
              <a:t>2,700 HITs from 20 workloads</a:t>
            </a:r>
          </a:p>
          <a:p>
            <a:pPr marL="0" indent="0">
              <a:buNone/>
            </a:pPr>
            <a:r>
              <a:rPr lang="en-US" sz="2353" dirty="0"/>
              <a:t>For difficult HITs</a:t>
            </a:r>
          </a:p>
          <a:p>
            <a:pPr lvl="1"/>
            <a:r>
              <a:rPr lang="en-US" sz="1961" dirty="0"/>
              <a:t>Good workers are doing well</a:t>
            </a:r>
          </a:p>
          <a:p>
            <a:pPr lvl="1"/>
            <a:r>
              <a:rPr lang="en-US" sz="1961" dirty="0"/>
              <a:t>Bad workers are doing poorly</a:t>
            </a:r>
          </a:p>
          <a:p>
            <a:pPr marL="0" indent="0">
              <a:buNone/>
            </a:pPr>
            <a:r>
              <a:rPr lang="en-US" sz="2353" dirty="0"/>
              <a:t>For easy HITs</a:t>
            </a:r>
          </a:p>
          <a:p>
            <a:pPr lvl="1"/>
            <a:r>
              <a:rPr lang="en-US" sz="1961" dirty="0"/>
              <a:t>Good workers are doing well</a:t>
            </a:r>
          </a:p>
          <a:p>
            <a:pPr lvl="1"/>
            <a:r>
              <a:rPr lang="en-US" sz="1961" dirty="0"/>
              <a:t>Bad workers are doing well</a:t>
            </a:r>
          </a:p>
        </p:txBody>
      </p:sp>
      <p:sp>
        <p:nvSpPr>
          <p:cNvPr id="7" name="TextBox 6"/>
          <p:cNvSpPr txBox="1"/>
          <p:nvPr/>
        </p:nvSpPr>
        <p:spPr>
          <a:xfrm>
            <a:off x="927134" y="5894962"/>
            <a:ext cx="1517434" cy="369332"/>
          </a:xfrm>
          <a:prstGeom prst="rect">
            <a:avLst/>
          </a:prstGeom>
          <a:noFill/>
        </p:spPr>
        <p:txBody>
          <a:bodyPr wrap="square" rtlCol="0">
            <a:spAutoFit/>
          </a:bodyPr>
          <a:lstStyle/>
          <a:p>
            <a:r>
              <a:rPr lang="en-US" dirty="0"/>
              <a:t>Good workers</a:t>
            </a:r>
          </a:p>
        </p:txBody>
      </p:sp>
      <p:sp>
        <p:nvSpPr>
          <p:cNvPr id="8" name="TextBox 7"/>
          <p:cNvSpPr txBox="1"/>
          <p:nvPr/>
        </p:nvSpPr>
        <p:spPr>
          <a:xfrm>
            <a:off x="3372237" y="5894961"/>
            <a:ext cx="1644417" cy="374793"/>
          </a:xfrm>
          <a:prstGeom prst="rect">
            <a:avLst/>
          </a:prstGeom>
          <a:noFill/>
        </p:spPr>
        <p:txBody>
          <a:bodyPr wrap="square" rtlCol="0">
            <a:spAutoFit/>
          </a:bodyPr>
          <a:lstStyle/>
          <a:p>
            <a:r>
              <a:rPr lang="en-US" dirty="0"/>
              <a:t>Bad workers</a:t>
            </a:r>
          </a:p>
        </p:txBody>
      </p:sp>
      <p:sp>
        <p:nvSpPr>
          <p:cNvPr id="10" name="TextBox 9"/>
          <p:cNvSpPr txBox="1"/>
          <p:nvPr/>
        </p:nvSpPr>
        <p:spPr>
          <a:xfrm>
            <a:off x="5064271" y="5003681"/>
            <a:ext cx="1517434" cy="374793"/>
          </a:xfrm>
          <a:prstGeom prst="rect">
            <a:avLst/>
          </a:prstGeom>
          <a:noFill/>
        </p:spPr>
        <p:txBody>
          <a:bodyPr wrap="square" rtlCol="0">
            <a:spAutoFit/>
          </a:bodyPr>
          <a:lstStyle/>
          <a:p>
            <a:r>
              <a:rPr lang="en-US" dirty="0"/>
              <a:t>Difficult HITs</a:t>
            </a:r>
          </a:p>
        </p:txBody>
      </p:sp>
      <p:sp>
        <p:nvSpPr>
          <p:cNvPr id="11" name="TextBox 10"/>
          <p:cNvSpPr txBox="1"/>
          <p:nvPr/>
        </p:nvSpPr>
        <p:spPr>
          <a:xfrm>
            <a:off x="5064271" y="1690935"/>
            <a:ext cx="1517434" cy="374793"/>
          </a:xfrm>
          <a:prstGeom prst="rect">
            <a:avLst/>
          </a:prstGeom>
          <a:noFill/>
        </p:spPr>
        <p:txBody>
          <a:bodyPr wrap="square" rtlCol="0">
            <a:spAutoFit/>
          </a:bodyPr>
          <a:lstStyle/>
          <a:p>
            <a:r>
              <a:rPr lang="en-US" dirty="0"/>
              <a:t>Easy HITs</a:t>
            </a:r>
          </a:p>
        </p:txBody>
      </p:sp>
      <p:pic>
        <p:nvPicPr>
          <p:cNvPr id="9"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18329" t="25005" r="1715" b="1934"/>
          <a:stretch/>
        </p:blipFill>
        <p:spPr>
          <a:xfrm>
            <a:off x="652958" y="1434875"/>
            <a:ext cx="4376982" cy="4345034"/>
          </a:xfrm>
          <a:prstGeom prst="rect">
            <a:avLst/>
          </a:prstGeom>
        </p:spPr>
      </p:pic>
      <p:sp>
        <p:nvSpPr>
          <p:cNvPr id="3" name="Rectangle 2">
            <a:extLst>
              <a:ext uri="{FF2B5EF4-FFF2-40B4-BE49-F238E27FC236}">
                <a16:creationId xmlns:a16="http://schemas.microsoft.com/office/drawing/2014/main" id="{280D32AD-0B5F-4A03-9F19-EBEFBA260045}"/>
              </a:ext>
            </a:extLst>
          </p:cNvPr>
          <p:cNvSpPr/>
          <p:nvPr/>
        </p:nvSpPr>
        <p:spPr>
          <a:xfrm>
            <a:off x="5290253" y="5342597"/>
            <a:ext cx="6094444" cy="905179"/>
          </a:xfrm>
          <a:prstGeom prst="rect">
            <a:avLst/>
          </a:prstGeom>
        </p:spPr>
        <p:txBody>
          <a:bodyPr>
            <a:spAutoFit/>
          </a:bodyPr>
          <a:lstStyle/>
          <a:p>
            <a:endParaRPr lang="en-US" sz="1765" dirty="0"/>
          </a:p>
          <a:p>
            <a:pPr algn="just"/>
            <a:r>
              <a:rPr lang="en-US" sz="1765" dirty="0"/>
              <a:t>Let error(W</a:t>
            </a:r>
            <a:r>
              <a:rPr lang="en-US" sz="1765" i="1" dirty="0"/>
              <a:t>i</a:t>
            </a:r>
            <a:r>
              <a:rPr lang="en-US" sz="1765" dirty="0"/>
              <a:t>, </a:t>
            </a:r>
            <a:r>
              <a:rPr lang="en-US" sz="1765" dirty="0" err="1"/>
              <a:t>H</a:t>
            </a:r>
            <a:r>
              <a:rPr lang="en-US" sz="1765" i="1" dirty="0" err="1"/>
              <a:t>j</a:t>
            </a:r>
            <a:r>
              <a:rPr lang="en-US" sz="1765" dirty="0"/>
              <a:t>) be the average error rate of the</a:t>
            </a:r>
          </a:p>
          <a:p>
            <a:r>
              <a:rPr lang="en-US" sz="1765" dirty="0"/>
              <a:t>workers in the worker group W</a:t>
            </a:r>
            <a:r>
              <a:rPr lang="en-US" sz="1765" i="1" dirty="0"/>
              <a:t>i</a:t>
            </a:r>
            <a:r>
              <a:rPr lang="en-US" sz="1765" dirty="0"/>
              <a:t> working on HITs </a:t>
            </a:r>
            <a:r>
              <a:rPr lang="en-US" sz="1765" dirty="0" err="1"/>
              <a:t>H</a:t>
            </a:r>
            <a:r>
              <a:rPr lang="en-US" sz="1765" i="1" dirty="0" err="1"/>
              <a:t>j</a:t>
            </a:r>
            <a:r>
              <a:rPr lang="en-US" sz="1765" dirty="0"/>
              <a:t> </a:t>
            </a:r>
          </a:p>
        </p:txBody>
      </p:sp>
      <p:sp>
        <p:nvSpPr>
          <p:cNvPr id="5" name="Rectangle 4">
            <a:extLst>
              <a:ext uri="{FF2B5EF4-FFF2-40B4-BE49-F238E27FC236}">
                <a16:creationId xmlns:a16="http://schemas.microsoft.com/office/drawing/2014/main" id="{86CB983D-1F7C-D114-5621-D1CFC511C335}"/>
              </a:ext>
            </a:extLst>
          </p:cNvPr>
          <p:cNvSpPr/>
          <p:nvPr/>
        </p:nvSpPr>
        <p:spPr>
          <a:xfrm>
            <a:off x="-1" y="6391474"/>
            <a:ext cx="12436475" cy="307777"/>
          </a:xfrm>
          <a:prstGeom prst="rect">
            <a:avLst/>
          </a:prstGeom>
        </p:spPr>
        <p:txBody>
          <a:bodyPr wrap="square">
            <a:spAutoFit/>
          </a:bodyPr>
          <a:lstStyle/>
          <a:p>
            <a:pPr algn="ctr"/>
            <a:r>
              <a:rPr lang="en-US" sz="1400" dirty="0"/>
              <a:t>I. Abraham et al. “How Many Workers to Ask?  Adaptive Exploration for Collecting High Quality Labels”. SIGIR 2016</a:t>
            </a:r>
          </a:p>
        </p:txBody>
      </p:sp>
    </p:spTree>
    <p:extLst>
      <p:ext uri="{BB962C8B-B14F-4D97-AF65-F5344CB8AC3E}">
        <p14:creationId xmlns:p14="http://schemas.microsoft.com/office/powerpoint/2010/main" val="70828320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Snorkel approach</a:t>
            </a:r>
          </a:p>
        </p:txBody>
      </p:sp>
      <p:sp>
        <p:nvSpPr>
          <p:cNvPr id="3" name="Text Placeholder 2"/>
          <p:cNvSpPr>
            <a:spLocks noGrp="1"/>
          </p:cNvSpPr>
          <p:nvPr>
            <p:ph idx="1"/>
          </p:nvPr>
        </p:nvSpPr>
        <p:spPr/>
        <p:txBody>
          <a:bodyPr/>
          <a:lstStyle/>
          <a:p>
            <a:r>
              <a:rPr lang="en-US" dirty="0"/>
              <a:t>Formalizing programmatic labeling</a:t>
            </a:r>
          </a:p>
          <a:p>
            <a:r>
              <a:rPr lang="en-US" dirty="0"/>
              <a:t>Models are commodities</a:t>
            </a:r>
          </a:p>
          <a:p>
            <a:pPr lvl="1"/>
            <a:r>
              <a:rPr lang="en-US" sz="1568" dirty="0">
                <a:latin typeface="Courier New" panose="02070309020205020404" pitchFamily="49" charset="0"/>
                <a:cs typeface="Courier New" panose="02070309020205020404" pitchFamily="49" charset="0"/>
              </a:rPr>
              <a:t>pip install &lt;what-you-want&gt;</a:t>
            </a:r>
            <a:endParaRPr lang="en-US" dirty="0">
              <a:latin typeface="Courier New" panose="02070309020205020404" pitchFamily="49" charset="0"/>
              <a:cs typeface="Courier New" panose="02070309020205020404" pitchFamily="49" charset="0"/>
            </a:endParaRPr>
          </a:p>
          <a:p>
            <a:r>
              <a:rPr lang="en-US" dirty="0"/>
              <a:t>Training data is the interface for software 2.0</a:t>
            </a:r>
          </a:p>
          <a:p>
            <a:r>
              <a:rPr lang="en-US" dirty="0"/>
              <a:t>Labeling functions as black boxes that predict a label </a:t>
            </a:r>
          </a:p>
          <a:p>
            <a:r>
              <a:rPr lang="en-US" dirty="0"/>
              <a:t>Learn from agreements/disagreements between labeling functions</a:t>
            </a:r>
          </a:p>
        </p:txBody>
      </p:sp>
    </p:spTree>
    <p:extLst>
      <p:ext uri="{BB962C8B-B14F-4D97-AF65-F5344CB8AC3E}">
        <p14:creationId xmlns:p14="http://schemas.microsoft.com/office/powerpoint/2010/main" val="3943874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773F3-BCEA-402E-8276-31D20F75774C}"/>
              </a:ext>
            </a:extLst>
          </p:cNvPr>
          <p:cNvSpPr>
            <a:spLocks noGrp="1"/>
          </p:cNvSpPr>
          <p:nvPr>
            <p:ph type="title"/>
          </p:nvPr>
        </p:nvSpPr>
        <p:spPr/>
        <p:txBody>
          <a:bodyPr/>
          <a:lstStyle/>
          <a:p>
            <a:r>
              <a:rPr lang="en-US" dirty="0"/>
              <a:t>The bad news first</a:t>
            </a:r>
          </a:p>
        </p:txBody>
      </p:sp>
      <p:sp>
        <p:nvSpPr>
          <p:cNvPr id="3" name="Text Placeholder 2">
            <a:extLst>
              <a:ext uri="{FF2B5EF4-FFF2-40B4-BE49-F238E27FC236}">
                <a16:creationId xmlns:a16="http://schemas.microsoft.com/office/drawing/2014/main" id="{324BC0D6-9CCF-4371-9E1C-0A4DC8451E5E}"/>
              </a:ext>
            </a:extLst>
          </p:cNvPr>
          <p:cNvSpPr>
            <a:spLocks noGrp="1"/>
          </p:cNvSpPr>
          <p:nvPr>
            <p:ph idx="1"/>
          </p:nvPr>
        </p:nvSpPr>
        <p:spPr/>
        <p:txBody>
          <a:bodyPr>
            <a:normAutofit fontScale="92500" lnSpcReduction="10000"/>
          </a:bodyPr>
          <a:lstStyle/>
          <a:p>
            <a:r>
              <a:rPr lang="en-US" dirty="0"/>
              <a:t>Labeling is hard</a:t>
            </a:r>
          </a:p>
          <a:p>
            <a:pPr lvl="1"/>
            <a:r>
              <a:rPr lang="en-US" dirty="0"/>
              <a:t>Facebook</a:t>
            </a:r>
          </a:p>
          <a:p>
            <a:pPr lvl="1"/>
            <a:r>
              <a:rPr lang="en-US" dirty="0"/>
              <a:t>Points-Of-Interests (Foursquare, etc.)</a:t>
            </a:r>
          </a:p>
          <a:p>
            <a:r>
              <a:rPr lang="en-US" dirty="0"/>
              <a:t>Labeling is going to get more difficult</a:t>
            </a:r>
          </a:p>
          <a:p>
            <a:pPr lvl="1"/>
            <a:r>
              <a:rPr lang="en-US" dirty="0"/>
              <a:t>Enterprise</a:t>
            </a:r>
          </a:p>
          <a:p>
            <a:pPr lvl="1"/>
            <a:r>
              <a:rPr lang="en-US" dirty="0"/>
              <a:t>Personalization</a:t>
            </a:r>
          </a:p>
          <a:p>
            <a:pPr lvl="1"/>
            <a:r>
              <a:rPr lang="en-US" dirty="0"/>
              <a:t>Healthcare</a:t>
            </a:r>
          </a:p>
          <a:p>
            <a:pPr lvl="1"/>
            <a:r>
              <a:rPr lang="en-US" dirty="0"/>
              <a:t>New data sets</a:t>
            </a:r>
          </a:p>
          <a:p>
            <a:r>
              <a:rPr lang="en-US" dirty="0"/>
              <a:t>Some context</a:t>
            </a:r>
          </a:p>
          <a:p>
            <a:pPr lvl="1"/>
            <a:r>
              <a:rPr lang="en-US" dirty="0"/>
              <a:t>We assume supervised or semi-supervised learning</a:t>
            </a:r>
          </a:p>
          <a:p>
            <a:pPr lvl="1"/>
            <a:r>
              <a:rPr lang="en-US" dirty="0"/>
              <a:t>Large scale</a:t>
            </a:r>
          </a:p>
          <a:p>
            <a:pPr lvl="1"/>
            <a:r>
              <a:rPr lang="en-US" dirty="0"/>
              <a:t>Continuous</a:t>
            </a:r>
          </a:p>
        </p:txBody>
      </p:sp>
    </p:spTree>
    <p:extLst>
      <p:ext uri="{BB962C8B-B14F-4D97-AF65-F5344CB8AC3E}">
        <p14:creationId xmlns:p14="http://schemas.microsoft.com/office/powerpoint/2010/main" val="1453931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7F84-D257-E830-D436-DCFCCDCEF812}"/>
              </a:ext>
            </a:extLst>
          </p:cNvPr>
          <p:cNvSpPr>
            <a:spLocks noGrp="1"/>
          </p:cNvSpPr>
          <p:nvPr>
            <p:ph type="title"/>
          </p:nvPr>
        </p:nvSpPr>
        <p:spPr/>
        <p:txBody>
          <a:bodyPr/>
          <a:lstStyle/>
          <a:p>
            <a:r>
              <a:rPr lang="en-US" dirty="0"/>
              <a:t>LLMs</a:t>
            </a:r>
          </a:p>
        </p:txBody>
      </p:sp>
      <p:sp>
        <p:nvSpPr>
          <p:cNvPr id="3" name="Content Placeholder 2">
            <a:extLst>
              <a:ext uri="{FF2B5EF4-FFF2-40B4-BE49-F238E27FC236}">
                <a16:creationId xmlns:a16="http://schemas.microsoft.com/office/drawing/2014/main" id="{990CEA31-B83B-1F14-017F-48AC4A5A2421}"/>
              </a:ext>
            </a:extLst>
          </p:cNvPr>
          <p:cNvSpPr>
            <a:spLocks noGrp="1"/>
          </p:cNvSpPr>
          <p:nvPr>
            <p:ph idx="1"/>
          </p:nvPr>
        </p:nvSpPr>
        <p:spPr/>
        <p:txBody>
          <a:bodyPr>
            <a:normAutofit lnSpcReduction="10000"/>
          </a:bodyPr>
          <a:lstStyle/>
          <a:p>
            <a:r>
              <a:rPr lang="en-US" dirty="0"/>
              <a:t>Human labels are expensive</a:t>
            </a:r>
          </a:p>
          <a:p>
            <a:pPr lvl="1"/>
            <a:r>
              <a:rPr lang="en-US" dirty="0"/>
              <a:t>Expert &gt; Crowd-based worker &gt; LLM</a:t>
            </a:r>
          </a:p>
          <a:p>
            <a:pPr lvl="1"/>
            <a:r>
              <a:rPr lang="en-US" dirty="0"/>
              <a:t>Automatic label is not a new idea</a:t>
            </a:r>
          </a:p>
          <a:p>
            <a:r>
              <a:rPr lang="en-US" dirty="0"/>
              <a:t>How about using LLMs to label documents?</a:t>
            </a:r>
          </a:p>
          <a:p>
            <a:r>
              <a:rPr lang="en-US" dirty="0"/>
              <a:t>Potential advantages</a:t>
            </a:r>
          </a:p>
          <a:p>
            <a:pPr lvl="1"/>
            <a:r>
              <a:rPr lang="en-US" dirty="0"/>
              <a:t>Cost and performance</a:t>
            </a:r>
          </a:p>
          <a:p>
            <a:pPr lvl="1"/>
            <a:r>
              <a:rPr lang="en-US" dirty="0"/>
              <a:t>Allocate humans where are needed the most</a:t>
            </a:r>
          </a:p>
          <a:p>
            <a:r>
              <a:rPr lang="en-US" dirty="0"/>
              <a:t>Potential issues</a:t>
            </a:r>
          </a:p>
          <a:p>
            <a:pPr lvl="1"/>
            <a:r>
              <a:rPr lang="en-US" dirty="0"/>
              <a:t>Reliability</a:t>
            </a:r>
          </a:p>
          <a:p>
            <a:pPr lvl="1"/>
            <a:r>
              <a:rPr lang="en-US" dirty="0"/>
              <a:t>Quality control</a:t>
            </a:r>
          </a:p>
        </p:txBody>
      </p:sp>
      <p:sp>
        <p:nvSpPr>
          <p:cNvPr id="4" name="Rectangle 3">
            <a:extLst>
              <a:ext uri="{FF2B5EF4-FFF2-40B4-BE49-F238E27FC236}">
                <a16:creationId xmlns:a16="http://schemas.microsoft.com/office/drawing/2014/main" id="{EDF492DB-E8F5-DE36-2EBC-C4971BBC33CB}"/>
              </a:ext>
            </a:extLst>
          </p:cNvPr>
          <p:cNvSpPr/>
          <p:nvPr/>
        </p:nvSpPr>
        <p:spPr>
          <a:xfrm>
            <a:off x="0" y="6027489"/>
            <a:ext cx="12436475" cy="738664"/>
          </a:xfrm>
          <a:prstGeom prst="rect">
            <a:avLst/>
          </a:prstGeom>
        </p:spPr>
        <p:txBody>
          <a:bodyPr wrap="square">
            <a:spAutoFit/>
          </a:bodyPr>
          <a:lstStyle/>
          <a:p>
            <a:pPr algn="ctr"/>
            <a:r>
              <a:rPr lang="en-US" sz="1400" dirty="0"/>
              <a:t>P. Thomas et al. "Large language models can accurately predict searcher preferences" arxiv.org/abs/2309.10621</a:t>
            </a:r>
          </a:p>
          <a:p>
            <a:pPr algn="ctr"/>
            <a:endParaRPr lang="en-US" sz="1400" dirty="0"/>
          </a:p>
          <a:p>
            <a:pPr algn="ctr"/>
            <a:r>
              <a:rPr lang="en-US" sz="1400" dirty="0"/>
              <a:t>G. Faggioli et al. "Perspectives on Large Language Models for Relevance Judgment" ICTIR 2023</a:t>
            </a:r>
          </a:p>
        </p:txBody>
      </p:sp>
    </p:spTree>
    <p:extLst>
      <p:ext uri="{BB962C8B-B14F-4D97-AF65-F5344CB8AC3E}">
        <p14:creationId xmlns:p14="http://schemas.microsoft.com/office/powerpoint/2010/main" val="6120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1E489-0611-F5D7-4CC9-93EC9EA638E7}"/>
              </a:ext>
            </a:extLst>
          </p:cNvPr>
          <p:cNvSpPr>
            <a:spLocks noGrp="1"/>
          </p:cNvSpPr>
          <p:nvPr>
            <p:ph type="title"/>
          </p:nvPr>
        </p:nvSpPr>
        <p:spPr/>
        <p:txBody>
          <a:bodyPr/>
          <a:lstStyle/>
          <a:p>
            <a:r>
              <a:rPr lang="en-US" dirty="0"/>
              <a:t>Spectrum of human-machine collaboration</a:t>
            </a:r>
          </a:p>
        </p:txBody>
      </p:sp>
      <p:pic>
        <p:nvPicPr>
          <p:cNvPr id="5" name="Picture 4">
            <a:extLst>
              <a:ext uri="{FF2B5EF4-FFF2-40B4-BE49-F238E27FC236}">
                <a16:creationId xmlns:a16="http://schemas.microsoft.com/office/drawing/2014/main" id="{F9F20BBE-1B1A-D342-A258-E6CF6D430043}"/>
              </a:ext>
            </a:extLst>
          </p:cNvPr>
          <p:cNvPicPr>
            <a:picLocks noChangeAspect="1"/>
          </p:cNvPicPr>
          <p:nvPr/>
        </p:nvPicPr>
        <p:blipFill>
          <a:blip r:embed="rId2"/>
          <a:stretch>
            <a:fillRect/>
          </a:stretch>
        </p:blipFill>
        <p:spPr>
          <a:xfrm>
            <a:off x="6727932" y="1393238"/>
            <a:ext cx="3870202" cy="5210175"/>
          </a:xfrm>
          <a:prstGeom prst="rect">
            <a:avLst/>
          </a:prstGeom>
        </p:spPr>
      </p:pic>
      <p:sp>
        <p:nvSpPr>
          <p:cNvPr id="6" name="Content Placeholder 2">
            <a:extLst>
              <a:ext uri="{FF2B5EF4-FFF2-40B4-BE49-F238E27FC236}">
                <a16:creationId xmlns:a16="http://schemas.microsoft.com/office/drawing/2014/main" id="{29920470-4BE5-2BB4-48AE-0E08E81050B8}"/>
              </a:ext>
            </a:extLst>
          </p:cNvPr>
          <p:cNvSpPr>
            <a:spLocks noGrp="1"/>
          </p:cNvSpPr>
          <p:nvPr>
            <p:ph idx="1"/>
          </p:nvPr>
        </p:nvSpPr>
        <p:spPr>
          <a:xfrm>
            <a:off x="838200" y="1825625"/>
            <a:ext cx="5012184" cy="4351338"/>
          </a:xfrm>
        </p:spPr>
        <p:txBody>
          <a:bodyPr/>
          <a:lstStyle/>
          <a:p>
            <a:r>
              <a:rPr lang="en-US" dirty="0"/>
              <a:t>LLMs judgement quality</a:t>
            </a:r>
          </a:p>
          <a:p>
            <a:r>
              <a:rPr lang="en-US" dirty="0"/>
              <a:t>LLMs cost</a:t>
            </a:r>
          </a:p>
          <a:p>
            <a:r>
              <a:rPr lang="en-US" dirty="0"/>
              <a:t>Multiple LLMs as judges</a:t>
            </a:r>
          </a:p>
          <a:p>
            <a:r>
              <a:rPr lang="en-US" dirty="0"/>
              <a:t>Truthfulness</a:t>
            </a:r>
          </a:p>
          <a:p>
            <a:r>
              <a:rPr lang="en-US" dirty="0"/>
              <a:t>Bias</a:t>
            </a:r>
          </a:p>
          <a:p>
            <a:r>
              <a:rPr lang="en-US" dirty="0"/>
              <a:t>Explanations/justifications</a:t>
            </a:r>
          </a:p>
          <a:p>
            <a:endParaRPr lang="en-US" dirty="0"/>
          </a:p>
        </p:txBody>
      </p:sp>
    </p:spTree>
    <p:extLst>
      <p:ext uri="{BB962C8B-B14F-4D97-AF65-F5344CB8AC3E}">
        <p14:creationId xmlns:p14="http://schemas.microsoft.com/office/powerpoint/2010/main" val="3835492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352F-87F2-3297-BF43-F0E7F02AF82D}"/>
              </a:ext>
            </a:extLst>
          </p:cNvPr>
          <p:cNvSpPr>
            <a:spLocks noGrp="1"/>
          </p:cNvSpPr>
          <p:nvPr>
            <p:ph type="title"/>
          </p:nvPr>
        </p:nvSpPr>
        <p:spPr/>
        <p:txBody>
          <a:bodyPr/>
          <a:lstStyle/>
          <a:p>
            <a:r>
              <a:rPr lang="en-US" dirty="0"/>
              <a:t>Prompting</a:t>
            </a:r>
          </a:p>
        </p:txBody>
      </p:sp>
      <p:sp>
        <p:nvSpPr>
          <p:cNvPr id="3" name="Content Placeholder 2">
            <a:extLst>
              <a:ext uri="{FF2B5EF4-FFF2-40B4-BE49-F238E27FC236}">
                <a16:creationId xmlns:a16="http://schemas.microsoft.com/office/drawing/2014/main" id="{90A471FE-A6D4-0D6F-0AB8-3B281158B334}"/>
              </a:ext>
            </a:extLst>
          </p:cNvPr>
          <p:cNvSpPr>
            <a:spLocks noGrp="1"/>
          </p:cNvSpPr>
          <p:nvPr>
            <p:ph idx="1"/>
          </p:nvPr>
        </p:nvSpPr>
        <p:spPr/>
        <p:txBody>
          <a:bodyPr/>
          <a:lstStyle/>
          <a:p>
            <a:r>
              <a:rPr lang="en-US" dirty="0"/>
              <a:t>In-context learning</a:t>
            </a:r>
          </a:p>
          <a:p>
            <a:r>
              <a:rPr lang="en-US" dirty="0"/>
              <a:t>New capabilities can be unlocked in LLMs</a:t>
            </a:r>
          </a:p>
          <a:p>
            <a:r>
              <a:rPr lang="en-US" dirty="0"/>
              <a:t>LLM is prompted with a few in-context demonstrations</a:t>
            </a:r>
          </a:p>
          <a:p>
            <a:r>
              <a:rPr lang="en-US" dirty="0"/>
              <a:t>Learns to perform a certain task </a:t>
            </a:r>
          </a:p>
          <a:p>
            <a:r>
              <a:rPr lang="en-US" dirty="0"/>
              <a:t>Task performance is very sensitive to prompts</a:t>
            </a:r>
          </a:p>
        </p:txBody>
      </p:sp>
    </p:spTree>
    <p:extLst>
      <p:ext uri="{BB962C8B-B14F-4D97-AF65-F5344CB8AC3E}">
        <p14:creationId xmlns:p14="http://schemas.microsoft.com/office/powerpoint/2010/main" val="317379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274E5-8B2C-314C-F30A-012E43D21DB3}"/>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01E2F120-1705-26E1-5D38-2C8E6C083A61}"/>
              </a:ext>
            </a:extLst>
          </p:cNvPr>
          <p:cNvSpPr>
            <a:spLocks noGrp="1"/>
          </p:cNvSpPr>
          <p:nvPr>
            <p:ph idx="1"/>
          </p:nvPr>
        </p:nvSpPr>
        <p:spPr/>
        <p:txBody>
          <a:bodyPr/>
          <a:lstStyle/>
          <a:p>
            <a:r>
              <a:rPr lang="en-US" dirty="0"/>
              <a:t>Similar to crowdsourcing work</a:t>
            </a:r>
          </a:p>
          <a:p>
            <a:r>
              <a:rPr lang="en-US" dirty="0"/>
              <a:t>Take TREC judgement guidelines </a:t>
            </a:r>
          </a:p>
          <a:p>
            <a:pPr lvl="1"/>
            <a:r>
              <a:rPr lang="en-US" dirty="0"/>
              <a:t>HIT in </a:t>
            </a:r>
            <a:r>
              <a:rPr lang="en-US" dirty="0" err="1"/>
              <a:t>Mturk</a:t>
            </a:r>
            <a:endParaRPr lang="en-US" dirty="0"/>
          </a:p>
          <a:p>
            <a:pPr lvl="1"/>
            <a:r>
              <a:rPr lang="en-US" dirty="0"/>
              <a:t>Prompt for GPT or similar LLM</a:t>
            </a:r>
          </a:p>
          <a:p>
            <a:r>
              <a:rPr lang="en-US" dirty="0"/>
              <a:t>Compute agreement using Cohen’s kappa</a:t>
            </a:r>
          </a:p>
          <a:p>
            <a:r>
              <a:rPr lang="en-US" dirty="0"/>
              <a:t>Two main approaches</a:t>
            </a:r>
          </a:p>
          <a:p>
            <a:pPr lvl="1"/>
            <a:r>
              <a:rPr lang="en-US" dirty="0"/>
              <a:t>Prompt “as is”</a:t>
            </a:r>
          </a:p>
          <a:p>
            <a:pPr lvl="1"/>
            <a:r>
              <a:rPr lang="en-US" dirty="0"/>
              <a:t>Prompt engineering</a:t>
            </a:r>
          </a:p>
        </p:txBody>
      </p:sp>
    </p:spTree>
    <p:extLst>
      <p:ext uri="{BB962C8B-B14F-4D97-AF65-F5344CB8AC3E}">
        <p14:creationId xmlns:p14="http://schemas.microsoft.com/office/powerpoint/2010/main" val="4175985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691C-0F15-A200-AAF8-7F9678361D96}"/>
              </a:ext>
            </a:extLst>
          </p:cNvPr>
          <p:cNvSpPr>
            <a:spLocks noGrp="1"/>
          </p:cNvSpPr>
          <p:nvPr>
            <p:ph type="title"/>
          </p:nvPr>
        </p:nvSpPr>
        <p:spPr/>
        <p:txBody>
          <a:bodyPr/>
          <a:lstStyle/>
          <a:p>
            <a:r>
              <a:rPr lang="en-US" dirty="0"/>
              <a:t>Prompt structure</a:t>
            </a:r>
          </a:p>
        </p:txBody>
      </p:sp>
      <p:sp>
        <p:nvSpPr>
          <p:cNvPr id="3" name="Content Placeholder 2">
            <a:extLst>
              <a:ext uri="{FF2B5EF4-FFF2-40B4-BE49-F238E27FC236}">
                <a16:creationId xmlns:a16="http://schemas.microsoft.com/office/drawing/2014/main" id="{752CBF9E-1530-F071-95A5-BE0296B666A2}"/>
              </a:ext>
            </a:extLst>
          </p:cNvPr>
          <p:cNvSpPr>
            <a:spLocks noGrp="1"/>
          </p:cNvSpPr>
          <p:nvPr>
            <p:ph idx="1"/>
          </p:nvPr>
        </p:nvSpPr>
        <p:spPr/>
        <p:txBody>
          <a:bodyPr>
            <a:normAutofit/>
          </a:bodyPr>
          <a:lstStyle/>
          <a:p>
            <a:r>
              <a:rPr lang="en-US" dirty="0"/>
              <a:t>Relevance evaluation task</a:t>
            </a:r>
          </a:p>
          <a:p>
            <a:r>
              <a:rPr lang="en-US" dirty="0"/>
              <a:t>Task instructions</a:t>
            </a:r>
          </a:p>
          <a:p>
            <a:pPr lvl="1"/>
            <a:r>
              <a:rPr lang="en-US" dirty="0"/>
              <a:t>You are a search quality rater evaluating relevance of web pages</a:t>
            </a:r>
          </a:p>
          <a:p>
            <a:r>
              <a:rPr lang="en-US" dirty="0"/>
              <a:t>Query-document pair to be labelled</a:t>
            </a:r>
          </a:p>
          <a:p>
            <a:pPr lvl="1"/>
            <a:r>
              <a:rPr lang="en-US" dirty="0"/>
              <a:t>Query {query}</a:t>
            </a:r>
          </a:p>
          <a:p>
            <a:pPr lvl="1"/>
            <a:r>
              <a:rPr lang="en-US" dirty="0"/>
              <a:t>Document {document}</a:t>
            </a:r>
          </a:p>
          <a:p>
            <a:pPr lvl="1"/>
            <a:r>
              <a:rPr lang="en-US" dirty="0"/>
              <a:t>Relevant?</a:t>
            </a:r>
          </a:p>
          <a:p>
            <a:r>
              <a:rPr lang="en-US" dirty="0"/>
              <a:t>Re-state the task</a:t>
            </a:r>
          </a:p>
          <a:p>
            <a:r>
              <a:rPr lang="en-US" dirty="0"/>
              <a:t>Output format</a:t>
            </a:r>
          </a:p>
        </p:txBody>
      </p:sp>
    </p:spTree>
    <p:extLst>
      <p:ext uri="{BB962C8B-B14F-4D97-AF65-F5344CB8AC3E}">
        <p14:creationId xmlns:p14="http://schemas.microsoft.com/office/powerpoint/2010/main" val="4070201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E49D-1F97-4219-2E28-F89BE1A3E948}"/>
              </a:ext>
            </a:extLst>
          </p:cNvPr>
          <p:cNvSpPr>
            <a:spLocks noGrp="1"/>
          </p:cNvSpPr>
          <p:nvPr>
            <p:ph type="title"/>
          </p:nvPr>
        </p:nvSpPr>
        <p:spPr/>
        <p:txBody>
          <a:bodyPr/>
          <a:lstStyle/>
          <a:p>
            <a:r>
              <a:rPr lang="en-US" dirty="0"/>
              <a:t>Prompts compared to HITs</a:t>
            </a:r>
          </a:p>
        </p:txBody>
      </p:sp>
      <p:pic>
        <p:nvPicPr>
          <p:cNvPr id="4" name="Picture 3">
            <a:extLst>
              <a:ext uri="{FF2B5EF4-FFF2-40B4-BE49-F238E27FC236}">
                <a16:creationId xmlns:a16="http://schemas.microsoft.com/office/drawing/2014/main" id="{3862192C-5728-A1D9-4B2E-B7954F672FBC}"/>
              </a:ext>
            </a:extLst>
          </p:cNvPr>
          <p:cNvPicPr>
            <a:picLocks noChangeAspect="1"/>
          </p:cNvPicPr>
          <p:nvPr/>
        </p:nvPicPr>
        <p:blipFill>
          <a:blip r:embed="rId2"/>
          <a:stretch>
            <a:fillRect/>
          </a:stretch>
        </p:blipFill>
        <p:spPr>
          <a:xfrm>
            <a:off x="886191" y="1397725"/>
            <a:ext cx="4864867" cy="5167312"/>
          </a:xfrm>
          <a:prstGeom prst="rect">
            <a:avLst/>
          </a:prstGeom>
        </p:spPr>
      </p:pic>
      <p:pic>
        <p:nvPicPr>
          <p:cNvPr id="5" name="Content Placeholder 4" descr="HIT.PNG">
            <a:extLst>
              <a:ext uri="{FF2B5EF4-FFF2-40B4-BE49-F238E27FC236}">
                <a16:creationId xmlns:a16="http://schemas.microsoft.com/office/drawing/2014/main" id="{36592DEA-9B16-0F8A-EC43-EA053850BE9B}"/>
              </a:ext>
            </a:extLst>
          </p:cNvPr>
          <p:cNvPicPr>
            <a:picLocks noChangeAspect="1"/>
          </p:cNvPicPr>
          <p:nvPr/>
        </p:nvPicPr>
        <p:blipFill>
          <a:blip r:embed="rId3" cstate="print"/>
          <a:stretch>
            <a:fillRect/>
          </a:stretch>
        </p:blipFill>
        <p:spPr>
          <a:xfrm>
            <a:off x="6281814" y="1564715"/>
            <a:ext cx="4809365" cy="4045973"/>
          </a:xfrm>
          <a:prstGeom prst="rect">
            <a:avLst/>
          </a:prstGeom>
        </p:spPr>
      </p:pic>
    </p:spTree>
    <p:extLst>
      <p:ext uri="{BB962C8B-B14F-4D97-AF65-F5344CB8AC3E}">
        <p14:creationId xmlns:p14="http://schemas.microsoft.com/office/powerpoint/2010/main" val="1235697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A1405-6E65-BAAA-E8D9-4FEF920C335C}"/>
              </a:ext>
            </a:extLst>
          </p:cNvPr>
          <p:cNvSpPr>
            <a:spLocks noGrp="1"/>
          </p:cNvSpPr>
          <p:nvPr>
            <p:ph type="title"/>
          </p:nvPr>
        </p:nvSpPr>
        <p:spPr/>
        <p:txBody>
          <a:bodyPr/>
          <a:lstStyle/>
          <a:p>
            <a:r>
              <a:rPr lang="en-US" dirty="0"/>
              <a:t>Preliminary results</a:t>
            </a:r>
          </a:p>
        </p:txBody>
      </p:sp>
      <p:sp>
        <p:nvSpPr>
          <p:cNvPr id="3" name="Content Placeholder 2">
            <a:extLst>
              <a:ext uri="{FF2B5EF4-FFF2-40B4-BE49-F238E27FC236}">
                <a16:creationId xmlns:a16="http://schemas.microsoft.com/office/drawing/2014/main" id="{579FF4D9-2D2F-2EAD-1A8A-28EEA4686BAB}"/>
              </a:ext>
            </a:extLst>
          </p:cNvPr>
          <p:cNvSpPr>
            <a:spLocks noGrp="1"/>
          </p:cNvSpPr>
          <p:nvPr>
            <p:ph idx="1"/>
          </p:nvPr>
        </p:nvSpPr>
        <p:spPr>
          <a:xfrm>
            <a:off x="838200" y="1825625"/>
            <a:ext cx="6823229" cy="4351338"/>
          </a:xfrm>
        </p:spPr>
        <p:txBody>
          <a:bodyPr/>
          <a:lstStyle/>
          <a:p>
            <a:r>
              <a:rPr lang="en-US" dirty="0"/>
              <a:t>With no prompt engineering</a:t>
            </a:r>
          </a:p>
          <a:p>
            <a:r>
              <a:rPr lang="en-US" dirty="0"/>
              <a:t>With prompt features</a:t>
            </a:r>
          </a:p>
          <a:p>
            <a:pPr lvl="1"/>
            <a:r>
              <a:rPr lang="en-US" dirty="0"/>
              <a:t>R (role), D (description), A (aspects), M (multiple judges)</a:t>
            </a:r>
          </a:p>
          <a:p>
            <a:pPr lvl="1"/>
            <a:r>
              <a:rPr lang="en-US" dirty="0"/>
              <a:t>Performance varies per feature</a:t>
            </a:r>
          </a:p>
          <a:p>
            <a:pPr lvl="1"/>
            <a:r>
              <a:rPr lang="en-US" dirty="0"/>
              <a:t>Cohen’s k (0.20 to 0.64)</a:t>
            </a:r>
          </a:p>
        </p:txBody>
      </p:sp>
      <p:pic>
        <p:nvPicPr>
          <p:cNvPr id="5" name="Picture 4">
            <a:extLst>
              <a:ext uri="{FF2B5EF4-FFF2-40B4-BE49-F238E27FC236}">
                <a16:creationId xmlns:a16="http://schemas.microsoft.com/office/drawing/2014/main" id="{68742986-E0A1-5686-A1B2-EE8645BA62EE}"/>
              </a:ext>
            </a:extLst>
          </p:cNvPr>
          <p:cNvPicPr>
            <a:picLocks noChangeAspect="1"/>
          </p:cNvPicPr>
          <p:nvPr/>
        </p:nvPicPr>
        <p:blipFill>
          <a:blip r:embed="rId2"/>
          <a:stretch>
            <a:fillRect/>
          </a:stretch>
        </p:blipFill>
        <p:spPr>
          <a:xfrm>
            <a:off x="7286193" y="1690688"/>
            <a:ext cx="3011811" cy="3659634"/>
          </a:xfrm>
          <a:prstGeom prst="rect">
            <a:avLst/>
          </a:prstGeom>
        </p:spPr>
      </p:pic>
      <p:pic>
        <p:nvPicPr>
          <p:cNvPr id="7" name="Picture 6">
            <a:extLst>
              <a:ext uri="{FF2B5EF4-FFF2-40B4-BE49-F238E27FC236}">
                <a16:creationId xmlns:a16="http://schemas.microsoft.com/office/drawing/2014/main" id="{4516132B-ED91-4DD6-B5C3-677CDF1DAB7F}"/>
              </a:ext>
            </a:extLst>
          </p:cNvPr>
          <p:cNvPicPr>
            <a:picLocks noChangeAspect="1"/>
          </p:cNvPicPr>
          <p:nvPr/>
        </p:nvPicPr>
        <p:blipFill>
          <a:blip r:embed="rId3"/>
          <a:stretch>
            <a:fillRect/>
          </a:stretch>
        </p:blipFill>
        <p:spPr>
          <a:xfrm>
            <a:off x="2124075" y="4665501"/>
            <a:ext cx="3971925" cy="1171575"/>
          </a:xfrm>
          <a:prstGeom prst="rect">
            <a:avLst/>
          </a:prstGeom>
        </p:spPr>
      </p:pic>
    </p:spTree>
    <p:extLst>
      <p:ext uri="{BB962C8B-B14F-4D97-AF65-F5344CB8AC3E}">
        <p14:creationId xmlns:p14="http://schemas.microsoft.com/office/powerpoint/2010/main" val="2501428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1DCD-0837-99C6-ECDD-AEDC8BFE8FA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F6634734-331B-43DC-98E5-08EB860A10FA}"/>
              </a:ext>
            </a:extLst>
          </p:cNvPr>
          <p:cNvSpPr>
            <a:spLocks noGrp="1"/>
          </p:cNvSpPr>
          <p:nvPr>
            <p:ph idx="1"/>
          </p:nvPr>
        </p:nvSpPr>
        <p:spPr/>
        <p:txBody>
          <a:bodyPr>
            <a:normAutofit fontScale="92500" lnSpcReduction="20000"/>
          </a:bodyPr>
          <a:lstStyle/>
          <a:p>
            <a:r>
              <a:rPr lang="en-US" dirty="0"/>
              <a:t>In favor</a:t>
            </a:r>
          </a:p>
          <a:p>
            <a:pPr lvl="1"/>
            <a:r>
              <a:rPr lang="en-US" dirty="0"/>
              <a:t>LLMs are able to produce an explanation</a:t>
            </a:r>
          </a:p>
          <a:p>
            <a:pPr lvl="1"/>
            <a:r>
              <a:rPr lang="en-US" dirty="0"/>
              <a:t>This could be used to assist humans in relevance judgements</a:t>
            </a:r>
          </a:p>
          <a:p>
            <a:r>
              <a:rPr lang="en-US" dirty="0"/>
              <a:t>Against</a:t>
            </a:r>
          </a:p>
          <a:p>
            <a:pPr lvl="1"/>
            <a:r>
              <a:rPr lang="en-US" dirty="0"/>
              <a:t>LLMs are not users</a:t>
            </a:r>
          </a:p>
          <a:p>
            <a:pPr lvl="1"/>
            <a:r>
              <a:rPr lang="en-US" dirty="0"/>
              <a:t>IR is about relevance to an information need</a:t>
            </a:r>
          </a:p>
          <a:p>
            <a:pPr lvl="1"/>
            <a:r>
              <a:rPr lang="en-US" dirty="0"/>
              <a:t>No proof that evaluation by LLM has any relationship to reality</a:t>
            </a:r>
          </a:p>
          <a:p>
            <a:r>
              <a:rPr lang="en-US" dirty="0"/>
              <a:t>Things to consider</a:t>
            </a:r>
          </a:p>
          <a:p>
            <a:pPr lvl="1"/>
            <a:r>
              <a:rPr lang="en-US" dirty="0"/>
              <a:t>Reliability over time</a:t>
            </a:r>
          </a:p>
          <a:p>
            <a:pPr lvl="1"/>
            <a:r>
              <a:rPr lang="en-US" dirty="0"/>
              <a:t>Cost in prompt engineering</a:t>
            </a:r>
          </a:p>
          <a:p>
            <a:r>
              <a:rPr lang="en-US" dirty="0"/>
              <a:t>Caveat</a:t>
            </a:r>
          </a:p>
          <a:p>
            <a:pPr lvl="1"/>
            <a:r>
              <a:rPr lang="en-US" dirty="0"/>
              <a:t>LLMs are systems </a:t>
            </a:r>
          </a:p>
          <a:p>
            <a:pPr lvl="1"/>
            <a:r>
              <a:rPr lang="en-US" dirty="0"/>
              <a:t>Query intent and answer construction</a:t>
            </a:r>
          </a:p>
          <a:p>
            <a:pPr lvl="1"/>
            <a:endParaRPr lang="en-US" dirty="0"/>
          </a:p>
          <a:p>
            <a:endParaRPr lang="en-US" dirty="0"/>
          </a:p>
        </p:txBody>
      </p:sp>
    </p:spTree>
    <p:extLst>
      <p:ext uri="{BB962C8B-B14F-4D97-AF65-F5344CB8AC3E}">
        <p14:creationId xmlns:p14="http://schemas.microsoft.com/office/powerpoint/2010/main" val="2336690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D49F-4C67-2880-4756-780D4AF55F64}"/>
              </a:ext>
            </a:extLst>
          </p:cNvPr>
          <p:cNvSpPr>
            <a:spLocks noGrp="1"/>
          </p:cNvSpPr>
          <p:nvPr>
            <p:ph type="title"/>
          </p:nvPr>
        </p:nvSpPr>
        <p:spPr/>
        <p:txBody>
          <a:bodyPr/>
          <a:lstStyle/>
          <a:p>
            <a:r>
              <a:rPr lang="en-US" dirty="0"/>
              <a:t>LLMs and human computation</a:t>
            </a:r>
          </a:p>
        </p:txBody>
      </p:sp>
      <p:pic>
        <p:nvPicPr>
          <p:cNvPr id="5" name="Content Placeholder 4">
            <a:extLst>
              <a:ext uri="{FF2B5EF4-FFF2-40B4-BE49-F238E27FC236}">
                <a16:creationId xmlns:a16="http://schemas.microsoft.com/office/drawing/2014/main" id="{75E76D98-ABBD-13B8-7E9F-24D410FD74D4}"/>
              </a:ext>
            </a:extLst>
          </p:cNvPr>
          <p:cNvPicPr>
            <a:picLocks noGrp="1" noChangeAspect="1"/>
          </p:cNvPicPr>
          <p:nvPr>
            <p:ph idx="1"/>
          </p:nvPr>
        </p:nvPicPr>
        <p:blipFill>
          <a:blip r:embed="rId2"/>
          <a:stretch>
            <a:fillRect/>
          </a:stretch>
        </p:blipFill>
        <p:spPr>
          <a:xfrm>
            <a:off x="6368988" y="1537963"/>
            <a:ext cx="4984811" cy="2681307"/>
          </a:xfrm>
        </p:spPr>
      </p:pic>
      <p:sp>
        <p:nvSpPr>
          <p:cNvPr id="6" name="Rectangle 5">
            <a:extLst>
              <a:ext uri="{FF2B5EF4-FFF2-40B4-BE49-F238E27FC236}">
                <a16:creationId xmlns:a16="http://schemas.microsoft.com/office/drawing/2014/main" id="{D9877330-952C-1607-38DA-68AC191F269F}"/>
              </a:ext>
            </a:extLst>
          </p:cNvPr>
          <p:cNvSpPr/>
          <p:nvPr/>
        </p:nvSpPr>
        <p:spPr>
          <a:xfrm>
            <a:off x="6951214" y="4219270"/>
            <a:ext cx="4730657" cy="307777"/>
          </a:xfrm>
          <a:prstGeom prst="rect">
            <a:avLst/>
          </a:prstGeom>
        </p:spPr>
        <p:txBody>
          <a:bodyPr wrap="square">
            <a:spAutoFit/>
          </a:bodyPr>
          <a:lstStyle/>
          <a:p>
            <a:pPr algn="ctr"/>
            <a:r>
              <a:rPr lang="en-US" sz="1400" dirty="0">
                <a:hlinkClick r:id="rId3"/>
              </a:rPr>
              <a:t>https://time.com/6247678/openai-chatgpt-kenya-workers/</a:t>
            </a:r>
            <a:r>
              <a:rPr lang="en-US" sz="1400" dirty="0"/>
              <a:t> </a:t>
            </a:r>
          </a:p>
        </p:txBody>
      </p:sp>
      <p:pic>
        <p:nvPicPr>
          <p:cNvPr id="8" name="Picture 7">
            <a:extLst>
              <a:ext uri="{FF2B5EF4-FFF2-40B4-BE49-F238E27FC236}">
                <a16:creationId xmlns:a16="http://schemas.microsoft.com/office/drawing/2014/main" id="{AC1E41AD-2FFD-B245-B39A-B8DC6FF7A523}"/>
              </a:ext>
            </a:extLst>
          </p:cNvPr>
          <p:cNvPicPr>
            <a:picLocks noChangeAspect="1"/>
          </p:cNvPicPr>
          <p:nvPr/>
        </p:nvPicPr>
        <p:blipFill>
          <a:blip r:embed="rId4"/>
          <a:stretch>
            <a:fillRect/>
          </a:stretch>
        </p:blipFill>
        <p:spPr>
          <a:xfrm>
            <a:off x="5317724" y="4544639"/>
            <a:ext cx="6607946" cy="1233421"/>
          </a:xfrm>
          <a:prstGeom prst="rect">
            <a:avLst/>
          </a:prstGeom>
        </p:spPr>
      </p:pic>
      <p:sp>
        <p:nvSpPr>
          <p:cNvPr id="9" name="Rectangle 8">
            <a:extLst>
              <a:ext uri="{FF2B5EF4-FFF2-40B4-BE49-F238E27FC236}">
                <a16:creationId xmlns:a16="http://schemas.microsoft.com/office/drawing/2014/main" id="{AF5A7AC6-D7C4-9FAD-ABE4-6867DE57F5F9}"/>
              </a:ext>
            </a:extLst>
          </p:cNvPr>
          <p:cNvSpPr/>
          <p:nvPr/>
        </p:nvSpPr>
        <p:spPr>
          <a:xfrm>
            <a:off x="5088383" y="5949540"/>
            <a:ext cx="6923104" cy="523220"/>
          </a:xfrm>
          <a:prstGeom prst="rect">
            <a:avLst/>
          </a:prstGeom>
        </p:spPr>
        <p:txBody>
          <a:bodyPr wrap="square">
            <a:spAutoFit/>
          </a:bodyPr>
          <a:lstStyle/>
          <a:p>
            <a:pPr algn="ctr"/>
            <a:r>
              <a:rPr lang="en-US" sz="1400" dirty="0">
                <a:hlinkClick r:id="rId5"/>
              </a:rPr>
              <a:t>https://www.nbcnews.com/tech/innovation/openai-chatgpt-ai-jobs-contractors-talk-shadow-workforce-powers-rcna81892</a:t>
            </a:r>
            <a:r>
              <a:rPr lang="en-US" sz="1400" dirty="0"/>
              <a:t> </a:t>
            </a:r>
          </a:p>
        </p:txBody>
      </p:sp>
      <p:sp>
        <p:nvSpPr>
          <p:cNvPr id="10" name="Content Placeholder 2">
            <a:extLst>
              <a:ext uri="{FF2B5EF4-FFF2-40B4-BE49-F238E27FC236}">
                <a16:creationId xmlns:a16="http://schemas.microsoft.com/office/drawing/2014/main" id="{E6ED41AC-ABD3-911A-B379-A15908220C16}"/>
              </a:ext>
            </a:extLst>
          </p:cNvPr>
          <p:cNvSpPr txBox="1">
            <a:spLocks/>
          </p:cNvSpPr>
          <p:nvPr/>
        </p:nvSpPr>
        <p:spPr>
          <a:xfrm>
            <a:off x="838200" y="1825625"/>
            <a:ext cx="41514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a LLM like ChatGPT, p(w</a:t>
            </a:r>
            <a:r>
              <a:rPr lang="en-US" i="1" baseline="-25000" dirty="0"/>
              <a:t>i</a:t>
            </a:r>
            <a:r>
              <a:rPr lang="en-US" dirty="0"/>
              <a:t>|w</a:t>
            </a:r>
            <a:r>
              <a:rPr lang="en-US" baseline="-25000" dirty="0"/>
              <a:t>1</a:t>
            </a:r>
            <a:r>
              <a:rPr lang="en-US" dirty="0"/>
              <a:t>,…,w</a:t>
            </a:r>
            <a:r>
              <a:rPr lang="en-US" i="1" baseline="-25000" dirty="0"/>
              <a:t>i</a:t>
            </a:r>
            <a:r>
              <a:rPr lang="en-US" baseline="-25000" dirty="0"/>
              <a:t>-1</a:t>
            </a:r>
            <a:r>
              <a:rPr lang="en-US" dirty="0"/>
              <a:t>) is defined by a transformer</a:t>
            </a:r>
          </a:p>
          <a:p>
            <a:r>
              <a:rPr lang="en-US" dirty="0"/>
              <a:t>LLM-based system do require editorial work</a:t>
            </a:r>
          </a:p>
          <a:p>
            <a:r>
              <a:rPr lang="en-US" dirty="0"/>
              <a:t>Not different from any major property on the Internet</a:t>
            </a:r>
          </a:p>
          <a:p>
            <a:endParaRPr lang="en-US" dirty="0"/>
          </a:p>
        </p:txBody>
      </p:sp>
    </p:spTree>
    <p:extLst>
      <p:ext uri="{BB962C8B-B14F-4D97-AF65-F5344CB8AC3E}">
        <p14:creationId xmlns:p14="http://schemas.microsoft.com/office/powerpoint/2010/main" val="1596837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20AB-8CAD-2243-3425-6F40AB9005D1}"/>
              </a:ext>
            </a:extLst>
          </p:cNvPr>
          <p:cNvSpPr>
            <a:spLocks noGrp="1"/>
          </p:cNvSpPr>
          <p:nvPr>
            <p:ph type="title"/>
          </p:nvPr>
        </p:nvSpPr>
        <p:spPr/>
        <p:txBody>
          <a:bodyPr/>
          <a:lstStyle/>
          <a:p>
            <a:r>
              <a:rPr lang="en-US" dirty="0"/>
              <a:t>The main process is unchanged </a:t>
            </a:r>
          </a:p>
        </p:txBody>
      </p:sp>
      <p:sp>
        <p:nvSpPr>
          <p:cNvPr id="3" name="Content Placeholder 2">
            <a:extLst>
              <a:ext uri="{FF2B5EF4-FFF2-40B4-BE49-F238E27FC236}">
                <a16:creationId xmlns:a16="http://schemas.microsoft.com/office/drawing/2014/main" id="{8BD8132A-22A1-5EA5-B845-0196957274E5}"/>
              </a:ext>
            </a:extLst>
          </p:cNvPr>
          <p:cNvSpPr>
            <a:spLocks noGrp="1"/>
          </p:cNvSpPr>
          <p:nvPr>
            <p:ph idx="1"/>
          </p:nvPr>
        </p:nvSpPr>
        <p:spPr>
          <a:xfrm>
            <a:off x="838200" y="1825625"/>
            <a:ext cx="6033117" cy="4761606"/>
          </a:xfrm>
        </p:spPr>
        <p:txBody>
          <a:bodyPr/>
          <a:lstStyle/>
          <a:p>
            <a:r>
              <a:rPr lang="en-US" dirty="0"/>
              <a:t>Regardless if labeling is done by machines or humans</a:t>
            </a:r>
          </a:p>
          <a:p>
            <a:r>
              <a:rPr lang="en-US" dirty="0"/>
              <a:t>Three main components</a:t>
            </a:r>
          </a:p>
          <a:p>
            <a:pPr lvl="1"/>
            <a:r>
              <a:rPr lang="en-US" dirty="0"/>
              <a:t>Task design</a:t>
            </a:r>
          </a:p>
          <a:p>
            <a:pPr lvl="2"/>
            <a:r>
              <a:rPr lang="en-US" dirty="0"/>
              <a:t>HIT or prompt engineering</a:t>
            </a:r>
          </a:p>
          <a:p>
            <a:pPr lvl="1"/>
            <a:r>
              <a:rPr lang="en-US" dirty="0"/>
              <a:t>Data</a:t>
            </a:r>
          </a:p>
          <a:p>
            <a:pPr lvl="1"/>
            <a:r>
              <a:rPr lang="en-US" dirty="0"/>
              <a:t>Crowd</a:t>
            </a:r>
          </a:p>
          <a:p>
            <a:pPr lvl="2"/>
            <a:r>
              <a:rPr lang="en-US" dirty="0"/>
              <a:t>Human-based crowd or LLM-based crowd</a:t>
            </a:r>
          </a:p>
          <a:p>
            <a:r>
              <a:rPr lang="en-US" dirty="0"/>
              <a:t>Quality control</a:t>
            </a:r>
          </a:p>
          <a:p>
            <a:r>
              <a:rPr lang="en-US" dirty="0"/>
              <a:t>Debugging</a:t>
            </a:r>
          </a:p>
          <a:p>
            <a:pPr lvl="1"/>
            <a:endParaRPr lang="en-US" dirty="0"/>
          </a:p>
        </p:txBody>
      </p:sp>
      <p:graphicFrame>
        <p:nvGraphicFramePr>
          <p:cNvPr id="4" name="Table 3">
            <a:extLst>
              <a:ext uri="{FF2B5EF4-FFF2-40B4-BE49-F238E27FC236}">
                <a16:creationId xmlns:a16="http://schemas.microsoft.com/office/drawing/2014/main" id="{EA176FD0-A746-8D49-522B-0DF1EB1AD0FF}"/>
              </a:ext>
            </a:extLst>
          </p:cNvPr>
          <p:cNvGraphicFramePr>
            <a:graphicFrameLocks noGrp="1"/>
          </p:cNvGraphicFramePr>
          <p:nvPr/>
        </p:nvGraphicFramePr>
        <p:xfrm>
          <a:off x="6096000" y="2209800"/>
          <a:ext cx="5908258" cy="1219200"/>
        </p:xfrm>
        <a:graphic>
          <a:graphicData uri="http://schemas.openxmlformats.org/drawingml/2006/table">
            <a:tbl>
              <a:tblPr firstRow="1" bandRow="1">
                <a:tableStyleId>{9D7B26C5-4107-4FEC-AEDC-1716B250A1EF}</a:tableStyleId>
              </a:tblPr>
              <a:tblGrid>
                <a:gridCol w="1731731">
                  <a:extLst>
                    <a:ext uri="{9D8B030D-6E8A-4147-A177-3AD203B41FA5}">
                      <a16:colId xmlns:a16="http://schemas.microsoft.com/office/drawing/2014/main" val="2095463103"/>
                    </a:ext>
                  </a:extLst>
                </a:gridCol>
                <a:gridCol w="2207108">
                  <a:extLst>
                    <a:ext uri="{9D8B030D-6E8A-4147-A177-3AD203B41FA5}">
                      <a16:colId xmlns:a16="http://schemas.microsoft.com/office/drawing/2014/main" val="2020489666"/>
                    </a:ext>
                  </a:extLst>
                </a:gridCol>
                <a:gridCol w="1969419">
                  <a:extLst>
                    <a:ext uri="{9D8B030D-6E8A-4147-A177-3AD203B41FA5}">
                      <a16:colId xmlns:a16="http://schemas.microsoft.com/office/drawing/2014/main" val="2723258476"/>
                    </a:ext>
                  </a:extLst>
                </a:gridCol>
              </a:tblGrid>
              <a:tr h="239277">
                <a:tc>
                  <a:txBody>
                    <a:bodyPr/>
                    <a:lstStyle/>
                    <a:p>
                      <a:endParaRPr lang="en-US" sz="1400" dirty="0"/>
                    </a:p>
                  </a:txBody>
                  <a:tcPr/>
                </a:tc>
                <a:tc>
                  <a:txBody>
                    <a:bodyPr/>
                    <a:lstStyle/>
                    <a:p>
                      <a:r>
                        <a:rPr lang="en-US" sz="1400" dirty="0"/>
                        <a:t>Machine computation</a:t>
                      </a:r>
                    </a:p>
                  </a:txBody>
                  <a:tcPr/>
                </a:tc>
                <a:tc>
                  <a:txBody>
                    <a:bodyPr/>
                    <a:lstStyle/>
                    <a:p>
                      <a:r>
                        <a:rPr lang="en-US" sz="1400" dirty="0"/>
                        <a:t>Human computation</a:t>
                      </a:r>
                    </a:p>
                  </a:txBody>
                  <a:tcPr/>
                </a:tc>
                <a:extLst>
                  <a:ext uri="{0D108BD9-81ED-4DB2-BD59-A6C34878D82A}">
                    <a16:rowId xmlns:a16="http://schemas.microsoft.com/office/drawing/2014/main" val="2899239153"/>
                  </a:ext>
                </a:extLst>
              </a:tr>
              <a:tr h="239277">
                <a:tc>
                  <a:txBody>
                    <a:bodyPr/>
                    <a:lstStyle/>
                    <a:p>
                      <a:r>
                        <a:rPr lang="en-US" sz="1400" dirty="0"/>
                        <a:t>Design</a:t>
                      </a:r>
                    </a:p>
                  </a:txBody>
                  <a:tcPr/>
                </a:tc>
                <a:tc>
                  <a:txBody>
                    <a:bodyPr/>
                    <a:lstStyle/>
                    <a:p>
                      <a:r>
                        <a:rPr lang="en-US" sz="1400" dirty="0"/>
                        <a:t>Throw away</a:t>
                      </a:r>
                    </a:p>
                  </a:txBody>
                  <a:tcPr/>
                </a:tc>
                <a:tc>
                  <a:txBody>
                    <a:bodyPr/>
                    <a:lstStyle/>
                    <a:p>
                      <a:r>
                        <a:rPr lang="en-US" sz="1400" dirty="0"/>
                        <a:t>Reluctant to throw away</a:t>
                      </a:r>
                    </a:p>
                  </a:txBody>
                  <a:tcPr/>
                </a:tc>
                <a:extLst>
                  <a:ext uri="{0D108BD9-81ED-4DB2-BD59-A6C34878D82A}">
                    <a16:rowId xmlns:a16="http://schemas.microsoft.com/office/drawing/2014/main" val="4055656359"/>
                  </a:ext>
                </a:extLst>
              </a:tr>
              <a:tr h="239277">
                <a:tc>
                  <a:txBody>
                    <a:bodyPr/>
                    <a:lstStyle/>
                    <a:p>
                      <a:r>
                        <a:rPr lang="en-US" sz="1400" dirty="0"/>
                        <a:t>Testing</a:t>
                      </a:r>
                    </a:p>
                  </a:txBody>
                  <a:tcPr/>
                </a:tc>
                <a:tc>
                  <a:txBody>
                    <a:bodyPr/>
                    <a:lstStyle/>
                    <a:p>
                      <a:r>
                        <a:rPr lang="en-US" sz="1400" dirty="0"/>
                        <a:t>Systematic </a:t>
                      </a:r>
                    </a:p>
                  </a:txBody>
                  <a:tcPr/>
                </a:tc>
                <a:tc>
                  <a:txBody>
                    <a:bodyPr/>
                    <a:lstStyle/>
                    <a:p>
                      <a:r>
                        <a:rPr lang="en-US" sz="1400" dirty="0"/>
                        <a:t>Ad-hoc</a:t>
                      </a:r>
                    </a:p>
                  </a:txBody>
                  <a:tcPr/>
                </a:tc>
                <a:extLst>
                  <a:ext uri="{0D108BD9-81ED-4DB2-BD59-A6C34878D82A}">
                    <a16:rowId xmlns:a16="http://schemas.microsoft.com/office/drawing/2014/main" val="3565469696"/>
                  </a:ext>
                </a:extLst>
              </a:tr>
              <a:tr h="239277">
                <a:tc>
                  <a:txBody>
                    <a:bodyPr/>
                    <a:lstStyle/>
                    <a:p>
                      <a:r>
                        <a:rPr lang="en-US" sz="1400" dirty="0"/>
                        <a:t>Debugging</a:t>
                      </a:r>
                    </a:p>
                  </a:txBody>
                  <a:tcPr/>
                </a:tc>
                <a:tc>
                  <a:txBody>
                    <a:bodyPr/>
                    <a:lstStyle/>
                    <a:p>
                      <a:r>
                        <a:rPr lang="en-US" sz="1400" dirty="0"/>
                        <a:t>Programmer’s fault</a:t>
                      </a:r>
                    </a:p>
                  </a:txBody>
                  <a:tcPr/>
                </a:tc>
                <a:tc>
                  <a:txBody>
                    <a:bodyPr/>
                    <a:lstStyle/>
                    <a:p>
                      <a:r>
                        <a:rPr lang="en-US" sz="1400" dirty="0"/>
                        <a:t>Worker’s fault</a:t>
                      </a:r>
                    </a:p>
                  </a:txBody>
                  <a:tcPr/>
                </a:tc>
                <a:extLst>
                  <a:ext uri="{0D108BD9-81ED-4DB2-BD59-A6C34878D82A}">
                    <a16:rowId xmlns:a16="http://schemas.microsoft.com/office/drawing/2014/main" val="3014170692"/>
                  </a:ext>
                </a:extLst>
              </a:tr>
            </a:tbl>
          </a:graphicData>
        </a:graphic>
      </p:graphicFrame>
      <p:pic>
        <p:nvPicPr>
          <p:cNvPr id="5" name="Picture 1">
            <a:extLst>
              <a:ext uri="{FF2B5EF4-FFF2-40B4-BE49-F238E27FC236}">
                <a16:creationId xmlns:a16="http://schemas.microsoft.com/office/drawing/2014/main" id="{538EBA13-DD88-26D7-AA37-5E2009D6F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1317" y="3689612"/>
            <a:ext cx="4532774" cy="184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997167B3-63C9-D219-F413-6064463ACEC6}"/>
              </a:ext>
            </a:extLst>
          </p:cNvPr>
          <p:cNvSpPr txBox="1">
            <a:spLocks/>
          </p:cNvSpPr>
          <p:nvPr/>
        </p:nvSpPr>
        <p:spPr>
          <a:xfrm>
            <a:off x="0" y="6164262"/>
            <a:ext cx="12436475" cy="655741"/>
          </a:xfrm>
          <a:prstGeom prst="rect">
            <a:avLst/>
          </a:prstGeom>
        </p:spPr>
        <p:txBody>
          <a:bodyPr vert="horz" lIns="93260" tIns="46630" rIns="93260" bIns="46630" rtlCol="0" anchor="ctr">
            <a:normAutofit/>
          </a:bodyPr>
          <a:lstStyle/>
          <a:p>
            <a:pPr algn="ctr"/>
            <a:r>
              <a:rPr lang="en-US" sz="1400" dirty="0"/>
              <a:t>J. </a:t>
            </a:r>
            <a:r>
              <a:rPr lang="en-US" sz="1400" dirty="0" err="1"/>
              <a:t>Attenberg</a:t>
            </a:r>
            <a:r>
              <a:rPr lang="en-US" sz="1400" dirty="0"/>
              <a:t>, P. Ipeirotis, F. Provost. “Beat the Machine: Challenging Humans to Find a Predictive Model’s ‘Unknown Unknowns’”. ACM JDIQ 2015</a:t>
            </a:r>
          </a:p>
        </p:txBody>
      </p:sp>
    </p:spTree>
    <p:extLst>
      <p:ext uri="{BB962C8B-B14F-4D97-AF65-F5344CB8AC3E}">
        <p14:creationId xmlns:p14="http://schemas.microsoft.com/office/powerpoint/2010/main" val="153299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label?</a:t>
            </a:r>
          </a:p>
        </p:txBody>
      </p:sp>
      <p:sp>
        <p:nvSpPr>
          <p:cNvPr id="9" name="TextBox 8"/>
          <p:cNvSpPr txBox="1"/>
          <p:nvPr/>
        </p:nvSpPr>
        <p:spPr>
          <a:xfrm>
            <a:off x="4004342" y="4997744"/>
            <a:ext cx="4482124" cy="1016818"/>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Spam email? </a:t>
            </a:r>
          </a:p>
          <a:p>
            <a:pPr>
              <a:lnSpc>
                <a:spcPct val="90000"/>
              </a:lnSpc>
              <a:spcAft>
                <a:spcPts val="588"/>
              </a:spcAft>
            </a:pPr>
            <a:r>
              <a:rPr lang="en-US" sz="2353" dirty="0">
                <a:gradFill>
                  <a:gsLst>
                    <a:gs pos="2917">
                      <a:schemeClr val="tx1"/>
                    </a:gs>
                    <a:gs pos="30000">
                      <a:schemeClr val="tx1"/>
                    </a:gs>
                  </a:gsLst>
                  <a:lin ang="5400000" scaled="0"/>
                </a:gradFill>
              </a:rPr>
              <a:t>Label: yes, no</a:t>
            </a:r>
          </a:p>
        </p:txBody>
      </p:sp>
      <p:pic>
        <p:nvPicPr>
          <p:cNvPr id="4" name="Picture 3">
            <a:extLst>
              <a:ext uri="{FF2B5EF4-FFF2-40B4-BE49-F238E27FC236}">
                <a16:creationId xmlns:a16="http://schemas.microsoft.com/office/drawing/2014/main" id="{F5726308-6718-4867-B56A-AAC75345E363}"/>
              </a:ext>
            </a:extLst>
          </p:cNvPr>
          <p:cNvPicPr>
            <a:picLocks noChangeAspect="1"/>
          </p:cNvPicPr>
          <p:nvPr/>
        </p:nvPicPr>
        <p:blipFill>
          <a:blip r:embed="rId3"/>
          <a:stretch>
            <a:fillRect/>
          </a:stretch>
        </p:blipFill>
        <p:spPr>
          <a:xfrm>
            <a:off x="1315068" y="1561448"/>
            <a:ext cx="9347096" cy="3299445"/>
          </a:xfrm>
          <a:prstGeom prst="rect">
            <a:avLst/>
          </a:prstGeom>
        </p:spPr>
      </p:pic>
      <p:pic>
        <p:nvPicPr>
          <p:cNvPr id="5" name="Picture 4">
            <a:extLst>
              <a:ext uri="{FF2B5EF4-FFF2-40B4-BE49-F238E27FC236}">
                <a16:creationId xmlns:a16="http://schemas.microsoft.com/office/drawing/2014/main" id="{247C5AB0-680D-1C44-5392-2270449118D6}"/>
              </a:ext>
            </a:extLst>
          </p:cNvPr>
          <p:cNvPicPr>
            <a:picLocks noChangeAspect="1"/>
          </p:cNvPicPr>
          <p:nvPr/>
        </p:nvPicPr>
        <p:blipFill>
          <a:blip r:embed="rId4"/>
          <a:stretch>
            <a:fillRect/>
          </a:stretch>
        </p:blipFill>
        <p:spPr>
          <a:xfrm>
            <a:off x="7398637" y="2637275"/>
            <a:ext cx="4424659" cy="3150966"/>
          </a:xfrm>
          <a:prstGeom prst="rect">
            <a:avLst/>
          </a:prstGeom>
        </p:spPr>
      </p:pic>
    </p:spTree>
    <p:extLst>
      <p:ext uri="{BB962C8B-B14F-4D97-AF65-F5344CB8AC3E}">
        <p14:creationId xmlns:p14="http://schemas.microsoft.com/office/powerpoint/2010/main" val="757536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4E21-C2C8-4410-8D76-206AE6693B1A}"/>
              </a:ext>
            </a:extLst>
          </p:cNvPr>
          <p:cNvSpPr>
            <a:spLocks noGrp="1"/>
          </p:cNvSpPr>
          <p:nvPr>
            <p:ph type="title"/>
          </p:nvPr>
        </p:nvSpPr>
        <p:spPr/>
        <p:txBody>
          <a:bodyPr/>
          <a:lstStyle/>
          <a:p>
            <a:r>
              <a:rPr lang="en-US" dirty="0"/>
              <a:t>Why we care?</a:t>
            </a:r>
          </a:p>
        </p:txBody>
      </p:sp>
      <p:sp>
        <p:nvSpPr>
          <p:cNvPr id="3" name="Text Placeholder 2">
            <a:extLst>
              <a:ext uri="{FF2B5EF4-FFF2-40B4-BE49-F238E27FC236}">
                <a16:creationId xmlns:a16="http://schemas.microsoft.com/office/drawing/2014/main" id="{7E1F8998-8906-425A-BFAE-A0AC9B1ACC69}"/>
              </a:ext>
            </a:extLst>
          </p:cNvPr>
          <p:cNvSpPr>
            <a:spLocks noGrp="1"/>
          </p:cNvSpPr>
          <p:nvPr>
            <p:ph idx="1"/>
          </p:nvPr>
        </p:nvSpPr>
        <p:spPr/>
        <p:txBody>
          <a:bodyPr/>
          <a:lstStyle/>
          <a:p>
            <a:r>
              <a:rPr lang="en-US" dirty="0"/>
              <a:t>Provenance</a:t>
            </a:r>
          </a:p>
          <a:p>
            <a:r>
              <a:rPr lang="en-US" dirty="0"/>
              <a:t>Reproducibility &amp; debugging</a:t>
            </a:r>
          </a:p>
          <a:p>
            <a:r>
              <a:rPr lang="en-US" dirty="0" err="1"/>
              <a:t>Explainability</a:t>
            </a:r>
            <a:r>
              <a:rPr lang="en-US" dirty="0"/>
              <a:t> &amp; interpretability </a:t>
            </a:r>
          </a:p>
          <a:p>
            <a:pPr lvl="1"/>
            <a:r>
              <a:rPr lang="en-US" dirty="0"/>
              <a:t>How a training set was created</a:t>
            </a:r>
          </a:p>
          <a:p>
            <a:r>
              <a:rPr lang="en-US" dirty="0"/>
              <a:t>Bias and fairness</a:t>
            </a:r>
          </a:p>
          <a:p>
            <a:r>
              <a:rPr lang="en-US" dirty="0"/>
              <a:t>Data management</a:t>
            </a:r>
          </a:p>
          <a:p>
            <a:pPr lvl="1"/>
            <a:r>
              <a:rPr lang="en-US" dirty="0"/>
              <a:t>ML/AI models live &amp; die by the quality of input data</a:t>
            </a:r>
          </a:p>
          <a:p>
            <a:pPr lvl="1"/>
            <a:r>
              <a:rPr lang="en-US" dirty="0"/>
              <a:t>Metadata about labels</a:t>
            </a:r>
          </a:p>
          <a:p>
            <a:pPr lvl="1"/>
            <a:r>
              <a:rPr lang="en-US" dirty="0"/>
              <a:t>Maintenance</a:t>
            </a:r>
          </a:p>
        </p:txBody>
      </p:sp>
      <p:sp>
        <p:nvSpPr>
          <p:cNvPr id="4" name="Rectangle 3">
            <a:extLst>
              <a:ext uri="{FF2B5EF4-FFF2-40B4-BE49-F238E27FC236}">
                <a16:creationId xmlns:a16="http://schemas.microsoft.com/office/drawing/2014/main" id="{B3FF5B02-C80C-74D4-E2A9-178DE3BA4D21}"/>
              </a:ext>
            </a:extLst>
          </p:cNvPr>
          <p:cNvSpPr/>
          <p:nvPr/>
        </p:nvSpPr>
        <p:spPr>
          <a:xfrm>
            <a:off x="0" y="6436817"/>
            <a:ext cx="12192000" cy="307777"/>
          </a:xfrm>
          <a:prstGeom prst="rect">
            <a:avLst/>
          </a:prstGeom>
        </p:spPr>
        <p:txBody>
          <a:bodyPr wrap="square">
            <a:spAutoFit/>
          </a:bodyPr>
          <a:lstStyle/>
          <a:p>
            <a:pPr algn="ctr"/>
            <a:r>
              <a:rPr lang="en-US" sz="1400" dirty="0"/>
              <a:t>Lora </a:t>
            </a:r>
            <a:r>
              <a:rPr lang="en-US" sz="1400" dirty="0" err="1"/>
              <a:t>Aroyo</a:t>
            </a:r>
            <a:r>
              <a:rPr lang="en-US" sz="1400" dirty="0"/>
              <a:t> et al. "Data excellence for AI: why should you care?" Interactions 29(2): 66-69 (2022)</a:t>
            </a:r>
          </a:p>
        </p:txBody>
      </p:sp>
    </p:spTree>
    <p:extLst>
      <p:ext uri="{BB962C8B-B14F-4D97-AF65-F5344CB8AC3E}">
        <p14:creationId xmlns:p14="http://schemas.microsoft.com/office/powerpoint/2010/main" val="2142123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Lifecycle of a label</a:t>
            </a:r>
          </a:p>
        </p:txBody>
      </p:sp>
      <p:sp>
        <p:nvSpPr>
          <p:cNvPr id="2" name="Text Placeholder 1"/>
          <p:cNvSpPr>
            <a:spLocks noGrp="1"/>
          </p:cNvSpPr>
          <p:nvPr>
            <p:ph idx="1"/>
          </p:nvPr>
        </p:nvSpPr>
        <p:spPr>
          <a:xfrm>
            <a:off x="838200" y="1825625"/>
            <a:ext cx="2952565" cy="4351338"/>
          </a:xfrm>
        </p:spPr>
        <p:txBody>
          <a:bodyPr/>
          <a:lstStyle/>
          <a:p>
            <a:r>
              <a:rPr lang="en-US" dirty="0"/>
              <a:t>Information retrieval example</a:t>
            </a:r>
          </a:p>
        </p:txBody>
      </p:sp>
      <p:pic>
        <p:nvPicPr>
          <p:cNvPr id="4" name="Picture 3"/>
          <p:cNvPicPr/>
          <p:nvPr/>
        </p:nvPicPr>
        <p:blipFill>
          <a:blip r:embed="rId2"/>
          <a:stretch>
            <a:fillRect/>
          </a:stretch>
        </p:blipFill>
        <p:spPr>
          <a:xfrm>
            <a:off x="3714717" y="1337343"/>
            <a:ext cx="4762568" cy="5151330"/>
          </a:xfrm>
          <a:prstGeom prst="rect">
            <a:avLst/>
          </a:prstGeom>
        </p:spPr>
      </p:pic>
      <p:sp>
        <p:nvSpPr>
          <p:cNvPr id="5" name="Right Brace 4"/>
          <p:cNvSpPr/>
          <p:nvPr/>
        </p:nvSpPr>
        <p:spPr>
          <a:xfrm>
            <a:off x="8635870" y="1412044"/>
            <a:ext cx="298808" cy="2166360"/>
          </a:xfrm>
          <a:prstGeom prst="rightBrace">
            <a:avLst/>
          </a:prstGeom>
          <a:solidFill>
            <a:schemeClr val="bg2"/>
          </a:solidFill>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sp>
        <p:nvSpPr>
          <p:cNvPr id="7" name="TextBox 6"/>
          <p:cNvSpPr txBox="1"/>
          <p:nvPr/>
        </p:nvSpPr>
        <p:spPr>
          <a:xfrm>
            <a:off x="9093265" y="2024531"/>
            <a:ext cx="2667294" cy="941386"/>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Using a crowd to label a data set</a:t>
            </a:r>
          </a:p>
        </p:txBody>
      </p:sp>
      <p:sp>
        <p:nvSpPr>
          <p:cNvPr id="8" name="TextBox 7"/>
          <p:cNvSpPr txBox="1"/>
          <p:nvPr/>
        </p:nvSpPr>
        <p:spPr>
          <a:xfrm>
            <a:off x="9161811" y="4400127"/>
            <a:ext cx="2763270" cy="1267251"/>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Using ML to process the complete data set</a:t>
            </a:r>
          </a:p>
        </p:txBody>
      </p:sp>
      <p:sp>
        <p:nvSpPr>
          <p:cNvPr id="9" name="Right Brace 8"/>
          <p:cNvSpPr/>
          <p:nvPr/>
        </p:nvSpPr>
        <p:spPr>
          <a:xfrm>
            <a:off x="8635870" y="3612991"/>
            <a:ext cx="298808" cy="2729390"/>
          </a:xfrm>
          <a:prstGeom prst="rightBrace">
            <a:avLst/>
          </a:prstGeom>
          <a:solidFill>
            <a:schemeClr val="bg2"/>
          </a:solidFill>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spTree>
    <p:extLst>
      <p:ext uri="{BB962C8B-B14F-4D97-AF65-F5344CB8AC3E}">
        <p14:creationId xmlns:p14="http://schemas.microsoft.com/office/powerpoint/2010/main" val="80556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EE94-3BF7-9D8B-9811-9937BEFBF051}"/>
              </a:ext>
            </a:extLst>
          </p:cNvPr>
          <p:cNvSpPr>
            <a:spLocks noGrp="1"/>
          </p:cNvSpPr>
          <p:nvPr>
            <p:ph type="title"/>
          </p:nvPr>
        </p:nvSpPr>
        <p:spPr/>
        <p:txBody>
          <a:bodyPr/>
          <a:lstStyle/>
          <a:p>
            <a:r>
              <a:rPr lang="en-US" dirty="0"/>
              <a:t>Relevance labels</a:t>
            </a:r>
          </a:p>
        </p:txBody>
      </p:sp>
      <p:sp>
        <p:nvSpPr>
          <p:cNvPr id="3" name="Content Placeholder 2">
            <a:extLst>
              <a:ext uri="{FF2B5EF4-FFF2-40B4-BE49-F238E27FC236}">
                <a16:creationId xmlns:a16="http://schemas.microsoft.com/office/drawing/2014/main" id="{F332A036-04EA-D36B-F5A8-9A2AEDEF49E4}"/>
              </a:ext>
            </a:extLst>
          </p:cNvPr>
          <p:cNvSpPr>
            <a:spLocks noGrp="1"/>
          </p:cNvSpPr>
          <p:nvPr>
            <p:ph idx="1"/>
          </p:nvPr>
        </p:nvSpPr>
        <p:spPr/>
        <p:txBody>
          <a:bodyPr/>
          <a:lstStyle/>
          <a:p>
            <a:r>
              <a:rPr lang="en-US" dirty="0"/>
              <a:t>Indicate whether a search result is valuable to a searcher</a:t>
            </a:r>
          </a:p>
          <a:p>
            <a:r>
              <a:rPr lang="en-US" dirty="0"/>
              <a:t>Key in evaluation and optimization IR systems</a:t>
            </a:r>
          </a:p>
          <a:p>
            <a:r>
              <a:rPr lang="en-US" dirty="0"/>
              <a:t>Editors or experts</a:t>
            </a:r>
          </a:p>
          <a:p>
            <a:pPr lvl="1"/>
            <a:r>
              <a:rPr lang="en-US" dirty="0"/>
              <a:t>TREC-style</a:t>
            </a:r>
          </a:p>
          <a:p>
            <a:r>
              <a:rPr lang="en-US" dirty="0"/>
              <a:t>Crowdsourcing</a:t>
            </a:r>
          </a:p>
          <a:p>
            <a:r>
              <a:rPr lang="en-US" dirty="0"/>
              <a:t>LLMs</a:t>
            </a:r>
          </a:p>
          <a:p>
            <a:pPr marL="457200" lvl="1" indent="0">
              <a:buNone/>
            </a:pPr>
            <a:endParaRPr lang="en-US" dirty="0"/>
          </a:p>
        </p:txBody>
      </p:sp>
    </p:spTree>
    <p:extLst>
      <p:ext uri="{BB962C8B-B14F-4D97-AF65-F5344CB8AC3E}">
        <p14:creationId xmlns:p14="http://schemas.microsoft.com/office/powerpoint/2010/main" val="1571813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Careful with that </a:t>
            </a:r>
            <a:r>
              <a:rPr lang="en-US" strike="sngStrike" dirty="0"/>
              <a:t>axe</a:t>
            </a:r>
            <a:r>
              <a:rPr lang="en-US" dirty="0"/>
              <a:t> data, Eugene</a:t>
            </a:r>
          </a:p>
        </p:txBody>
      </p:sp>
      <p:sp>
        <p:nvSpPr>
          <p:cNvPr id="3" name="Content Placeholder 2"/>
          <p:cNvSpPr>
            <a:spLocks noGrp="1"/>
          </p:cNvSpPr>
          <p:nvPr>
            <p:ph idx="1"/>
          </p:nvPr>
        </p:nvSpPr>
        <p:spPr/>
        <p:txBody>
          <a:bodyPr/>
          <a:lstStyle/>
          <a:p>
            <a:r>
              <a:rPr lang="en-US" dirty="0"/>
              <a:t>In the era of big data and machine learning </a:t>
            </a:r>
          </a:p>
          <a:p>
            <a:pPr lvl="1"/>
            <a:r>
              <a:rPr lang="en-US" dirty="0"/>
              <a:t>labels -&gt; features -&gt; predictive model -&gt; optimization</a:t>
            </a:r>
          </a:p>
          <a:p>
            <a:r>
              <a:rPr lang="en-US" dirty="0"/>
              <a:t>Labeling perceived as boring</a:t>
            </a:r>
          </a:p>
          <a:p>
            <a:r>
              <a:rPr lang="en-US" dirty="0"/>
              <a:t>Tendency to rush labeling</a:t>
            </a:r>
          </a:p>
          <a:p>
            <a:r>
              <a:rPr lang="en-US" dirty="0"/>
              <a:t>Quality is key </a:t>
            </a:r>
          </a:p>
          <a:p>
            <a:pPr lvl="1"/>
            <a:r>
              <a:rPr lang="en-US" dirty="0"/>
              <a:t>Garbage in, garbage out</a:t>
            </a:r>
          </a:p>
          <a:p>
            <a:r>
              <a:rPr lang="en-US" dirty="0"/>
              <a:t>Own the entire stack</a:t>
            </a:r>
          </a:p>
          <a:p>
            <a:pPr lvl="1"/>
            <a:r>
              <a:rPr lang="en-US" dirty="0"/>
              <a:t>Labeling, modeling, infrastructure, deployment</a:t>
            </a:r>
          </a:p>
        </p:txBody>
      </p:sp>
    </p:spTree>
    <p:extLst>
      <p:ext uri="{BB962C8B-B14F-4D97-AF65-F5344CB8AC3E}">
        <p14:creationId xmlns:p14="http://schemas.microsoft.com/office/powerpoint/2010/main" val="421108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state of the field</a:t>
            </a:r>
          </a:p>
        </p:txBody>
      </p:sp>
      <p:sp>
        <p:nvSpPr>
          <p:cNvPr id="3" name="Content Placeholder 2"/>
          <p:cNvSpPr>
            <a:spLocks noGrp="1"/>
          </p:cNvSpPr>
          <p:nvPr>
            <p:ph idx="1"/>
          </p:nvPr>
        </p:nvSpPr>
        <p:spPr/>
        <p:txBody>
          <a:bodyPr>
            <a:normAutofit fontScale="70000" lnSpcReduction="20000"/>
          </a:bodyPr>
          <a:lstStyle/>
          <a:p>
            <a:r>
              <a:rPr lang="en-US" dirty="0"/>
              <a:t>Human-labeled data is more important than ever</a:t>
            </a:r>
          </a:p>
          <a:p>
            <a:r>
              <a:rPr lang="en-US" dirty="0"/>
              <a:t>Requirements</a:t>
            </a:r>
          </a:p>
          <a:p>
            <a:pPr lvl="1"/>
            <a:r>
              <a:rPr lang="en-US" dirty="0"/>
              <a:t>Throughput -&gt; ASAP; I need the labels for yesterday</a:t>
            </a:r>
          </a:p>
          <a:p>
            <a:pPr lvl="1"/>
            <a:r>
              <a:rPr lang="en-US" dirty="0"/>
              <a:t>Cost -&gt; cheap; if possible free</a:t>
            </a:r>
          </a:p>
          <a:p>
            <a:pPr lvl="1"/>
            <a:r>
              <a:rPr lang="en-US" dirty="0"/>
              <a:t>Quality -&gt; top </a:t>
            </a:r>
          </a:p>
          <a:p>
            <a:r>
              <a:rPr lang="en-US" dirty="0"/>
              <a:t>Performed as a one-off by 3</a:t>
            </a:r>
            <a:r>
              <a:rPr lang="en-US" baseline="30000" dirty="0"/>
              <a:t>rd</a:t>
            </a:r>
            <a:r>
              <a:rPr lang="en-US" dirty="0"/>
              <a:t> party (crowd or editors)</a:t>
            </a:r>
          </a:p>
          <a:p>
            <a:pPr lvl="1"/>
            <a:r>
              <a:rPr lang="en-US" dirty="0"/>
              <a:t>Human Intelligence Task (HIT)</a:t>
            </a:r>
          </a:p>
          <a:p>
            <a:pPr lvl="1"/>
            <a:r>
              <a:rPr lang="en-US" dirty="0"/>
              <a:t>Micro-tasks</a:t>
            </a:r>
          </a:p>
          <a:p>
            <a:r>
              <a:rPr lang="en-US" dirty="0"/>
              <a:t>Needs development work to get good results</a:t>
            </a:r>
          </a:p>
          <a:p>
            <a:r>
              <a:rPr lang="en-US" dirty="0"/>
              <a:t>Very limited functionality in current platforms</a:t>
            </a:r>
          </a:p>
          <a:p>
            <a:pPr lvl="1"/>
            <a:r>
              <a:rPr lang="en-US" dirty="0"/>
              <a:t>Mechanical Turk, </a:t>
            </a:r>
            <a:r>
              <a:rPr lang="en-US" dirty="0" err="1"/>
              <a:t>SageMaker</a:t>
            </a:r>
            <a:r>
              <a:rPr lang="en-US" dirty="0"/>
              <a:t> (Amazon)</a:t>
            </a:r>
          </a:p>
          <a:p>
            <a:pPr lvl="1"/>
            <a:r>
              <a:rPr lang="en-US" dirty="0"/>
              <a:t>Figure Eight (Appen)</a:t>
            </a:r>
          </a:p>
          <a:p>
            <a:pPr lvl="1"/>
            <a:r>
              <a:rPr lang="en-US" dirty="0" err="1"/>
              <a:t>Toloka</a:t>
            </a:r>
            <a:r>
              <a:rPr lang="en-US" dirty="0"/>
              <a:t> (Yandex)</a:t>
            </a:r>
          </a:p>
          <a:p>
            <a:pPr lvl="1"/>
            <a:r>
              <a:rPr lang="en-US" dirty="0"/>
              <a:t>Start-ups</a:t>
            </a:r>
          </a:p>
          <a:p>
            <a:r>
              <a:rPr lang="en-US" dirty="0"/>
              <a:t>LLMs</a:t>
            </a:r>
          </a:p>
          <a:p>
            <a:pPr lvl="1"/>
            <a:endParaRPr lang="en-US" dirty="0"/>
          </a:p>
        </p:txBody>
      </p:sp>
    </p:spTree>
    <p:extLst>
      <p:ext uri="{BB962C8B-B14F-4D97-AF65-F5344CB8AC3E}">
        <p14:creationId xmlns:p14="http://schemas.microsoft.com/office/powerpoint/2010/main" val="3085284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humans</a:t>
            </a:r>
          </a:p>
        </p:txBody>
      </p:sp>
      <p:sp>
        <p:nvSpPr>
          <p:cNvPr id="3" name="Content Placeholder 2">
            <a:extLst>
              <a:ext uri="{FF2B5EF4-FFF2-40B4-BE49-F238E27FC236}">
                <a16:creationId xmlns:a16="http://schemas.microsoft.com/office/drawing/2014/main" id="{B515E5AF-2AD0-08B4-757F-7E68F0A17B9F}"/>
              </a:ext>
            </a:extLst>
          </p:cNvPr>
          <p:cNvSpPr>
            <a:spLocks noGrp="1"/>
          </p:cNvSpPr>
          <p:nvPr>
            <p:ph idx="1"/>
          </p:nvPr>
        </p:nvSpPr>
        <p:spPr>
          <a:xfrm>
            <a:off x="838200" y="1825625"/>
            <a:ext cx="5257800" cy="4351338"/>
          </a:xfrm>
        </p:spPr>
        <p:txBody>
          <a:bodyPr/>
          <a:lstStyle/>
          <a:p>
            <a:r>
              <a:rPr lang="en-US" dirty="0"/>
              <a:t>Many examples where humans are involved</a:t>
            </a:r>
          </a:p>
          <a:p>
            <a:r>
              <a:rPr lang="en-US" dirty="0"/>
              <a:t>Adult content and moderation</a:t>
            </a:r>
          </a:p>
          <a:p>
            <a:r>
              <a:rPr lang="en-US" dirty="0"/>
              <a:t>Baby sitting algorithms</a:t>
            </a:r>
          </a:p>
          <a:p>
            <a:endParaRPr lang="en-US" dirty="0"/>
          </a:p>
        </p:txBody>
      </p:sp>
      <p:pic>
        <p:nvPicPr>
          <p:cNvPr id="5" name="Picture 4"/>
          <p:cNvPicPr>
            <a:picLocks noChangeAspect="1"/>
          </p:cNvPicPr>
          <p:nvPr/>
        </p:nvPicPr>
        <p:blipFill>
          <a:blip r:embed="rId3"/>
          <a:stretch>
            <a:fillRect/>
          </a:stretch>
        </p:blipFill>
        <p:spPr>
          <a:xfrm>
            <a:off x="2246851" y="4119986"/>
            <a:ext cx="2390460" cy="2316831"/>
          </a:xfrm>
          <a:prstGeom prst="rect">
            <a:avLst/>
          </a:prstGeom>
        </p:spPr>
      </p:pic>
      <p:sp>
        <p:nvSpPr>
          <p:cNvPr id="4" name="Rectangle 3">
            <a:extLst>
              <a:ext uri="{FF2B5EF4-FFF2-40B4-BE49-F238E27FC236}">
                <a16:creationId xmlns:a16="http://schemas.microsoft.com/office/drawing/2014/main" id="{A62C9BBB-F403-973B-00BE-ADFDAB3B9374}"/>
              </a:ext>
            </a:extLst>
          </p:cNvPr>
          <p:cNvSpPr/>
          <p:nvPr/>
        </p:nvSpPr>
        <p:spPr>
          <a:xfrm>
            <a:off x="1076752" y="6436817"/>
            <a:ext cx="4730657" cy="307777"/>
          </a:xfrm>
          <a:prstGeom prst="rect">
            <a:avLst/>
          </a:prstGeom>
        </p:spPr>
        <p:txBody>
          <a:bodyPr wrap="square">
            <a:spAutoFit/>
          </a:bodyPr>
          <a:lstStyle/>
          <a:p>
            <a:pPr algn="ctr"/>
            <a:r>
              <a:rPr lang="en-US" sz="1400" dirty="0">
                <a:hlinkClick r:id="rId4"/>
              </a:rPr>
              <a:t>https://www.wired.com/2014/10/content-moderation/</a:t>
            </a:r>
            <a:r>
              <a:rPr lang="en-US" sz="1400" dirty="0"/>
              <a:t> </a:t>
            </a:r>
          </a:p>
        </p:txBody>
      </p:sp>
      <p:pic>
        <p:nvPicPr>
          <p:cNvPr id="7" name="Picture 6">
            <a:extLst>
              <a:ext uri="{FF2B5EF4-FFF2-40B4-BE49-F238E27FC236}">
                <a16:creationId xmlns:a16="http://schemas.microsoft.com/office/drawing/2014/main" id="{A12CB917-48B7-BF51-0D53-C211FFEEDE30}"/>
              </a:ext>
            </a:extLst>
          </p:cNvPr>
          <p:cNvPicPr>
            <a:picLocks noChangeAspect="1"/>
          </p:cNvPicPr>
          <p:nvPr/>
        </p:nvPicPr>
        <p:blipFill>
          <a:blip r:embed="rId5"/>
          <a:stretch>
            <a:fillRect/>
          </a:stretch>
        </p:blipFill>
        <p:spPr>
          <a:xfrm>
            <a:off x="6578352" y="4826660"/>
            <a:ext cx="4422517" cy="1478396"/>
          </a:xfrm>
          <a:prstGeom prst="rect">
            <a:avLst/>
          </a:prstGeom>
        </p:spPr>
      </p:pic>
      <p:sp>
        <p:nvSpPr>
          <p:cNvPr id="8" name="Rectangle 7">
            <a:extLst>
              <a:ext uri="{FF2B5EF4-FFF2-40B4-BE49-F238E27FC236}">
                <a16:creationId xmlns:a16="http://schemas.microsoft.com/office/drawing/2014/main" id="{3FC5D63F-190B-0E36-3A0E-FEE0991CCAC2}"/>
              </a:ext>
            </a:extLst>
          </p:cNvPr>
          <p:cNvSpPr/>
          <p:nvPr/>
        </p:nvSpPr>
        <p:spPr>
          <a:xfrm>
            <a:off x="6096000" y="6338986"/>
            <a:ext cx="5791200" cy="523220"/>
          </a:xfrm>
          <a:prstGeom prst="rect">
            <a:avLst/>
          </a:prstGeom>
        </p:spPr>
        <p:txBody>
          <a:bodyPr wrap="square">
            <a:spAutoFit/>
          </a:bodyPr>
          <a:lstStyle/>
          <a:p>
            <a:pPr algn="ctr"/>
            <a:r>
              <a:rPr lang="en-US" sz="1400" dirty="0">
                <a:hlinkClick r:id="rId6"/>
              </a:rPr>
              <a:t>https://www.thebureauinvestigates.com/stories/2022-10-20/behind-tiktoks-boom-a-legion-of-traumatised-10-a-day-content-moderators</a:t>
            </a:r>
            <a:r>
              <a:rPr lang="en-US" sz="1400" dirty="0"/>
              <a:t> </a:t>
            </a:r>
          </a:p>
        </p:txBody>
      </p:sp>
      <p:pic>
        <p:nvPicPr>
          <p:cNvPr id="10" name="Picture 9">
            <a:extLst>
              <a:ext uri="{FF2B5EF4-FFF2-40B4-BE49-F238E27FC236}">
                <a16:creationId xmlns:a16="http://schemas.microsoft.com/office/drawing/2014/main" id="{7A972804-6770-E603-C041-8721393D6AE6}"/>
              </a:ext>
            </a:extLst>
          </p:cNvPr>
          <p:cNvPicPr>
            <a:picLocks noChangeAspect="1"/>
          </p:cNvPicPr>
          <p:nvPr/>
        </p:nvPicPr>
        <p:blipFill>
          <a:blip r:embed="rId7"/>
          <a:stretch>
            <a:fillRect/>
          </a:stretch>
        </p:blipFill>
        <p:spPr>
          <a:xfrm>
            <a:off x="6380085" y="1439398"/>
            <a:ext cx="4343400" cy="1819275"/>
          </a:xfrm>
          <a:prstGeom prst="rect">
            <a:avLst/>
          </a:prstGeom>
        </p:spPr>
      </p:pic>
      <p:sp>
        <p:nvSpPr>
          <p:cNvPr id="11" name="Rectangle 10">
            <a:extLst>
              <a:ext uri="{FF2B5EF4-FFF2-40B4-BE49-F238E27FC236}">
                <a16:creationId xmlns:a16="http://schemas.microsoft.com/office/drawing/2014/main" id="{881A10ED-9027-C679-54FB-6474F836989E}"/>
              </a:ext>
            </a:extLst>
          </p:cNvPr>
          <p:cNvSpPr/>
          <p:nvPr/>
        </p:nvSpPr>
        <p:spPr>
          <a:xfrm>
            <a:off x="6270212" y="3420696"/>
            <a:ext cx="5723520" cy="523220"/>
          </a:xfrm>
          <a:prstGeom prst="rect">
            <a:avLst/>
          </a:prstGeom>
        </p:spPr>
        <p:txBody>
          <a:bodyPr wrap="square">
            <a:spAutoFit/>
          </a:bodyPr>
          <a:lstStyle/>
          <a:p>
            <a:pPr algn="ctr"/>
            <a:r>
              <a:rPr lang="en-US" sz="1400" dirty="0">
                <a:hlinkClick r:id="rId8"/>
              </a:rPr>
              <a:t>https://onezero.medium.com/a-permanent-nightmare-pinterest-moderators-fight-to-keep-horrifying-content-off-the-platform-4d8e7ec822fe</a:t>
            </a:r>
            <a:r>
              <a:rPr lang="en-US" sz="1400" dirty="0"/>
              <a:t> </a:t>
            </a:r>
          </a:p>
        </p:txBody>
      </p:sp>
    </p:spTree>
    <p:extLst>
      <p:ext uri="{BB962C8B-B14F-4D97-AF65-F5344CB8AC3E}">
        <p14:creationId xmlns:p14="http://schemas.microsoft.com/office/powerpoint/2010/main" val="47734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3167</Words>
  <Application>Microsoft Macintosh PowerPoint</Application>
  <PresentationFormat>Widescreen</PresentationFormat>
  <Paragraphs>336</Paragraphs>
  <Slides>29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Aptos</vt:lpstr>
      <vt:lpstr>Aptos Display</vt:lpstr>
      <vt:lpstr>Arial</vt:lpstr>
      <vt:lpstr>Courier New</vt:lpstr>
      <vt:lpstr>Segoe UI</vt:lpstr>
      <vt:lpstr>Office Theme</vt:lpstr>
      <vt:lpstr>Labeling</vt:lpstr>
      <vt:lpstr>The bad news first</vt:lpstr>
      <vt:lpstr>What is a label?</vt:lpstr>
      <vt:lpstr>Why we care?</vt:lpstr>
      <vt:lpstr>Lifecycle of a label</vt:lpstr>
      <vt:lpstr>Relevance labels</vt:lpstr>
      <vt:lpstr>Careful with that axe data, Eugene</vt:lpstr>
      <vt:lpstr>The state of the field</vt:lpstr>
      <vt:lpstr>The need for humans</vt:lpstr>
      <vt:lpstr>Problems</vt:lpstr>
      <vt:lpstr>A spectrum of labeling tasks</vt:lpstr>
      <vt:lpstr>Prepare the environment</vt:lpstr>
      <vt:lpstr>HIT design principles</vt:lpstr>
      <vt:lpstr>Quality control in general</vt:lpstr>
      <vt:lpstr>Algorithms used in practice</vt:lpstr>
      <vt:lpstr>Behavioral features</vt:lpstr>
      <vt:lpstr>Active learning</vt:lpstr>
      <vt:lpstr>Error rates for different worker/HIT groups</vt:lpstr>
      <vt:lpstr>Snorkel approach</vt:lpstr>
      <vt:lpstr>LLMs</vt:lpstr>
      <vt:lpstr>Spectrum of human-machine collaboration</vt:lpstr>
      <vt:lpstr>Prompting</vt:lpstr>
      <vt:lpstr>Setup</vt:lpstr>
      <vt:lpstr>Prompt structure</vt:lpstr>
      <vt:lpstr>Prompts compared to HITs</vt:lpstr>
      <vt:lpstr>Preliminary results</vt:lpstr>
      <vt:lpstr>Discussion</vt:lpstr>
      <vt:lpstr>LLMs and human computation</vt:lpstr>
      <vt:lpstr>The main process is unchanged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Church, Kenneth</dc:creator>
  <cp:lastModifiedBy>Church, Kenneth</cp:lastModifiedBy>
  <cp:revision>2</cp:revision>
  <dcterms:created xsi:type="dcterms:W3CDTF">2024-02-29T01:27:53Z</dcterms:created>
  <dcterms:modified xsi:type="dcterms:W3CDTF">2024-02-29T01:29:45Z</dcterms:modified>
</cp:coreProperties>
</file>