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76" r:id="rId3"/>
    <p:sldId id="277" r:id="rId4"/>
    <p:sldId id="279" r:id="rId5"/>
    <p:sldId id="278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7" r:id="rId15"/>
    <p:sldId id="256" r:id="rId16"/>
    <p:sldId id="259" r:id="rId17"/>
    <p:sldId id="261" r:id="rId18"/>
    <p:sldId id="270" r:id="rId19"/>
    <p:sldId id="260" r:id="rId20"/>
    <p:sldId id="266" r:id="rId21"/>
    <p:sldId id="268" r:id="rId22"/>
    <p:sldId id="269" r:id="rId23"/>
    <p:sldId id="267" r:id="rId24"/>
    <p:sldId id="257" r:id="rId25"/>
    <p:sldId id="262" r:id="rId26"/>
    <p:sldId id="258" r:id="rId27"/>
    <p:sldId id="263" r:id="rId28"/>
    <p:sldId id="264" r:id="rId29"/>
    <p:sldId id="265" r:id="rId30"/>
    <p:sldId id="271" r:id="rId31"/>
    <p:sldId id="272" r:id="rId32"/>
    <p:sldId id="273" r:id="rId33"/>
    <p:sldId id="27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8"/>
    <p:restoredTop sz="96327"/>
  </p:normalViewPr>
  <p:slideViewPr>
    <p:cSldViewPr snapToGrid="0">
      <p:cViewPr>
        <p:scale>
          <a:sx n="265" d="100"/>
          <a:sy n="265" d="100"/>
        </p:scale>
        <p:origin x="1008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5" d="100"/>
        <a:sy n="15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701D-55E8-6CF1-FCE2-35866F934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4E1A44-7B65-DFBB-D8E8-DA21878A9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473F4-43A2-6983-39F5-985F118DB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8104-5C67-0446-B878-563F42778F0E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9FB51-3754-41BD-C0CE-9E2A85402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1D58E-7512-6FD0-B57A-20E46ECD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E60E-69EE-3847-B71D-0BCC604F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9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BB87-AF47-8483-D422-80C69F9B2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06B43-486D-24CC-2A21-54723B250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0EEB7-FE27-C5CF-BB85-3671DA35B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8104-5C67-0446-B878-563F42778F0E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FD41-E881-18B1-3ED7-275841A9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07356-CB3E-6D6C-E13C-5759B9129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E60E-69EE-3847-B71D-0BCC604F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7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410B1-7AEA-8CBF-98CC-E01C55843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4DB0A-3DF4-485D-4B65-4A69CB6C2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24125-1499-E7D7-1A39-87D2587C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8104-5C67-0446-B878-563F42778F0E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62778-6A05-26FB-2276-4F94ECD8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78DA2-638B-17C9-B560-B3DC5A12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E60E-69EE-3847-B71D-0BCC604F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F5CC-5794-75DE-0C1D-E2533D48E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557ED-FE6C-BC96-A98E-32731F8E3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18A78-7ECF-608B-E155-385536D7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8104-5C67-0446-B878-563F42778F0E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87E6D-F1B8-6117-88E8-7A6897DC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D65F3-B6FC-34AA-6A54-F3BBA051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E60E-69EE-3847-B71D-0BCC604F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7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921F-ABDC-A18C-D49C-C7E1E3D5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E9BF5-EDC2-A4B6-88BF-4135A8998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A0148-B19F-870E-DABF-2A8430864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8104-5C67-0446-B878-563F42778F0E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A7891-32B4-8B3A-4AE7-75749A97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2C579-914A-63B5-C305-6BE93CA89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E60E-69EE-3847-B71D-0BCC604F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7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BD13-AC30-EFFA-6931-A007B64D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C477-E9F2-E513-4214-22D76041F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E7111-A117-33B6-F4C2-EBCF2E541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03EAF-5C3C-B741-F840-469BF10CD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8104-5C67-0446-B878-563F42778F0E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6ED28-003B-A59B-AFD9-4C88B49F9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0F792-1781-C40D-A79A-C776258D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E60E-69EE-3847-B71D-0BCC604F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6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779F-D2EB-C351-3CF8-582D726C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835F8-9B65-A730-5535-334C828EF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6F141-6222-8882-66EE-1360FE5E1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2A873-1ECE-02EF-283C-8EF8387F1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819A4-8390-41F6-CCF4-7A819F4E7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75992-90E5-8C1F-1EB2-B1460E802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8104-5C67-0446-B878-563F42778F0E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73041C-86D8-308D-B6F0-9133D957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657B6-F877-2459-A01F-992B7D76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E60E-69EE-3847-B71D-0BCC604F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8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A2CC-A23B-E0A5-81F0-3A3C74961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226B09-D26F-7954-C4DD-A0DFE80D8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8104-5C67-0446-B878-563F42778F0E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F9495B-1846-0D81-DAF6-7F94AC02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9E8C7B-2B02-58DC-0808-17AEFFFB9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E60E-69EE-3847-B71D-0BCC604F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61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8E61C-9423-087A-D113-C885636F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8104-5C67-0446-B878-563F42778F0E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D511B-0ED7-136D-8A73-5D6A0150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7B94F-D2B3-4CA8-49E4-35C2052B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E60E-69EE-3847-B71D-0BCC604F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0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E4BE2-57EA-0434-CBA6-A28397E0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AF178-B660-4266-A2C1-9D2543992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65845-C37B-E253-4CCE-8BE6A3E68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58C71-457D-01DF-FC2D-E10C45680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8104-5C67-0446-B878-563F42778F0E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FFFDD-BC44-3B03-F3FA-501784AC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955FF-0DA6-FCE0-C341-C1729F48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E60E-69EE-3847-B71D-0BCC604F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48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A80B-5B1A-DF11-898B-DE63FE26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68218-227C-DCB6-CFBF-1E2569723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7513B-D4AD-2C92-F249-5E93C293B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5B35C-E85A-E317-9843-B4F5C689E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98104-5C67-0446-B878-563F42778F0E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7F1D0-9157-557E-E7F1-EB72DF3E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FC342-3A23-47D0-3E3D-E2736BCC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BE60E-69EE-3847-B71D-0BCC604F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7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95AA5-5D3F-5AED-5904-4F38ADB9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32C06-622A-EA76-9D89-77553B748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31F09-1060-9B1C-1CC9-B3F2EF5DA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8104-5C67-0446-B878-563F42778F0E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A4050-0E67-A5E7-3AB0-D8A6D496A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BC3AD-AB03-B418-AC06-D66BB745F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BE60E-69EE-3847-B71D-0BCC604FF9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1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eta.nsf.gov/science-matters/nsf-101-five-tips-your-broader-impacts-statem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beta.nsf.gov/science-matters/nsf-101-five-tips-your-broader-impacts-statement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oogle_Search_Appliance" TargetMode="External"/><Relationship Id="rId2" Type="http://schemas.openxmlformats.org/officeDocument/2006/relationships/hyperlink" Target="https://www.amazon.com/Regional-Advantage-Culture-Competition-Silicon/dp/067475340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Metcalfe%27s_law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" TargetMode="External"/><Relationship Id="rId2" Type="http://schemas.openxmlformats.org/officeDocument/2006/relationships/hyperlink" Target="https://blog.allenai.org/conference-peer-review-with-the-semantic-scholar-api-24ab9fce232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mt3.research.microsoft.com/" TargetMode="External"/><Relationship Id="rId5" Type="http://schemas.openxmlformats.org/officeDocument/2006/relationships/hyperlink" Target="https://www.softconf.com/" TargetMode="External"/><Relationship Id="rId4" Type="http://schemas.openxmlformats.org/officeDocument/2006/relationships/hyperlink" Target="https://easychair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mbridge.org/core/journals/natural-language-engineering/article/gpt3-whats-it-good-for/0E05CFE68A7AC8BF794C8ECBE28AA990" TargetMode="External"/><Relationship Id="rId2" Type="http://schemas.openxmlformats.org/officeDocument/2006/relationships/hyperlink" Target="https://www.npr.org/2023/01/24/1151160196/how-to-stop-worrying-and-love-or-at-least-live-with-chatgpt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yLifeBit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d_exchang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r.org/transcripts/522897876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slim/bert-base-NER" TargetMode="External"/><Relationship Id="rId2" Type="http://schemas.openxmlformats.org/officeDocument/2006/relationships/hyperlink" Target="https://huggingface.co/blog/sentiment-analysis-p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wchurch/gft" TargetMode="External"/><Relationship Id="rId4" Type="http://schemas.openxmlformats.org/officeDocument/2006/relationships/hyperlink" Target="https://huggingface.co/course/chapter7/2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ncbi.nlm.nih.gov/research/pubtator/?view=docsum&amp;query=PMC6982432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mesh/" TargetMode="External"/><Relationship Id="rId2" Type="http://schemas.openxmlformats.org/officeDocument/2006/relationships/hyperlink" Target="https://www.ncbi.nlm.nih.gov/research/pubtator/?view=docsum&amp;query=PMC6982432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eshb.nlm.nih.gov/search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hyperlink" Target="https://meshb.nlm.nih.gov/record/ui?ui=D001943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ikipedia:Database_download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.com/6247678/openai-chatgpt-kenya-workers/" TargetMode="External"/><Relationship Id="rId2" Type="http://schemas.openxmlformats.org/officeDocument/2006/relationships/hyperlink" Target="https://www.wired.com/2014/10/content-moder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dataset/reddit" TargetMode="External"/><Relationship Id="rId2" Type="http://schemas.openxmlformats.org/officeDocument/2006/relationships/hyperlink" Target="https://dkb.io/post/google-search-is-dy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anguagelog.ldc.upenn.edu/myl/ldc/swung-too-far.pdf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E740-5EDE-7CBB-3E8E-9CCBDD47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EBA8B-DC56-7A92-ABBA-B050D6337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1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20AF94-05FB-13D0-D935-1223F3CEE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6B764A9-65EE-2503-A7BD-F9D62F0AA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FABAD1-DF4D-A765-A49A-910C2727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29C8C6-BC8B-73E4-940C-240DA36EF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Do-able (painful)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2843C-6D26-CFC5-5A7B-D1FB271D72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Evidence that you can deliver</a:t>
            </a:r>
          </a:p>
          <a:p>
            <a:pPr lvl="1"/>
            <a:r>
              <a:rPr lang="en-US" dirty="0"/>
              <a:t>on-time &amp; on-budget</a:t>
            </a:r>
          </a:p>
          <a:p>
            <a:pPr lvl="1"/>
            <a:r>
              <a:rPr lang="en-US" dirty="0"/>
              <a:t>with available resources</a:t>
            </a:r>
          </a:p>
          <a:p>
            <a:r>
              <a:rPr lang="en-US" dirty="0"/>
              <a:t>Circumscribe problem</a:t>
            </a:r>
          </a:p>
          <a:p>
            <a:pPr lvl="1"/>
            <a:r>
              <a:rPr lang="en-US" dirty="0"/>
              <a:t>WordNet vs. Cyc</a:t>
            </a:r>
          </a:p>
          <a:p>
            <a:r>
              <a:rPr lang="en-US" dirty="0"/>
              <a:t>Identify Steps (Bottlenecks)</a:t>
            </a:r>
          </a:p>
          <a:p>
            <a:r>
              <a:rPr lang="en-US" dirty="0"/>
              <a:t>Goals, Metrics/Evaluation, Milestones</a:t>
            </a:r>
          </a:p>
          <a:p>
            <a:r>
              <a:rPr lang="en-US" dirty="0"/>
              <a:t>Timeline:</a:t>
            </a:r>
          </a:p>
          <a:p>
            <a:pPr lvl="1"/>
            <a:r>
              <a:rPr lang="en-US" dirty="0"/>
              <a:t>MVP (minimum viable product)</a:t>
            </a:r>
          </a:p>
          <a:p>
            <a:pPr lvl="1"/>
            <a:r>
              <a:rPr lang="en-US" dirty="0"/>
              <a:t>Midpoint evaluation</a:t>
            </a:r>
          </a:p>
          <a:p>
            <a:pPr lvl="1"/>
            <a:r>
              <a:rPr lang="en-US" dirty="0"/>
              <a:t>Final report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0A32FA-4882-BF9C-12A3-55105252A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Worth Doing (painless)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5FE544-A3F0-E35E-C85E-B14C416D394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For-profit: </a:t>
            </a:r>
          </a:p>
          <a:p>
            <a:pPr lvl="1"/>
            <a:r>
              <a:rPr lang="en-US" dirty="0"/>
              <a:t>Business Case</a:t>
            </a:r>
          </a:p>
          <a:p>
            <a:r>
              <a:rPr lang="en-US" dirty="0"/>
              <a:t>Non-profit:</a:t>
            </a:r>
          </a:p>
          <a:p>
            <a:pPr lvl="1"/>
            <a:r>
              <a:rPr lang="en-US" dirty="0"/>
              <a:t>If successful, how will your project make the world a better place?</a:t>
            </a:r>
          </a:p>
        </p:txBody>
      </p:sp>
    </p:spTree>
    <p:extLst>
      <p:ext uri="{BB962C8B-B14F-4D97-AF65-F5344CB8AC3E}">
        <p14:creationId xmlns:p14="http://schemas.microsoft.com/office/powerpoint/2010/main" val="2614958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3767D8-D7C4-45AB-76AD-5018788A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NSF Proposals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ECBE0C-7E60-AACD-2908-C7904A1BD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  <a:p>
            <a:pPr lvl="1"/>
            <a:r>
              <a:rPr lang="en-US" dirty="0"/>
              <a:t>Need</a:t>
            </a:r>
          </a:p>
          <a:p>
            <a:pPr lvl="1"/>
            <a:r>
              <a:rPr lang="en-US" dirty="0"/>
              <a:t>Current Status</a:t>
            </a:r>
          </a:p>
          <a:p>
            <a:pPr lvl="1"/>
            <a:r>
              <a:rPr lang="en-US" dirty="0"/>
              <a:t>Approach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Intellectual Merit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Broader Impacts</a:t>
            </a:r>
          </a:p>
          <a:p>
            <a:pPr lvl="1"/>
            <a:r>
              <a:rPr lang="en-US" dirty="0"/>
              <a:t>NSF has a mandate to do more than just science</a:t>
            </a:r>
          </a:p>
          <a:p>
            <a:pPr lvl="1"/>
            <a:r>
              <a:rPr lang="en-US" dirty="0"/>
              <a:t>Education, Diversity, etc.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EBB3-BFD1-3566-DB7A-C6F7D6E4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https://beta.nsf.gov/science-matters/nsf-101-five-tips-your-broader-impacts-statement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AADEF-7EAB-CA4C-4BD8-2F51B4CD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How does your research impact society? </a:t>
            </a:r>
          </a:p>
          <a:p>
            <a:r>
              <a:rPr lang="en-US" b="0" i="0" u="none" strike="noStrike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Scientists and engineers funded by the U.S. National Science Foundation are </a:t>
            </a:r>
          </a:p>
          <a:p>
            <a:pPr lvl="1"/>
            <a:r>
              <a:rPr lang="en-US" b="0" i="0" u="none" strike="noStrike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accountable to taxpayers for conducting research, </a:t>
            </a:r>
          </a:p>
          <a:p>
            <a:pPr lvl="1"/>
            <a:r>
              <a:rPr lang="en-US" b="0" i="0" u="none" strike="noStrike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and collectively moving their research beyond the lab to impact the public good, </a:t>
            </a:r>
          </a:p>
          <a:p>
            <a:pPr lvl="1"/>
            <a:r>
              <a:rPr lang="en-US" b="0" i="0" u="none" strike="noStrike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thereby benefitting the economy, society and discovery itself. </a:t>
            </a:r>
          </a:p>
          <a:p>
            <a:r>
              <a:rPr lang="en-US" b="0" i="0" u="none" strike="noStrike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This is what NSF defines as "Broader Impacts."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05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D8B6-5473-0CB5-D776-9D64102A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https://beta.nsf.gov/science-matters/nsf-101-five-tips-your-broader-impacts-statement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627F8-108C-1EAE-C550-F09799723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Full participation of women, persons with disabilities and underrepresented minorities in 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Improved STEM education and educator development at any level.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Increased public scientific literacy and public engagement with science and technology.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Improved well-being of individuals in society.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Development of a diverse, globally competitive STEM workforce.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Increased partnerships between academia, industry and others.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Improved national security.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Increased economic competitiveness of the U.S.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Open Sans" panose="020B0606030504020204" pitchFamily="34" charset="0"/>
              </a:rPr>
              <a:t>Enhanced infrastructure for research and education.</a:t>
            </a:r>
          </a:p>
        </p:txBody>
      </p:sp>
    </p:spTree>
    <p:extLst>
      <p:ext uri="{BB962C8B-B14F-4D97-AF65-F5344CB8AC3E}">
        <p14:creationId xmlns:p14="http://schemas.microsoft.com/office/powerpoint/2010/main" val="1966124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5D90-1025-32D9-A194-87F40199E3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Suggestions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A9A07-4DED-21C7-C8C0-0DC759F55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6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6429-3473-C4BB-F21F-46EE5867C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E571-6205-55FB-2B13-AAFBC1EEB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Omar’s pitch on the 1</a:t>
            </a:r>
            <a:r>
              <a:rPr lang="en-US" baseline="30000" dirty="0"/>
              <a:t>st</a:t>
            </a:r>
            <a:r>
              <a:rPr lang="en-US" dirty="0"/>
              <a:t> class</a:t>
            </a:r>
          </a:p>
          <a:p>
            <a:pPr lvl="1"/>
            <a:r>
              <a:rPr lang="en-US" dirty="0"/>
              <a:t>People in industry (usually) don’t talk about stuff they are really working on</a:t>
            </a:r>
          </a:p>
          <a:p>
            <a:pPr lvl="1"/>
            <a:r>
              <a:rPr lang="en-US" dirty="0"/>
              <a:t>But there is more talk than you might expect</a:t>
            </a:r>
          </a:p>
          <a:p>
            <a:pPr lvl="2"/>
            <a:r>
              <a:rPr lang="en-US" dirty="0">
                <a:hlinkClick r:id="rId2"/>
              </a:rPr>
              <a:t>https://www.amazon.com/Regional-Advantage-Culture-Competition-Silicon/dp/0674753402</a:t>
            </a:r>
            <a:r>
              <a:rPr lang="en-US" dirty="0"/>
              <a:t> </a:t>
            </a:r>
          </a:p>
          <a:p>
            <a:r>
              <a:rPr lang="en-US" dirty="0"/>
              <a:t>Enterprise Search: Some history of failures</a:t>
            </a:r>
          </a:p>
          <a:p>
            <a:pPr lvl="1"/>
            <a:r>
              <a:rPr lang="en-US" dirty="0">
                <a:hlinkClick r:id="rId3"/>
              </a:rPr>
              <a:t>https://en.wikipedia.org/wiki/Google_Search_Appliance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Enterprise search is harder than web search because of network effects</a:t>
            </a:r>
          </a:p>
          <a:p>
            <a:pPr lvl="2"/>
            <a:r>
              <a:rPr lang="en-US" dirty="0">
                <a:hlinkClick r:id="rId4"/>
              </a:rPr>
              <a:t>https://en.wikipedia.org/wiki/Metcalfe%27s_law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When benefits scale with edges (links between pages)</a:t>
            </a:r>
          </a:p>
          <a:p>
            <a:pPr lvl="3"/>
            <a:r>
              <a:rPr lang="en-US" dirty="0"/>
              <a:t>and costs scale with nodes (web pages)</a:t>
            </a:r>
          </a:p>
          <a:p>
            <a:pPr lvl="3"/>
            <a:r>
              <a:rPr lang="en-US" dirty="0"/>
              <a:t>then rich get richer (easier to find good stuff in larger graphs than smaller graphs)</a:t>
            </a:r>
          </a:p>
          <a:p>
            <a:pPr lvl="3"/>
            <a:r>
              <a:rPr lang="en-US" dirty="0"/>
              <a:t>(There are more links to good stuff in larger graphs)</a:t>
            </a:r>
          </a:p>
        </p:txBody>
      </p:sp>
    </p:spTree>
    <p:extLst>
      <p:ext uri="{BB962C8B-B14F-4D97-AF65-F5344CB8AC3E}">
        <p14:creationId xmlns:p14="http://schemas.microsoft.com/office/powerpoint/2010/main" val="4063494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7CAEA-74B8-331D-B14F-793BD20E8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Conference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C862-A7ED-A4A9-FD8D-533C26CCE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of submissions to reviewers</a:t>
            </a:r>
          </a:p>
          <a:p>
            <a:pPr lvl="1"/>
            <a:r>
              <a:rPr lang="en-US" dirty="0">
                <a:hlinkClick r:id="rId2"/>
              </a:rPr>
              <a:t>https://blog.allenai.org/conference-peer-review-with-the-semantic-scholar-api-24ab9fce2324</a:t>
            </a:r>
            <a:r>
              <a:rPr lang="en-US" dirty="0"/>
              <a:t> </a:t>
            </a:r>
          </a:p>
          <a:p>
            <a:r>
              <a:rPr lang="en-US" dirty="0"/>
              <a:t>Current status:</a:t>
            </a:r>
          </a:p>
          <a:p>
            <a:pPr lvl="1"/>
            <a:r>
              <a:rPr lang="en-US" dirty="0"/>
              <a:t>Many venues use routing tools:</a:t>
            </a:r>
          </a:p>
          <a:p>
            <a:pPr lvl="2"/>
            <a:r>
              <a:rPr lang="en-US" dirty="0">
                <a:hlinkClick r:id="rId3"/>
              </a:rPr>
              <a:t>https://openreview.net/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https://easychair.org/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5"/>
              </a:rPr>
              <a:t>https://www.softconf.com/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hlinkClick r:id="rId6"/>
              </a:rPr>
              <a:t>https://cmt3.research.microsoft.com/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Not clear these tools are safe and effective (better than manual routing)</a:t>
            </a:r>
          </a:p>
          <a:p>
            <a:pPr lvl="1"/>
            <a:r>
              <a:rPr lang="en-US" dirty="0"/>
              <a:t>Tools are too hard for program committees (see blog above)</a:t>
            </a:r>
          </a:p>
        </p:txBody>
      </p:sp>
    </p:spTree>
    <p:extLst>
      <p:ext uri="{BB962C8B-B14F-4D97-AF65-F5344CB8AC3E}">
        <p14:creationId xmlns:p14="http://schemas.microsoft.com/office/powerpoint/2010/main" val="4010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966E-F826-5C0B-3303-FEAD6B0F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F3097-E628-CE47-ED21-0ED12058A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779" y="1438981"/>
            <a:ext cx="5181600" cy="215088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 regularly receive spam suggestions</a:t>
            </a:r>
          </a:p>
          <a:p>
            <a:pPr lvl="1"/>
            <a:r>
              <a:rPr lang="en-US" dirty="0"/>
              <a:t>Rarely credible</a:t>
            </a:r>
          </a:p>
          <a:p>
            <a:pPr lvl="1"/>
            <a:r>
              <a:rPr lang="en-US" dirty="0"/>
              <a:t>At best, recommendations are</a:t>
            </a:r>
          </a:p>
          <a:p>
            <a:pPr lvl="2"/>
            <a:r>
              <a:rPr lang="en-US" dirty="0"/>
              <a:t>recent,</a:t>
            </a:r>
          </a:p>
          <a:p>
            <a:pPr lvl="2"/>
            <a:r>
              <a:rPr lang="en-US" dirty="0"/>
              <a:t>buzz-word compliant</a:t>
            </a:r>
          </a:p>
          <a:p>
            <a:pPr lvl="2"/>
            <a:r>
              <a:rPr lang="en-US" dirty="0"/>
              <a:t>but not credible</a:t>
            </a:r>
          </a:p>
          <a:p>
            <a:pPr lvl="1"/>
            <a:r>
              <a:rPr lang="en-US" dirty="0"/>
              <a:t>Credible (Seminal) &gt;&gt; Recent</a:t>
            </a:r>
          </a:p>
          <a:p>
            <a:pPr lvl="1"/>
            <a:endParaRPr lang="en-US" dirty="0"/>
          </a:p>
        </p:txBody>
      </p:sp>
      <p:pic>
        <p:nvPicPr>
          <p:cNvPr id="6" name="Content Placeholder 5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817ADBD3-4A5B-63E3-AD90-89AD296E36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6079" y="46252"/>
            <a:ext cx="5529421" cy="6680766"/>
          </a:xfrm>
        </p:spPr>
      </p:pic>
      <p:pic>
        <p:nvPicPr>
          <p:cNvPr id="8" name="Picture 7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A3F52B69-C2AF-D9E3-674C-5CAF65C99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9" y="3861703"/>
            <a:ext cx="6312311" cy="28653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91305B8-CD73-8456-91C7-1F0F92E7F849}"/>
              </a:ext>
            </a:extLst>
          </p:cNvPr>
          <p:cNvSpPr/>
          <p:nvPr/>
        </p:nvSpPr>
        <p:spPr>
          <a:xfrm>
            <a:off x="6823895" y="5080001"/>
            <a:ext cx="3266304" cy="722642"/>
          </a:xfrm>
          <a:prstGeom prst="wedgeRoundRectCallout">
            <a:avLst>
              <a:gd name="adj1" fmla="val -64912"/>
              <a:gd name="adj2" fmla="val -109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useful/credible </a:t>
            </a:r>
          </a:p>
          <a:p>
            <a:pPr algn="ctr"/>
            <a:r>
              <a:rPr lang="en-US" dirty="0"/>
              <a:t>(18k over 50 years &gt;&gt; 2/week)</a:t>
            </a: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952DA07-6AAC-3D2B-DADD-8E72D9FAA8A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70" t="9939" r="3040" b="27601"/>
          <a:stretch/>
        </p:blipFill>
        <p:spPr>
          <a:xfrm>
            <a:off x="81365" y="5904089"/>
            <a:ext cx="6742372" cy="822929"/>
          </a:xfrm>
          <a:prstGeom prst="rect">
            <a:avLst/>
          </a:prstGeom>
          <a:ln w="38100">
            <a:solidFill>
              <a:schemeClr val="accent1">
                <a:shade val="50000"/>
              </a:schemeClr>
            </a:solidFill>
          </a:ln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10585985-5319-DBA8-7E1E-C0633B3C5764}"/>
              </a:ext>
            </a:extLst>
          </p:cNvPr>
          <p:cNvSpPr/>
          <p:nvPr/>
        </p:nvSpPr>
        <p:spPr>
          <a:xfrm>
            <a:off x="7249546" y="6098745"/>
            <a:ext cx="1885483" cy="433616"/>
          </a:xfrm>
          <a:prstGeom prst="wedgeRoundRectCallout">
            <a:avLst>
              <a:gd name="adj1" fmla="val -64912"/>
              <a:gd name="adj2" fmla="val -109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Scholar</a:t>
            </a:r>
          </a:p>
        </p:txBody>
      </p:sp>
    </p:spTree>
    <p:extLst>
      <p:ext uri="{BB962C8B-B14F-4D97-AF65-F5344CB8AC3E}">
        <p14:creationId xmlns:p14="http://schemas.microsoft.com/office/powerpoint/2010/main" val="4226921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ECA3-86AA-161A-763A-451D30F6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Thesaurus </a:t>
            </a:r>
            <a:r>
              <a:rPr lang="en-US" dirty="0">
                <a:sym typeface="Wingdings" pitchFamily="2" charset="2"/>
              </a:rPr>
              <a:t> Deep Nets (</a:t>
            </a:r>
            <a:r>
              <a:rPr lang="en-US" dirty="0" err="1">
                <a:sym typeface="Wingdings" pitchFamily="2" charset="2"/>
              </a:rPr>
              <a:t>ChatGPT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BF9B5-F90C-DB60-F0C5-11E80D154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8463844" cy="46259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Good writers use resources</a:t>
            </a:r>
          </a:p>
          <a:p>
            <a:pPr lvl="1"/>
            <a:r>
              <a:rPr lang="en-US" dirty="0"/>
              <a:t>Dictionaries, Thesauruses, etc.</a:t>
            </a:r>
          </a:p>
          <a:p>
            <a:r>
              <a:rPr lang="en-US" dirty="0"/>
              <a:t>Active vocab &lt;&lt; Passive vocab</a:t>
            </a:r>
          </a:p>
          <a:p>
            <a:pPr lvl="1"/>
            <a:r>
              <a:rPr lang="en-US" dirty="0"/>
              <a:t>Hard to find the right word,</a:t>
            </a:r>
          </a:p>
          <a:p>
            <a:pPr lvl="1"/>
            <a:r>
              <a:rPr lang="en-US" dirty="0"/>
              <a:t>But easier when prompted</a:t>
            </a:r>
          </a:p>
          <a:p>
            <a:pPr lvl="1"/>
            <a:r>
              <a:rPr lang="en-US" dirty="0"/>
              <a:t>(Especially in 2</a:t>
            </a:r>
            <a:r>
              <a:rPr lang="en-US" baseline="30000" dirty="0"/>
              <a:t>nd</a:t>
            </a:r>
            <a:r>
              <a:rPr lang="en-US" dirty="0"/>
              <a:t> language)</a:t>
            </a:r>
          </a:p>
          <a:p>
            <a:r>
              <a:rPr lang="en-US" dirty="0"/>
              <a:t>So too, there may be a role for deep nets</a:t>
            </a:r>
          </a:p>
          <a:p>
            <a:pPr lvl="1"/>
            <a:r>
              <a:rPr lang="en-US" dirty="0">
                <a:hlinkClick r:id="rId2"/>
              </a:rPr>
              <a:t>https://www.npr.org/2023/01/24/1151160196/how-to-stop-worrying-and-love-or-at-least-live-with-chatgpt</a:t>
            </a:r>
            <a:r>
              <a:rPr lang="en-US" dirty="0"/>
              <a:t> </a:t>
            </a:r>
          </a:p>
          <a:p>
            <a:r>
              <a:rPr lang="en-US" dirty="0"/>
              <a:t>Deep nets are better on fluency than truth</a:t>
            </a:r>
          </a:p>
          <a:p>
            <a:pPr lvl="1"/>
            <a:r>
              <a:rPr lang="en-US" dirty="0">
                <a:hlinkClick r:id="rId3"/>
              </a:rPr>
              <a:t>https://www.cambridge.org/core/journals/natural-language-engineering/article/gpt3-whats-it-good-for/0E05CFE68A7AC8BF794C8ECBE28AA990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333333"/>
                </a:solidFill>
                <a:effectLst/>
                <a:latin typeface="Noto Sans" panose="020B0502040504020204" pitchFamily="34" charset="0"/>
              </a:rPr>
              <a:t>“Unreliable doesn’t mean useless”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4B5EDB-C21B-A697-4BA3-940232185D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637" y="1825625"/>
            <a:ext cx="279073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119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E740-5EDE-7CBB-3E8E-9CCBDD47A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2: Feynman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95E9E-B595-785A-0D3F-6A8BC7ECC54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In 1979, Richard Feynman delivered four famous lectures on quantum electrodynamics at Auckland University.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Based on the four lectures, the book QED: </a:t>
            </a:r>
            <a:br>
              <a:rPr lang="en-US" dirty="0"/>
            </a:br>
            <a:endParaRPr lang="en-US" dirty="0"/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The Strange Theory of Light and Matter, 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which presents a readable account of the theory of quantum electrodynamics </a:t>
            </a:r>
            <a:r>
              <a:rPr lang="en-US" i="1" u="sng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for general audience</a:t>
            </a:r>
            <a:r>
              <a:rPr lang="en-US" b="0" i="0" dirty="0">
                <a:effectLst/>
                <a:latin typeface="Arial" panose="020B0604020202020204" pitchFamily="34" charset="0"/>
              </a:rPr>
              <a:t>, was published in 1985. 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This video was the first of the four lectures. 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94DD97-7B35-B563-20A7-36BAFFF2CF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Citation counts of QED: 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The Strange Theory of Light and Matter </a:t>
            </a:r>
            <a:br>
              <a:rPr lang="en-US" dirty="0"/>
            </a:br>
            <a:endParaRPr lang="en-US" dirty="0"/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3296 citations from Google Scholar (2006 Edition)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</a:t>
            </a:r>
            <a:br>
              <a:rPr lang="en-US" dirty="0"/>
            </a:br>
            <a:endParaRPr lang="en-US" dirty="0"/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800 citations from Semantic Scholar (1985 Edition)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5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B3E3-C0EE-0050-E53B-F0ED45E8B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Nanny Cameras for Young and Old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46B8C7-256D-7DAD-BC09-65607E357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China, massive migration from rural areas to cities</a:t>
            </a:r>
          </a:p>
          <a:p>
            <a:pPr lvl="1"/>
            <a:r>
              <a:rPr lang="en-US" dirty="0"/>
              <a:t>Cities are not designed for families</a:t>
            </a:r>
          </a:p>
          <a:p>
            <a:pPr lvl="1"/>
            <a:r>
              <a:rPr lang="en-US" dirty="0"/>
              <a:t>Workers move to cities, and leave children with their parents in rural areas</a:t>
            </a:r>
          </a:p>
          <a:p>
            <a:pPr lvl="1"/>
            <a:r>
              <a:rPr lang="en-US" dirty="0"/>
              <a:t>Children miss their parents (might see them just once a year at New Year)</a:t>
            </a:r>
          </a:p>
          <a:p>
            <a:pPr lvl="1"/>
            <a:r>
              <a:rPr lang="en-US" dirty="0"/>
              <a:t>Workers can do 30 minutes of homework per day before calling home</a:t>
            </a:r>
          </a:p>
          <a:p>
            <a:pPr lvl="1"/>
            <a:r>
              <a:rPr lang="en-US" dirty="0"/>
              <a:t>Can we summarize a day of video down to 30 minutes?</a:t>
            </a:r>
          </a:p>
          <a:p>
            <a:r>
              <a:rPr lang="en-US" dirty="0"/>
              <a:t>In much of the world, seniors are living alone, far from their children</a:t>
            </a:r>
          </a:p>
          <a:p>
            <a:pPr lvl="1"/>
            <a:r>
              <a:rPr lang="en-US" dirty="0"/>
              <a:t>Children would like to know that their parents are ok</a:t>
            </a:r>
          </a:p>
          <a:p>
            <a:pPr lvl="1"/>
            <a:r>
              <a:rPr lang="en-US" dirty="0"/>
              <a:t>If parents fall, or need help, could nanny cam take appropriate action</a:t>
            </a:r>
          </a:p>
          <a:p>
            <a:pPr lvl="2"/>
            <a:r>
              <a:rPr lang="en-US" dirty="0"/>
              <a:t>No need for wake-up words</a:t>
            </a:r>
          </a:p>
          <a:p>
            <a:pPr lvl="2"/>
            <a:r>
              <a:rPr lang="en-US" dirty="0"/>
              <a:t>My father couldn’t remember ``Alexa’’</a:t>
            </a:r>
          </a:p>
          <a:p>
            <a:pPr lvl="2"/>
            <a:r>
              <a:rPr lang="en-US" dirty="0"/>
              <a:t>If he fell, he wouldn’t think to ask for help (because that wasn’t a thing in his day)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23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2F97D-1AFF-702B-47A1-218D63EF8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my phone?  My kid?  My father?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34A33-32EA-0783-DCA4-CA6D9FD09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did I leave my keys?</a:t>
            </a:r>
          </a:p>
          <a:p>
            <a:r>
              <a:rPr lang="en-US" dirty="0"/>
              <a:t>Where are my eyeglasses?</a:t>
            </a:r>
          </a:p>
          <a:p>
            <a:pPr lvl="1"/>
            <a:r>
              <a:rPr lang="en-US" dirty="0"/>
              <a:t>You shouldn’t need your eyeglasses to find your eyeglasses…</a:t>
            </a:r>
          </a:p>
          <a:p>
            <a:r>
              <a:rPr lang="en-US" dirty="0"/>
              <a:t>Where is that book I was reading a few years ago?</a:t>
            </a:r>
          </a:p>
        </p:txBody>
      </p:sp>
    </p:spTree>
    <p:extLst>
      <p:ext uri="{BB962C8B-B14F-4D97-AF65-F5344CB8AC3E}">
        <p14:creationId xmlns:p14="http://schemas.microsoft.com/office/powerpoint/2010/main" val="1777589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C25BF-A5E9-A9D5-3B72-CC2EE749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did my day 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62645-D9EA-37D3-E520-12F4FA783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help me be more productive?</a:t>
            </a:r>
          </a:p>
          <a:p>
            <a:r>
              <a:rPr lang="en-US" dirty="0"/>
              <a:t>Time and motion study of my life</a:t>
            </a:r>
          </a:p>
          <a:p>
            <a:r>
              <a:rPr lang="en-US" dirty="0">
                <a:hlinkClick r:id="rId2"/>
              </a:rPr>
              <a:t>https://en.wikipedia.org/wiki/MyLifeBits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3663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7361C-3549-FC01-A718-0F267116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0B7D5-996D-C638-1037-2C8665763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 scenario: Access to medical expertise</a:t>
            </a:r>
          </a:p>
          <a:p>
            <a:pPr lvl="1"/>
            <a:r>
              <a:rPr lang="en-US" dirty="0"/>
              <a:t>Better hospitals in urban areas than rural areas in China (and everywhere)</a:t>
            </a:r>
          </a:p>
          <a:p>
            <a:pPr lvl="1"/>
            <a:r>
              <a:rPr lang="en-US" dirty="0"/>
              <a:t>Medical expertise tends to be concentrated near top medical schools</a:t>
            </a:r>
          </a:p>
          <a:p>
            <a:pPr lvl="1"/>
            <a:r>
              <a:rPr lang="en-US" dirty="0"/>
              <a:t>Biopsies from rural areas are digitized and sent to experts</a:t>
            </a:r>
          </a:p>
          <a:p>
            <a:pPr lvl="1"/>
            <a:r>
              <a:rPr lang="en-US" dirty="0"/>
              <a:t>No need for expertise to be physically near patients</a:t>
            </a:r>
          </a:p>
          <a:p>
            <a:r>
              <a:rPr lang="en-US" dirty="0"/>
              <a:t>Traditionally, Amazon Mechanical Turk is used for low-skill tasks</a:t>
            </a:r>
          </a:p>
          <a:p>
            <a:pPr lvl="1"/>
            <a:r>
              <a:rPr lang="en-US" dirty="0"/>
              <a:t>Is there a Human-in-the-Loop opportunity for high-skill task?</a:t>
            </a:r>
          </a:p>
          <a:p>
            <a:r>
              <a:rPr lang="en-US" dirty="0"/>
              <a:t>If so, can we log workflows to collect data for machine learning?</a:t>
            </a:r>
          </a:p>
          <a:p>
            <a:r>
              <a:rPr lang="en-US" dirty="0"/>
              <a:t>Can we create exchanges like Ad exchange, Futures exchange (FTX)</a:t>
            </a:r>
          </a:p>
          <a:p>
            <a:pPr lvl="1"/>
            <a:r>
              <a:rPr lang="en-US" dirty="0">
                <a:hlinkClick r:id="rId2"/>
              </a:rPr>
              <a:t>https://en.wikipedia.org/wiki/Ad_exchange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07984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EB34-7531-4344-F2AD-3CD76F7D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BOTUS</a:t>
            </a:r>
            <a:br>
              <a:rPr lang="en-US" dirty="0"/>
            </a:br>
            <a:r>
              <a:rPr lang="en-US" sz="3100" dirty="0">
                <a:hlinkClick r:id="rId2"/>
              </a:rPr>
              <a:t>https://www.npr.org/transcripts/522897876</a:t>
            </a:r>
            <a:r>
              <a:rPr lang="en-US" sz="3100" dirty="0"/>
              <a:t>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19F69-DC60-54C1-C85B-13465C500E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Today on the show PLANET MONEY builds a robot, 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a bot to trade stocks with real money.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official Twitter handle, yeah. BOTUS, bot of the United States.</a:t>
            </a:r>
          </a:p>
          <a:p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Task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Input: Trump Tweets</a:t>
            </a:r>
          </a:p>
          <a:p>
            <a:pPr lvl="1"/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Output: Trades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EF6FB2-7323-F25C-CE72-81A04A70CDB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Technologies</a:t>
            </a:r>
          </a:p>
          <a:p>
            <a:pPr lvl="1"/>
            <a:r>
              <a:rPr lang="en-US" dirty="0"/>
              <a:t>Crawl tweets</a:t>
            </a:r>
          </a:p>
          <a:p>
            <a:pPr lvl="2"/>
            <a:r>
              <a:rPr lang="en-US" dirty="0"/>
              <a:t>Filter for Trump tweets</a:t>
            </a:r>
          </a:p>
          <a:p>
            <a:pPr lvl="1"/>
            <a:r>
              <a:rPr lang="en-US" dirty="0"/>
              <a:t>Sentiment analysis</a:t>
            </a:r>
          </a:p>
          <a:p>
            <a:pPr lvl="2"/>
            <a:r>
              <a:rPr lang="en-US" dirty="0"/>
              <a:t>Tweet </a:t>
            </a:r>
            <a:r>
              <a:rPr lang="en-US" dirty="0">
                <a:sym typeface="Wingdings" pitchFamily="2" charset="2"/>
              </a:rPr>
              <a:t> Buy / Sell</a:t>
            </a:r>
            <a:endParaRPr lang="en-US" dirty="0"/>
          </a:p>
          <a:p>
            <a:pPr lvl="1"/>
            <a:r>
              <a:rPr lang="en-US" dirty="0"/>
              <a:t>Named Entity Recognition (NER)</a:t>
            </a:r>
          </a:p>
          <a:p>
            <a:pPr lvl="2"/>
            <a:r>
              <a:rPr lang="en-US" dirty="0"/>
              <a:t>Tweet </a:t>
            </a:r>
            <a:r>
              <a:rPr lang="en-US" dirty="0">
                <a:sym typeface="Wingdings" pitchFamily="2" charset="2"/>
              </a:rPr>
              <a:t> Stock </a:t>
            </a:r>
          </a:p>
          <a:p>
            <a:r>
              <a:rPr lang="en-US" dirty="0">
                <a:sym typeface="Wingdings" pitchFamily="2" charset="2"/>
              </a:rPr>
              <a:t>Spoiler Alert:</a:t>
            </a:r>
          </a:p>
          <a:p>
            <a:pPr lvl="1"/>
            <a:r>
              <a:rPr lang="en-US" dirty="0">
                <a:sym typeface="Wingdings" pitchFamily="2" charset="2"/>
              </a:rPr>
              <a:t>They lost $$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57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727C-90D2-5A2A-7C3D-E363E9EE4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HuggingFace</a:t>
            </a:r>
            <a:r>
              <a:rPr lang="en-US" dirty="0"/>
              <a:t> Tutorials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C3AC34-CFF0-7A8E-0713-CF57FF7D5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  <a:p>
            <a:pPr lvl="1"/>
            <a:r>
              <a:rPr lang="en-US" dirty="0">
                <a:hlinkClick r:id="rId2"/>
              </a:rPr>
              <a:t>https://huggingface.co/blog/sentiment-analysis-python</a:t>
            </a:r>
            <a:r>
              <a:rPr lang="en-US" dirty="0"/>
              <a:t> </a:t>
            </a:r>
          </a:p>
          <a:p>
            <a:r>
              <a:rPr lang="en-US" dirty="0"/>
              <a:t>Named Entity Recognition (NER)</a:t>
            </a:r>
          </a:p>
          <a:p>
            <a:pPr lvl="1"/>
            <a:r>
              <a:rPr lang="en-US" dirty="0">
                <a:hlinkClick r:id="rId3"/>
              </a:rPr>
              <a:t>https://huggingface.co/dslim/bert-base-NER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https://huggingface.co/course/chapter7/2</a:t>
            </a:r>
            <a:r>
              <a:rPr lang="en-US" dirty="0"/>
              <a:t> </a:t>
            </a:r>
          </a:p>
          <a:p>
            <a:r>
              <a:rPr lang="en-US" dirty="0"/>
              <a:t>General Fine-Tuning (GFT)</a:t>
            </a:r>
          </a:p>
          <a:p>
            <a:pPr lvl="1"/>
            <a:r>
              <a:rPr lang="en-US" dirty="0">
                <a:hlinkClick r:id="rId5"/>
              </a:rPr>
              <a:t>https://github.com/kwchurch/gft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9625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4A07-A1E4-C859-41EC-AA6871DD8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PubTator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https://www.ncbi.nlm.nih.gov/research/pubtator/?view=docsum&amp;query=PMC6982432</a:t>
            </a:r>
            <a:r>
              <a:rPr lang="en-US" sz="2000" dirty="0"/>
              <a:t> 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EEC243A-3C84-1F38-3A66-970C15A08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73887" y="1825625"/>
            <a:ext cx="8044226" cy="4351338"/>
          </a:xfrm>
        </p:spPr>
      </p:pic>
    </p:spTree>
    <p:extLst>
      <p:ext uri="{BB962C8B-B14F-4D97-AF65-F5344CB8AC3E}">
        <p14:creationId xmlns:p14="http://schemas.microsoft.com/office/powerpoint/2010/main" val="3832352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F94F-727B-87B4-D8AA-63C2EAAC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Medical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2F319-A9BE-8DA1-DFB2-0C063C2D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PubTator</a:t>
            </a:r>
            <a:r>
              <a:rPr lang="en-US" dirty="0"/>
              <a:t>: Abstracts (papers) with annotations (entities)</a:t>
            </a:r>
          </a:p>
          <a:p>
            <a:pPr lvl="1"/>
            <a:r>
              <a:rPr lang="en-US" sz="2000" dirty="0">
                <a:hlinkClick r:id="rId2"/>
              </a:rPr>
              <a:t>https://www.ncbi.nlm.nih.gov/research/pubtator/?view=docsum&amp;query=PMC6982432</a:t>
            </a:r>
            <a:endParaRPr lang="en-US" sz="2000" dirty="0"/>
          </a:p>
          <a:p>
            <a:r>
              <a:rPr lang="en-US" dirty="0" err="1"/>
              <a:t>Pubmed</a:t>
            </a:r>
            <a:r>
              <a:rPr lang="en-US" dirty="0"/>
              <a:t>: Abstracts (papers) with annotations (</a:t>
            </a:r>
            <a:r>
              <a:rPr lang="en-US" dirty="0" err="1"/>
              <a:t>MeSH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3"/>
              </a:rPr>
              <a:t>https://www.ncbi.nlm.nih.gov/mesh/</a:t>
            </a:r>
            <a:r>
              <a:rPr lang="en-US" dirty="0"/>
              <a:t> </a:t>
            </a:r>
          </a:p>
          <a:p>
            <a:r>
              <a:rPr lang="en-US" dirty="0" err="1"/>
              <a:t>MeSH</a:t>
            </a:r>
            <a:r>
              <a:rPr lang="en-US" dirty="0"/>
              <a:t>: Medical Subject Headings (Ontology / Knowledge Graph)</a:t>
            </a:r>
          </a:p>
          <a:p>
            <a:pPr lvl="1"/>
            <a:r>
              <a:rPr lang="en-US" dirty="0">
                <a:hlinkClick r:id="rId3"/>
              </a:rPr>
              <a:t>https://www.ncbi.nlm.nih.gov/mesh/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92760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15A529-9AAA-D41B-E9B9-0EF065FD3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MeSH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72EAD8-C927-2640-1E57-2D03D42C0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https://meshb.nlm.nih.gov/search</a:t>
            </a:r>
            <a:r>
              <a:rPr lang="en-US" dirty="0"/>
              <a:t> </a:t>
            </a:r>
          </a:p>
        </p:txBody>
      </p:sp>
      <p:pic>
        <p:nvPicPr>
          <p:cNvPr id="14" name="Content Placeholder 13" descr="Graphical user interface, text, application, Teams&#10;&#10;Description automatically generated">
            <a:extLst>
              <a:ext uri="{FF2B5EF4-FFF2-40B4-BE49-F238E27FC236}">
                <a16:creationId xmlns:a16="http://schemas.microsoft.com/office/drawing/2014/main" id="{E39B1FF6-1D8E-A626-D667-25EF0DCF27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39788" y="3023420"/>
            <a:ext cx="5157787" cy="2647897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229CB6E-F245-C48C-FCFF-B21088A4B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4"/>
              </a:rPr>
              <a:t>https://meshb.nlm.nih.gov/record/ui?ui=D001943</a:t>
            </a:r>
            <a:r>
              <a:rPr lang="en-US" sz="1800" dirty="0"/>
              <a:t> </a:t>
            </a:r>
          </a:p>
        </p:txBody>
      </p:sp>
      <p:pic>
        <p:nvPicPr>
          <p:cNvPr id="12" name="Content Placeholder 11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B03D91F-4638-E37D-8AE8-BF0C465B29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5"/>
          <a:stretch>
            <a:fillRect/>
          </a:stretch>
        </p:blipFill>
        <p:spPr>
          <a:xfrm>
            <a:off x="6172200" y="2750596"/>
            <a:ext cx="5183188" cy="3193546"/>
          </a:xfrm>
        </p:spPr>
      </p:pic>
    </p:spTree>
    <p:extLst>
      <p:ext uri="{BB962C8B-B14F-4D97-AF65-F5344CB8AC3E}">
        <p14:creationId xmlns:p14="http://schemas.microsoft.com/office/powerpoint/2010/main" val="4008062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64945A-8D4B-745C-F02E-09388A70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start-up companies in this space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51E8A52-46C0-8402-52AC-A8C4F5C91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Personalized medicine: </a:t>
            </a:r>
          </a:p>
          <a:p>
            <a:pPr lvl="2"/>
            <a:r>
              <a:rPr lang="en-US" dirty="0"/>
              <a:t>Many rare diseases</a:t>
            </a:r>
          </a:p>
          <a:p>
            <a:pPr lvl="2"/>
            <a:r>
              <a:rPr lang="en-US" dirty="0"/>
              <a:t>Literature is large (and growing quickly)</a:t>
            </a:r>
          </a:p>
          <a:p>
            <a:pPr lvl="2"/>
            <a:r>
              <a:rPr lang="en-US" dirty="0"/>
              <a:t>Doctors can’t keep up</a:t>
            </a:r>
          </a:p>
          <a:p>
            <a:pPr lvl="2"/>
            <a:r>
              <a:rPr lang="en-US" dirty="0"/>
              <a:t>Opportunity to help doctors find papers relevant to patient</a:t>
            </a:r>
          </a:p>
          <a:p>
            <a:pPr lvl="1"/>
            <a:r>
              <a:rPr lang="en-US" dirty="0"/>
              <a:t>Bloomberg-terminal for drug companies</a:t>
            </a:r>
          </a:p>
          <a:p>
            <a:pPr lvl="1"/>
            <a:r>
              <a:rPr lang="en-US" dirty="0"/>
              <a:t>Electronic Health Records</a:t>
            </a:r>
          </a:p>
          <a:p>
            <a:pPr lvl="2"/>
            <a:r>
              <a:rPr lang="en-US" dirty="0"/>
              <a:t>Map records to codes (for insurance purposes)</a:t>
            </a:r>
          </a:p>
          <a:p>
            <a:pPr lvl="3"/>
            <a:r>
              <a:rPr lang="en-US" dirty="0"/>
              <a:t>Maximize bills (for doctors)</a:t>
            </a:r>
          </a:p>
          <a:p>
            <a:pPr lvl="3"/>
            <a:r>
              <a:rPr lang="en-US" dirty="0"/>
              <a:t>Minimize bills (for insurance companies)</a:t>
            </a:r>
          </a:p>
        </p:txBody>
      </p:sp>
    </p:spTree>
    <p:extLst>
      <p:ext uri="{BB962C8B-B14F-4D97-AF65-F5344CB8AC3E}">
        <p14:creationId xmlns:p14="http://schemas.microsoft.com/office/powerpoint/2010/main" val="159031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1FCF-5168-9219-AEBC-7B137AB2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u="sng" dirty="0"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for general audience</a:t>
            </a:r>
            <a:endParaRPr lang="en-US" dirty="0"/>
          </a:p>
        </p:txBody>
      </p:sp>
      <p:pic>
        <p:nvPicPr>
          <p:cNvPr id="6" name="Content Placeholder 5" descr="A person in a white shirt&#10;&#10;Description automatically generated with medium confidence">
            <a:extLst>
              <a:ext uri="{FF2B5EF4-FFF2-40B4-BE49-F238E27FC236}">
                <a16:creationId xmlns:a16="http://schemas.microsoft.com/office/drawing/2014/main" id="{C3BB59A9-0ACA-BF53-F42F-746D4F719AC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46191" y="1825625"/>
            <a:ext cx="2765617" cy="4351338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A9128E-4C17-8580-1BE0-883941ED6A8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137" y="1825625"/>
            <a:ext cx="343572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457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3816-25AF-6066-BBBE-8B327D5DC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Wikipedia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5B2A0-7326-512A-7845-A9A2C84A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we improve Wikipedia search?</a:t>
            </a:r>
          </a:p>
          <a:p>
            <a:r>
              <a:rPr lang="en-US" dirty="0"/>
              <a:t>What would be an alternative to 10-blue links for Wikipedia?</a:t>
            </a:r>
          </a:p>
          <a:p>
            <a:r>
              <a:rPr lang="en-US" dirty="0">
                <a:hlinkClick r:id="rId2"/>
              </a:rPr>
              <a:t>https://en.wikipedia.org/wiki/Wikipedia:Database_download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2089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C803E-C137-946B-D58D-3881D7E9A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E8BA-ED74-D51A-CF4E-8E6A6619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Question-answering system exist from the early days.</a:t>
            </a:r>
          </a:p>
          <a:p>
            <a:r>
              <a:rPr lang="en-US" dirty="0"/>
              <a:t>Quora, </a:t>
            </a:r>
            <a:r>
              <a:rPr lang="en-US" dirty="0" err="1"/>
              <a:t>StackOverflow</a:t>
            </a:r>
            <a:r>
              <a:rPr lang="en-US" dirty="0"/>
              <a:t>, etc.</a:t>
            </a:r>
          </a:p>
          <a:p>
            <a:r>
              <a:rPr lang="en-US" dirty="0" err="1"/>
              <a:t>ChatGPT</a:t>
            </a:r>
            <a:r>
              <a:rPr lang="en-US" dirty="0"/>
              <a:t> is a new incarnation</a:t>
            </a:r>
          </a:p>
          <a:p>
            <a:r>
              <a:rPr lang="en-US" dirty="0"/>
              <a:t>What to do when there are potentially alternative answers?</a:t>
            </a:r>
          </a:p>
          <a:p>
            <a:r>
              <a:rPr lang="en-US" dirty="0"/>
              <a:t>How to organize non-factoid answers</a:t>
            </a:r>
          </a:p>
        </p:txBody>
      </p:sp>
    </p:spTree>
    <p:extLst>
      <p:ext uri="{BB962C8B-B14F-4D97-AF65-F5344CB8AC3E}">
        <p14:creationId xmlns:p14="http://schemas.microsoft.com/office/powerpoint/2010/main" val="8807795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898B0-E405-39E7-5F8C-404D881D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8D039-E622-8D06-AD13-A6D7D3007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Ground truth is a key component of ML projects</a:t>
            </a:r>
          </a:p>
          <a:p>
            <a:r>
              <a:rPr lang="en-US" dirty="0"/>
              <a:t>Current tools like Mechanical Turk are somewhat primitive</a:t>
            </a:r>
          </a:p>
          <a:p>
            <a:r>
              <a:rPr lang="en-US" dirty="0"/>
              <a:t>Are there new alternatives for content moderation tasks?</a:t>
            </a:r>
          </a:p>
          <a:p>
            <a:r>
              <a:rPr lang="en-US" dirty="0"/>
              <a:t>Further reading</a:t>
            </a:r>
          </a:p>
          <a:p>
            <a:pPr lvl="1"/>
            <a:r>
              <a:rPr lang="en-US" dirty="0">
                <a:hlinkClick r:id="rId2"/>
              </a:rPr>
              <a:t>https://www.wired.com/2014/10/content-moderation/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https://time.com/6247678/openai-chatgpt-kenya-workers/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02C18-C615-8491-067D-A056ECEDA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091" y="4788565"/>
            <a:ext cx="5747088" cy="1011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DC3556-C9BB-EEC3-9788-B61DFF986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3122" y="5596454"/>
            <a:ext cx="7034074" cy="12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928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ADFAA-FB90-5B50-F99B-E145537E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59968-A4C7-0D6D-83E8-8129ECA0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interesting content on Reddit</a:t>
            </a:r>
          </a:p>
          <a:p>
            <a:r>
              <a:rPr lang="en-US" dirty="0"/>
              <a:t>Not well organized and not easy to find</a:t>
            </a:r>
          </a:p>
          <a:p>
            <a:r>
              <a:rPr lang="en-US" dirty="0"/>
              <a:t>Perception that Google’s search is not as good as it used to be</a:t>
            </a:r>
          </a:p>
          <a:p>
            <a:r>
              <a:rPr lang="en-US" dirty="0"/>
              <a:t>How would you organize Reddit data for better access?</a:t>
            </a:r>
          </a:p>
          <a:p>
            <a:r>
              <a:rPr lang="en-US" dirty="0">
                <a:hlinkClick r:id="rId2"/>
              </a:rPr>
              <a:t>https://dkb.io/post/google-search-is-dying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https://paperswithcode.com/dataset/reddit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0980F-7428-FD2D-D84B-F370692E4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499" y="5354874"/>
            <a:ext cx="4048541" cy="53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6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F9FC9D-E5F3-EE23-7027-EF68B883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Feynman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5DA0D-D64F-4057-CC93-546497F9A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Although Richard Feynman was an extremely successful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physicist worthy of a Nobel Prize, 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one of his greatest accomplishments is the development of diagrams simple enough for the average person to comprehend quantum mechanics, 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but without loss of information.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Combined with his humor and minimal use of highly technical terms, his presentation becomes more convincing and plausible. 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Suddenly, quantum theory is not some mysterious 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and elusive idea anymore.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049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9022-EF6C-AEC5-10D7-6D728792F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3257-18F8-B3D5-B745-216C221BD9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“Those who cannot remember the past are condemned to repeat it”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history doesn’t repeat itself, but</a:t>
            </a:r>
            <a:r>
              <a:rPr lang="en-US" dirty="0">
                <a:latin typeface="Arial" panose="020B0604020202020204" pitchFamily="34" charset="0"/>
              </a:rPr>
              <a:t>…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accepting that some problems are unsolvable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3CE29F-DC7E-C5F5-77B1-7B6A8E65A4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Learning to Learn</a:t>
            </a:r>
          </a:p>
          <a:p>
            <a:r>
              <a:rPr lang="en-US" dirty="0"/>
              <a:t>Importance of meta issues</a:t>
            </a:r>
          </a:p>
          <a:p>
            <a:r>
              <a:rPr lang="en-US" dirty="0"/>
              <a:t>Strategic Vision</a:t>
            </a:r>
          </a:p>
          <a:p>
            <a:r>
              <a:rPr lang="en-US" dirty="0"/>
              <a:t>Predictions: Physics vs. CS</a:t>
            </a:r>
          </a:p>
          <a:p>
            <a:r>
              <a:rPr lang="en-US" dirty="0"/>
              <a:t>Context: Hamming &amp; Feynman </a:t>
            </a:r>
          </a:p>
          <a:p>
            <a:r>
              <a:rPr lang="en-US" dirty="0"/>
              <a:t>Healthy disrespect for authority</a:t>
            </a:r>
          </a:p>
        </p:txBody>
      </p:sp>
    </p:spTree>
    <p:extLst>
      <p:ext uri="{BB962C8B-B14F-4D97-AF65-F5344CB8AC3E}">
        <p14:creationId xmlns:p14="http://schemas.microsoft.com/office/powerpoint/2010/main" val="1616005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618104-34AE-E1A4-357B-BDD575665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Citations: Our instructions are underspecified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AA953A-2C75-EF80-5174-256C87BF6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Feynman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A638EA4-9C3D-C3B6-6F0B-C00E3876528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Google Scholar: 3296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Semantic Scholar: 800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Strange Theory of Light and Matter </a:t>
            </a:r>
            <a:br>
              <a:rPr lang="en-US" dirty="0"/>
            </a:br>
            <a:endParaRPr lang="en-US" dirty="0"/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3296 citations from Google Scholar (2006 Edition)</a:t>
            </a:r>
            <a:r>
              <a:rPr lang="en-US" b="0" i="0" dirty="0">
                <a:effectLst/>
                <a:latin typeface="Courier New" panose="02070309020205020404" pitchFamily="49" charset="0"/>
              </a:rPr>
              <a:t> </a:t>
            </a:r>
            <a:br>
              <a:rPr lang="en-US" dirty="0"/>
            </a:br>
            <a:endParaRPr lang="en-US" dirty="0"/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800 citations from Semantic Scholar (1985 Edition)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D42885-2B2E-4675-A7E9-D47DCB853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Hamming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91C521-176B-1B9C-32F4-02D412C727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Google Scholar: 102</a:t>
            </a: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Semantic Scholar: 50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55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A71D1-0C33-02B5-AC76-6B8A0656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Hero Worship: Fads come and fads go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20AF32-D95D-6781-3609-1E9455991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While there are great minds such as </a:t>
            </a:r>
          </a:p>
          <a:p>
            <a:pPr lvl="1"/>
            <a:r>
              <a:rPr lang="en-US" b="0" i="0" dirty="0" err="1">
                <a:effectLst/>
                <a:latin typeface="Arial" panose="020B0604020202020204" pitchFamily="34" charset="0"/>
              </a:rPr>
              <a:t>Yoshua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Bengio</a:t>
            </a:r>
            <a:r>
              <a:rPr lang="en-US" b="0" i="0" dirty="0">
                <a:effectLst/>
                <a:latin typeface="Arial" panose="020B0604020202020204" pitchFamily="34" charset="0"/>
              </a:rPr>
              <a:t>, Geoffrey Hinton, and Yann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LeCun</a:t>
            </a:r>
            <a:r>
              <a:rPr lang="en-US" b="0" i="0" dirty="0">
                <a:effectLst/>
                <a:latin typeface="Arial" panose="020B0604020202020204" pitchFamily="34" charset="0"/>
              </a:rPr>
              <a:t>, 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who have been deemed the “Godfathers of Artificial Intelligence”, </a:t>
            </a:r>
          </a:p>
          <a:p>
            <a:pPr lvl="1"/>
            <a:r>
              <a:rPr lang="en-US" b="0" i="0" dirty="0">
                <a:effectLst/>
                <a:latin typeface="Arial" panose="020B0604020202020204" pitchFamily="34" charset="0"/>
              </a:rPr>
              <a:t>they are not the only ones who have significantly contributed to progress in this discipline.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7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5C21-4996-0DBC-D717-C0B94467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Pendulum Swung Too Far</a:t>
            </a:r>
            <a:br>
              <a:rPr lang="en-US" dirty="0"/>
            </a:br>
            <a:r>
              <a:rPr lang="en-US" sz="2800" dirty="0">
                <a:hlinkClick r:id="rId2"/>
              </a:rPr>
              <a:t>http://languagelog.ldc.upenn.edu/myl/ldc/swung-too-far.pdf</a:t>
            </a:r>
            <a:r>
              <a:rPr lang="en-US" sz="2800" dirty="0"/>
              <a:t> </a:t>
            </a:r>
            <a:endParaRPr lang="en-US" dirty="0"/>
          </a:p>
        </p:txBody>
      </p:sp>
      <p:pic>
        <p:nvPicPr>
          <p:cNvPr id="9" name="Content Placeholder 8" descr="Chart&#10;&#10;Description automatically generated">
            <a:extLst>
              <a:ext uri="{FF2B5EF4-FFF2-40B4-BE49-F238E27FC236}">
                <a16:creationId xmlns:a16="http://schemas.microsoft.com/office/drawing/2014/main" id="{A833763D-C777-B3C6-7308-5333644D40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65603" y="1690688"/>
            <a:ext cx="4850223" cy="5037002"/>
          </a:xfrm>
        </p:spPr>
      </p:pic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A3DEEA28-E7DB-C0C0-1FB2-FAF2154D63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188014" y="1564785"/>
            <a:ext cx="6290111" cy="5027496"/>
          </a:xfrm>
        </p:spPr>
      </p:pic>
    </p:spTree>
    <p:extLst>
      <p:ext uri="{BB962C8B-B14F-4D97-AF65-F5344CB8AC3E}">
        <p14:creationId xmlns:p14="http://schemas.microsoft.com/office/powerpoint/2010/main" val="52569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43AE-D28F-88C4-9DD5-7656B7F1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Meta-Issues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52656-8920-AEB0-21AE-F894F794B0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wave-particle duality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E7B2D-0420-B2CB-A942-9245DE3846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bureaucracy: pro &amp; cons</a:t>
            </a:r>
          </a:p>
          <a:p>
            <a:r>
              <a:rPr lang="en-US" dirty="0">
                <a:latin typeface="Arial" panose="020B0604020202020204" pitchFamily="34" charset="0"/>
              </a:rPr>
              <a:t>implications for Navy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relevance to audience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7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4385</TotalTime>
  <Words>1854</Words>
  <Application>Microsoft Macintosh PowerPoint</Application>
  <PresentationFormat>Widescreen</PresentationFormat>
  <Paragraphs>248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Georgia</vt:lpstr>
      <vt:lpstr>Noto Sans</vt:lpstr>
      <vt:lpstr>Open Sans</vt:lpstr>
      <vt:lpstr>Office Theme</vt:lpstr>
      <vt:lpstr>Homework 1</vt:lpstr>
      <vt:lpstr>Homework 2: Feynman</vt:lpstr>
      <vt:lpstr>for general audience</vt:lpstr>
      <vt:lpstr>Feynman</vt:lpstr>
      <vt:lpstr>Hamming</vt:lpstr>
      <vt:lpstr>Citations: Our instructions are underspecified</vt:lpstr>
      <vt:lpstr>Hero Worship: Fads come and fads go</vt:lpstr>
      <vt:lpstr>Pendulum Swung Too Far http://languagelog.ldc.upenn.edu/myl/ldc/swung-too-far.pdf </vt:lpstr>
      <vt:lpstr>Meta-Issues</vt:lpstr>
      <vt:lpstr>Proposals</vt:lpstr>
      <vt:lpstr>Two Questions</vt:lpstr>
      <vt:lpstr>NSF Proposals</vt:lpstr>
      <vt:lpstr>https://beta.nsf.gov/science-matters/nsf-101-five-tips-your-broader-impacts-statement </vt:lpstr>
      <vt:lpstr>https://beta.nsf.gov/science-matters/nsf-101-five-tips-your-broader-impacts-statement </vt:lpstr>
      <vt:lpstr>Project Suggestions</vt:lpstr>
      <vt:lpstr>Enterprise Search</vt:lpstr>
      <vt:lpstr>Conference Automation</vt:lpstr>
      <vt:lpstr>Recommender Systems</vt:lpstr>
      <vt:lpstr>Thesaurus  Deep Nets (ChatGPT)</vt:lpstr>
      <vt:lpstr>Nanny Cameras for Young and Old</vt:lpstr>
      <vt:lpstr>Where is my phone?  My kid?  My father?</vt:lpstr>
      <vt:lpstr>Where did my day go?</vt:lpstr>
      <vt:lpstr>Workflow</vt:lpstr>
      <vt:lpstr>BOTUS https://www.npr.org/transcripts/522897876 </vt:lpstr>
      <vt:lpstr>HuggingFace Tutorials</vt:lpstr>
      <vt:lpstr>PubTator https://www.ncbi.nlm.nih.gov/research/pubtator/?view=docsum&amp;query=PMC6982432 </vt:lpstr>
      <vt:lpstr>Medical Resources</vt:lpstr>
      <vt:lpstr>MeSH</vt:lpstr>
      <vt:lpstr>Many start-up companies in this space</vt:lpstr>
      <vt:lpstr>Wikipedia search</vt:lpstr>
      <vt:lpstr>Q&amp;A systems</vt:lpstr>
      <vt:lpstr>Labeling</vt:lpstr>
      <vt:lpstr>Reddit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Suggestions</dc:title>
  <dc:creator>Kenneth Church</dc:creator>
  <cp:lastModifiedBy>Kenneth Church</cp:lastModifiedBy>
  <cp:revision>25</cp:revision>
  <dcterms:created xsi:type="dcterms:W3CDTF">2023-01-23T20:33:32Z</dcterms:created>
  <dcterms:modified xsi:type="dcterms:W3CDTF">2023-01-26T21:39:26Z</dcterms:modified>
</cp:coreProperties>
</file>