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00" r:id="rId2"/>
    <p:sldId id="1001" r:id="rId3"/>
    <p:sldId id="1008" r:id="rId4"/>
    <p:sldId id="1009" r:id="rId5"/>
    <p:sldId id="1002" r:id="rId6"/>
    <p:sldId id="1011" r:id="rId7"/>
    <p:sldId id="1006" r:id="rId8"/>
    <p:sldId id="1007" r:id="rId9"/>
    <p:sldId id="1020" r:id="rId10"/>
    <p:sldId id="1021" r:id="rId11"/>
    <p:sldId id="1013" r:id="rId12"/>
    <p:sldId id="1014" r:id="rId13"/>
    <p:sldId id="1023" r:id="rId14"/>
    <p:sldId id="1027" r:id="rId15"/>
    <p:sldId id="1016" r:id="rId16"/>
    <p:sldId id="1028" r:id="rId17"/>
    <p:sldId id="1017" r:id="rId18"/>
    <p:sldId id="1018" r:id="rId19"/>
    <p:sldId id="1024" r:id="rId20"/>
    <p:sldId id="1019" r:id="rId21"/>
    <p:sldId id="1012" r:id="rId22"/>
    <p:sldId id="1010" r:id="rId23"/>
    <p:sldId id="1025" r:id="rId24"/>
    <p:sldId id="10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405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9E27-263C-00A2-3414-6C3129B2D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57247-FAF9-99D8-FC5B-9ABFAD3A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6C90-60AF-D6A3-D2A9-07CAE1D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55DA-8A9B-3BE2-DB91-4152E43F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34B7-49C8-D926-CE7B-EF91E171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8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77A4-211A-415A-8871-6091F1BC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A7972-B9F3-F0C6-9950-4B59F5201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34577-9982-7649-F27D-3E754601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25A2-F96F-EFDE-93EB-74A8A466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03F9-7ACC-67D4-542F-E2E53B07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5A81E-1652-297E-43BC-16031C3FC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F6144-30AC-FC3C-D5DC-B402197C7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C2F5-C28B-C3B1-CC94-8F09B103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62D7-4CE0-E7BB-8724-C028FDB6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C6F7-9330-3F75-BCD8-338DEEE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DA41-58D7-F0A1-1CB2-38D3A722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2F3C-9669-4969-8E82-965F3A1F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2DB02-F0D9-74D7-E518-C83C0FDA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7C04-407B-C0CD-A07F-5D74FAA2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7222-B989-27C4-54C1-29C72421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D104-F733-AF48-2A30-A4AF5066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B70FD-B1BF-5F2D-9656-6CBA1FBAB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B0FA9-6654-040B-A377-6EF0C2D8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0636-5FA6-083B-2520-BF5036FC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8E9D-7D9C-2519-FDE7-D9499F40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C32-2CBB-C13F-52DD-59648EFE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230A-22A8-25D9-D168-5F2A386E0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3DFD7-92D0-757A-E2C4-46DF2BEA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F73A5-98BA-EA7B-D617-3A001E33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2E185-4FB9-245C-BFED-E2503934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7A662-A74C-CEAF-38FF-ABCF8953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092E-A98B-AD17-C6FB-418DACB1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2A2E1-D090-C8CC-2F3F-03C5B0A0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D69D5-093B-C120-8DB6-9568908A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1D2EF-8FF9-6B81-B826-5DFE00A46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E9A84-A47D-70E3-F6A0-0921C0299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28A31-CEFF-9F5B-DB7D-2688D5A0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C4FB9-3208-7824-24C5-133019E6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EBDF6-288D-D1C0-06FE-98A1F1E9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1BC6-1062-0AC9-02FF-BA9780A7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A54D-5A9B-6B88-0C7D-B9A7088B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A760E-CCE7-853A-69AB-9A924D65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A7777-DE5D-5A83-0C9B-AE5DD52D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B326A-4CBC-41DC-4CF4-695C4ACF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70178-7170-B82D-85BD-55B4D864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F3013-CB6F-6B5B-AF8B-9C40CBA3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5FCC-117C-1C8E-200F-41FD1A8B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7D31-A240-A5A2-400E-BC85C0C8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6188-C130-9EED-DDBF-5FB868F2B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87838-17F9-C6A9-D3D0-68C22BEE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53AC1-4394-64B4-C516-FF185A85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9AB0-7101-C2A9-2D4A-A8F284F0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D60A-D0AA-1096-7E14-C8DBA42C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AD407-9B91-5575-FFE9-6ECDA0CC9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AC18B-E724-2B80-A0C5-FB52E843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C5ADE-4C3A-EA35-6545-DABD046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B11B3-5387-74D2-5B97-43BA8ED8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8EC48-DA0F-9AE0-5CCB-25732BB2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5F3B4-95FA-E39D-A6C7-9D409FD0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0DEA2-5FAE-48F6-BB0B-84F3B939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9E42-4D5E-D2B4-8D95-1864514E1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09E0-1C84-544B-87BC-D6641C6C766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66A7-74D9-7FFD-4E4E-72C390C6C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CC9C-015B-AC3F-5012-E3A614DC2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DAD4-4042-894F-A20C-E052E1A2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slides/7_NB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878C-7802-851C-79AE-6F8BD2E89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CS6120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202AB-2370-4AC7-75C8-05B8B669D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Jiaji</a:t>
            </a:r>
            <a:r>
              <a:rPr lang="en-US" dirty="0"/>
              <a:t> Huang</a:t>
            </a:r>
          </a:p>
          <a:p>
            <a:r>
              <a:rPr lang="en-US" dirty="0"/>
              <a:t>https://</a:t>
            </a:r>
            <a:r>
              <a:rPr lang="en-US" dirty="0" err="1"/>
              <a:t>jiaji-huang.github.io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ACBC-85EF-6D85-B706-C8289CE0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CS6120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4A1BF-8EDC-11EF-6D4A-7FDB82FF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1FE3-7328-CEC6-D743-40735B3D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809D-18E1-31F8-2252-14F3015C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971A-A656-4812-D265-44810774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to improve bag of words representation?</a:t>
            </a:r>
          </a:p>
          <a:p>
            <a:pPr lvl="1"/>
            <a:r>
              <a:rPr lang="en-US" dirty="0"/>
              <a:t>Word order information: counts of tuple of n words (n-gram)</a:t>
            </a:r>
          </a:p>
          <a:p>
            <a:pPr lvl="1"/>
            <a:r>
              <a:rPr lang="en-US" dirty="0"/>
              <a:t>For “new” word: sub-word counts</a:t>
            </a:r>
          </a:p>
          <a:p>
            <a:pPr lvl="1"/>
            <a:r>
              <a:rPr lang="en-US" dirty="0"/>
              <a:t>More efficient: dimension reduction, PCA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9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D88E-9E84-EF07-95AF-351CBD83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CB65-80D2-3C01-27CA-C373CC64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representation</a:t>
            </a:r>
          </a:p>
          <a:p>
            <a:pPr lvl="1"/>
            <a:r>
              <a:rPr lang="en-US" dirty="0"/>
              <a:t>Bag of words</a:t>
            </a:r>
          </a:p>
          <a:p>
            <a:pPr lvl="1"/>
            <a:r>
              <a:rPr lang="en-US" dirty="0" err="1"/>
              <a:t>tf-idf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Word representation</a:t>
            </a:r>
          </a:p>
          <a:p>
            <a:pPr lvl="1"/>
            <a:r>
              <a:rPr lang="en-US" dirty="0"/>
              <a:t>Word2vec and PMI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Classifier</a:t>
            </a:r>
          </a:p>
          <a:p>
            <a:pPr lvl="1"/>
            <a:r>
              <a:rPr lang="en-US" dirty="0"/>
              <a:t>Naïve Bayesian classifier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2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5C3-8A26-6935-100B-8A7F807F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94826-F0E2-73B0-F2A9-96BE64EB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28" y="1494504"/>
            <a:ext cx="7772400" cy="524707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CE44A2-D827-81A5-25A9-1F000E005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7268" y="491204"/>
            <a:ext cx="6910086" cy="914400"/>
          </a:xfrm>
        </p:spPr>
      </p:pic>
    </p:spTree>
    <p:extLst>
      <p:ext uri="{BB962C8B-B14F-4D97-AF65-F5344CB8AC3E}">
        <p14:creationId xmlns:p14="http://schemas.microsoft.com/office/powerpoint/2010/main" val="260187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0214-7416-387E-F126-954750A6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DF38-E230-E750-BAFA-2FF9AC25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software</a:t>
            </a:r>
          </a:p>
          <a:p>
            <a:r>
              <a:rPr lang="en-US" dirty="0"/>
              <a:t>Show a demo …</a:t>
            </a:r>
          </a:p>
        </p:txBody>
      </p:sp>
    </p:spTree>
    <p:extLst>
      <p:ext uri="{BB962C8B-B14F-4D97-AF65-F5344CB8AC3E}">
        <p14:creationId xmlns:p14="http://schemas.microsoft.com/office/powerpoint/2010/main" val="86423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DAFA-EDB0-27AE-CEB8-056CAEC1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F4E3-E72C-69AF-1AB6-16A647EE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PMI (point wise mutual information) between two words x, 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Practically:</a:t>
            </a:r>
            <a:br>
              <a:rPr lang="en-US" dirty="0"/>
            </a:br>
            <a:r>
              <a:rPr lang="en-US" dirty="0"/>
              <a:t>How associated are two words?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50DF1E-3105-666C-763A-02797779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83" y="496888"/>
            <a:ext cx="7962900" cy="119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9350C-B7F6-6F67-5655-23666DC3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00" y="2301773"/>
            <a:ext cx="5448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4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32D-3C42-4D14-A07A-FF902ECB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4B0B-5079-9CC0-9A77-5BC62E3AB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 math on whiteboard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2D122-34B5-B730-D7DF-30571973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15" y="479266"/>
            <a:ext cx="513527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9B0F-CE75-9593-1850-EE562E3C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Generalize: *2vec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96A11-6F4D-3D9D-12AF-099CDE833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Create pairwise associations between entities, call it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factorize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96A11-6F4D-3D9D-12AF-099CDE833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8F3377-B563-35A4-1906-68CEC25B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95" y="3296649"/>
            <a:ext cx="7556500" cy="1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03086F-6483-D740-314F-AF968210C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86" y="4679656"/>
            <a:ext cx="7138484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5DEA-3ABA-827A-8700-63445ED2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Word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67A0-BDA4-51A3-EDFD-35BCDEAF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F56B-7AA3-9ED2-8B9B-DE233403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Bilingual Lexicon Induction (BLI)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839D-85C3-CA17-A0EA-F9684147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2D17-1C94-C572-1017-A6248C67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cools things about BLI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9475-BDE2-F83F-43FF-04CEDCC9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42518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9644-7107-DD0B-626B-D23706E6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A458-3B7E-53A4-AFAE-40BBB9F9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PhD in electrical engineering from Duke University</a:t>
            </a:r>
          </a:p>
          <a:p>
            <a:r>
              <a:rPr lang="en-US" dirty="0"/>
              <a:t>Thesis: statistical signal processing and machine learning</a:t>
            </a:r>
          </a:p>
          <a:p>
            <a:r>
              <a:rPr lang="en-US" dirty="0"/>
              <a:t>Worked at Baidu Research on NLP and Speech</a:t>
            </a:r>
          </a:p>
          <a:p>
            <a:r>
              <a:rPr lang="en-US" dirty="0"/>
              <a:t>Now at AWS, on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34930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B803-1B26-6B45-E32E-7692E55D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C1DB-B0CC-529E-6C44-F6039471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D88E-9E84-EF07-95AF-351CBD83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CB65-80D2-3C01-27CA-C373CC64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representation</a:t>
            </a:r>
          </a:p>
          <a:p>
            <a:pPr lvl="1"/>
            <a:r>
              <a:rPr lang="en-US" dirty="0"/>
              <a:t>Bag of words</a:t>
            </a:r>
          </a:p>
          <a:p>
            <a:pPr lvl="1"/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Word representation</a:t>
            </a:r>
          </a:p>
          <a:p>
            <a:pPr lvl="1"/>
            <a:r>
              <a:rPr lang="en-US" dirty="0"/>
              <a:t>Word2vec and PMI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>
                <a:solidFill>
                  <a:srgbClr val="FF0000"/>
                </a:solidFill>
              </a:rPr>
              <a:t>Classifier</a:t>
            </a:r>
          </a:p>
          <a:p>
            <a:pPr lvl="1"/>
            <a:r>
              <a:rPr lang="en-US" dirty="0"/>
              <a:t>Naïve Bayesian classifier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5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9262-1197-D4FE-2276-8E7CA558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E967-A681-6070-6B20-AA699E44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to slides last year …</a:t>
            </a:r>
          </a:p>
        </p:txBody>
      </p:sp>
    </p:spTree>
    <p:extLst>
      <p:ext uri="{BB962C8B-B14F-4D97-AF65-F5344CB8AC3E}">
        <p14:creationId xmlns:p14="http://schemas.microsoft.com/office/powerpoint/2010/main" val="731874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7B36-4CAD-FEAF-3934-AFF3A37F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classifer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1B04-9E82-8765-B226-B42A07F2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4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F456-889C-3876-4880-1C53AE09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storming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2637-3F0F-A906-5F98-0040EA1E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 and weakness of Naïve Bayesian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6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CC8-268A-4646-A935-750EFD87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Task: Positive or Negative </a:t>
            </a:r>
            <a:r>
              <a:rPr lang="en-US" dirty="0" err="1"/>
              <a:t>Reivew</a:t>
            </a:r>
            <a:r>
              <a:rPr lang="en-US" dirty="0"/>
              <a:t>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7B3886-37D6-41DF-2EAC-B3DB8C32AD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1"/>
          <a:stretch/>
        </p:blipFill>
        <p:spPr bwMode="auto">
          <a:xfrm>
            <a:off x="0" y="1507527"/>
            <a:ext cx="369467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7B126F-BD73-7FAD-D40D-F7E32B69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33" y="1517412"/>
            <a:ext cx="8863466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B0B079-65E9-FE17-FB8C-CB29170B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11" y="2764351"/>
            <a:ext cx="3052849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6337AD0-7F0E-27B1-C230-528F8365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647" y="3953071"/>
            <a:ext cx="85571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4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20D1-1199-3969-DF1B-EF1C5C88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Machine Learning Approach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CE7EF1-DAC5-B0C7-AE93-70CF7C062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135" y="1808077"/>
            <a:ext cx="2513724" cy="3200400"/>
          </a:xfr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62DA6DD-0275-E1E3-FB91-480EC70C536C}"/>
              </a:ext>
            </a:extLst>
          </p:cNvPr>
          <p:cNvSpPr/>
          <p:nvPr/>
        </p:nvSpPr>
        <p:spPr>
          <a:xfrm>
            <a:off x="3262184" y="2953265"/>
            <a:ext cx="2014150" cy="3583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C9707-B72A-E814-965A-19A3434A1985}"/>
              </a:ext>
            </a:extLst>
          </p:cNvPr>
          <p:cNvSpPr txBox="1"/>
          <p:nvPr/>
        </p:nvSpPr>
        <p:spPr>
          <a:xfrm>
            <a:off x="3262183" y="2570208"/>
            <a:ext cx="20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7BE47-1969-2C5A-C2EF-5E19274BB901}"/>
              </a:ext>
            </a:extLst>
          </p:cNvPr>
          <p:cNvSpPr txBox="1"/>
          <p:nvPr/>
        </p:nvSpPr>
        <p:spPr>
          <a:xfrm>
            <a:off x="1210968" y="5263978"/>
            <a:ext cx="135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1C453639-1620-1955-40F8-279A605CB1DE}"/>
              </a:ext>
            </a:extLst>
          </p:cNvPr>
          <p:cNvSpPr/>
          <p:nvPr/>
        </p:nvSpPr>
        <p:spPr>
          <a:xfrm>
            <a:off x="5609968" y="2570208"/>
            <a:ext cx="370702" cy="1865868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511A434E-A71A-8114-43D4-2B8115A8718E}"/>
              </a:ext>
            </a:extLst>
          </p:cNvPr>
          <p:cNvSpPr/>
          <p:nvPr/>
        </p:nvSpPr>
        <p:spPr>
          <a:xfrm>
            <a:off x="6211332" y="2570208"/>
            <a:ext cx="370702" cy="1865868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AAFF9A4D-E8AF-A774-150F-3635E8872D9D}"/>
              </a:ext>
            </a:extLst>
          </p:cNvPr>
          <p:cNvSpPr/>
          <p:nvPr/>
        </p:nvSpPr>
        <p:spPr>
          <a:xfrm>
            <a:off x="6812696" y="2570208"/>
            <a:ext cx="370702" cy="1865868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14732-9C82-9689-AE07-6236142E93EF}"/>
              </a:ext>
            </a:extLst>
          </p:cNvPr>
          <p:cNvSpPr txBox="1"/>
          <p:nvPr/>
        </p:nvSpPr>
        <p:spPr>
          <a:xfrm>
            <a:off x="5557113" y="25702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7AD55-DCEE-0C70-8687-C5D8F3177BA1}"/>
              </a:ext>
            </a:extLst>
          </p:cNvPr>
          <p:cNvSpPr txBox="1"/>
          <p:nvPr/>
        </p:nvSpPr>
        <p:spPr>
          <a:xfrm>
            <a:off x="5557113" y="28235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473725-4816-1A15-A3C5-FBFDDF1F22A9}"/>
              </a:ext>
            </a:extLst>
          </p:cNvPr>
          <p:cNvSpPr txBox="1"/>
          <p:nvPr/>
        </p:nvSpPr>
        <p:spPr>
          <a:xfrm>
            <a:off x="5683606" y="3139302"/>
            <a:ext cx="32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⋮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E2663-FF39-0496-0218-D639CF69DB23}"/>
              </a:ext>
            </a:extLst>
          </p:cNvPr>
          <p:cNvSpPr txBox="1"/>
          <p:nvPr/>
        </p:nvSpPr>
        <p:spPr>
          <a:xfrm>
            <a:off x="6133763" y="257020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8C9FFB-1E44-8051-6585-885A69001DC1}"/>
              </a:ext>
            </a:extLst>
          </p:cNvPr>
          <p:cNvSpPr txBox="1"/>
          <p:nvPr/>
        </p:nvSpPr>
        <p:spPr>
          <a:xfrm>
            <a:off x="6191436" y="28266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68491-172C-E8D5-691E-CA7808A2724F}"/>
              </a:ext>
            </a:extLst>
          </p:cNvPr>
          <p:cNvSpPr txBox="1"/>
          <p:nvPr/>
        </p:nvSpPr>
        <p:spPr>
          <a:xfrm>
            <a:off x="6305566" y="3143418"/>
            <a:ext cx="32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⋮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8E8809-E0FA-732A-9638-4DA4CCAAFCA3}"/>
              </a:ext>
            </a:extLst>
          </p:cNvPr>
          <p:cNvSpPr txBox="1"/>
          <p:nvPr/>
        </p:nvSpPr>
        <p:spPr>
          <a:xfrm>
            <a:off x="6745417" y="25454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A9C61-54D5-6769-1D42-4282C0E1E539}"/>
              </a:ext>
            </a:extLst>
          </p:cNvPr>
          <p:cNvSpPr txBox="1"/>
          <p:nvPr/>
        </p:nvSpPr>
        <p:spPr>
          <a:xfrm>
            <a:off x="6715016" y="284068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B3052B-2D16-A28A-BD5A-B6B7C3CAFF09}"/>
              </a:ext>
            </a:extLst>
          </p:cNvPr>
          <p:cNvSpPr txBox="1"/>
          <p:nvPr/>
        </p:nvSpPr>
        <p:spPr>
          <a:xfrm>
            <a:off x="6861122" y="3148903"/>
            <a:ext cx="32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⋮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D589C9-BC18-5B96-C3FB-25692BA2BC70}"/>
              </a:ext>
            </a:extLst>
          </p:cNvPr>
          <p:cNvSpPr txBox="1"/>
          <p:nvPr/>
        </p:nvSpPr>
        <p:spPr>
          <a:xfrm>
            <a:off x="5602423" y="5263978"/>
            <a:ext cx="17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9C3A9F3-2B36-42E1-909C-E50C9B75BC8F}"/>
              </a:ext>
            </a:extLst>
          </p:cNvPr>
          <p:cNvSpPr/>
          <p:nvPr/>
        </p:nvSpPr>
        <p:spPr>
          <a:xfrm>
            <a:off x="7329240" y="2988147"/>
            <a:ext cx="1023928" cy="3583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AA8935C-27AD-B644-3500-47BAD44FB41C}"/>
              </a:ext>
            </a:extLst>
          </p:cNvPr>
          <p:cNvSpPr/>
          <p:nvPr/>
        </p:nvSpPr>
        <p:spPr>
          <a:xfrm>
            <a:off x="8420447" y="2406824"/>
            <a:ext cx="1643449" cy="160637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68DCE3-FC32-32B0-AF2D-4AEF35F6F77A}"/>
              </a:ext>
            </a:extLst>
          </p:cNvPr>
          <p:cNvSpPr txBox="1"/>
          <p:nvPr/>
        </p:nvSpPr>
        <p:spPr>
          <a:xfrm>
            <a:off x="8760940" y="3010801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7EEE3-8DE7-D800-11FE-DD3DC0315FF9}"/>
              </a:ext>
            </a:extLst>
          </p:cNvPr>
          <p:cNvCxnSpPr>
            <a:cxnSpLocks/>
          </p:cNvCxnSpPr>
          <p:nvPr/>
        </p:nvCxnSpPr>
        <p:spPr>
          <a:xfrm>
            <a:off x="10260038" y="3256073"/>
            <a:ext cx="840260" cy="633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AA8143-E86A-A61C-45ED-F1F5D705454F}"/>
              </a:ext>
            </a:extLst>
          </p:cNvPr>
          <p:cNvCxnSpPr>
            <a:cxnSpLocks/>
          </p:cNvCxnSpPr>
          <p:nvPr/>
        </p:nvCxnSpPr>
        <p:spPr>
          <a:xfrm flipV="1">
            <a:off x="10256108" y="2623007"/>
            <a:ext cx="840260" cy="633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8924BBF-440A-55E7-0243-862E89849E4D}"/>
              </a:ext>
            </a:extLst>
          </p:cNvPr>
          <p:cNvSpPr txBox="1"/>
          <p:nvPr/>
        </p:nvSpPr>
        <p:spPr>
          <a:xfrm>
            <a:off x="11104228" y="2471351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👍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FD2485-0D5A-29C4-D5BC-43558BAC86AF}"/>
              </a:ext>
            </a:extLst>
          </p:cNvPr>
          <p:cNvSpPr txBox="1"/>
          <p:nvPr/>
        </p:nvSpPr>
        <p:spPr>
          <a:xfrm>
            <a:off x="11104228" y="3736542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👎</a:t>
            </a:r>
          </a:p>
        </p:txBody>
      </p:sp>
    </p:spTree>
    <p:extLst>
      <p:ext uri="{BB962C8B-B14F-4D97-AF65-F5344CB8AC3E}">
        <p14:creationId xmlns:p14="http://schemas.microsoft.com/office/powerpoint/2010/main" val="390977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D88E-9E84-EF07-95AF-351CBD83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CB65-80D2-3C01-27CA-C373CC64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representation</a:t>
            </a:r>
          </a:p>
          <a:p>
            <a:pPr lvl="1"/>
            <a:r>
              <a:rPr lang="en-US" dirty="0"/>
              <a:t>Bag of words</a:t>
            </a:r>
          </a:p>
          <a:p>
            <a:pPr lvl="1"/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Word representation</a:t>
            </a:r>
          </a:p>
          <a:p>
            <a:pPr lvl="1"/>
            <a:r>
              <a:rPr lang="en-US" dirty="0"/>
              <a:t>Word2vec and PMI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Classifier</a:t>
            </a:r>
          </a:p>
          <a:p>
            <a:pPr lvl="1"/>
            <a:r>
              <a:rPr lang="en-US" dirty="0"/>
              <a:t>Naïve Bayesian classifier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0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D88E-9E84-EF07-95AF-351CBD83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CB65-80D2-3C01-27CA-C373CC64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Document representation</a:t>
            </a:r>
          </a:p>
          <a:p>
            <a:pPr lvl="1"/>
            <a:r>
              <a:rPr lang="en-US" dirty="0"/>
              <a:t>Bag of words</a:t>
            </a:r>
          </a:p>
          <a:p>
            <a:pPr lvl="1"/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Word representation</a:t>
            </a:r>
          </a:p>
          <a:p>
            <a:pPr lvl="1"/>
            <a:r>
              <a:rPr lang="en-US" dirty="0"/>
              <a:t>Word2vec and PMI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Classifier</a:t>
            </a:r>
          </a:p>
          <a:p>
            <a:pPr lvl="1"/>
            <a:r>
              <a:rPr lang="en-US" dirty="0"/>
              <a:t>Naïve Bayesian classifier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5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F0B4AE-6D44-28C7-5807-DCCB28A30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3"/>
          <a:stretch/>
        </p:blipFill>
        <p:spPr bwMode="auto">
          <a:xfrm>
            <a:off x="900316" y="589951"/>
            <a:ext cx="1041064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82F32-2D8D-FBCE-61FE-18D379CA794F}"/>
              </a:ext>
            </a:extLst>
          </p:cNvPr>
          <p:cNvSpPr txBox="1"/>
          <p:nvPr/>
        </p:nvSpPr>
        <p:spPr>
          <a:xfrm>
            <a:off x="457199" y="6268049"/>
            <a:ext cx="6054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web.stanford.edu</a:t>
            </a:r>
            <a:r>
              <a:rPr lang="en-US" sz="1200" dirty="0">
                <a:hlinkClick r:id="rId3"/>
              </a:rPr>
              <a:t>/~</a:t>
            </a:r>
            <a:r>
              <a:rPr lang="en-US" sz="1200" dirty="0" err="1">
                <a:hlinkClick r:id="rId3"/>
              </a:rPr>
              <a:t>jurafsky</a:t>
            </a:r>
            <a:r>
              <a:rPr lang="en-US" sz="1200" dirty="0">
                <a:hlinkClick r:id="rId3"/>
              </a:rPr>
              <a:t>/slp3/slides/7_NB.pdf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435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390E-CA3D-9B03-B28D-CDB782BA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5E2BE-6CBB-B957-A81C-5B0218450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have different importance, overlooked by simple count</a:t>
                </a:r>
              </a:p>
              <a:p>
                <a:r>
                  <a:rPr lang="en-US" dirty="0" err="1"/>
                  <a:t>tf</a:t>
                </a:r>
                <a:r>
                  <a:rPr lang="en-US" dirty="0"/>
                  <a:t>: term frequency (multiple ways to define)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idf</a:t>
                </a:r>
                <a:r>
                  <a:rPr lang="en-US" dirty="0"/>
                  <a:t>: inverse document frequency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#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𝑑𝑜𝑐𝑠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𝑑𝑜𝑐𝑠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𝑡h𝑎𝑡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h𝑎𝑣𝑒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𝑡𝑒𝑟𝑚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tf-idf</a:t>
                </a:r>
                <a:r>
                  <a:rPr lang="en-US" dirty="0"/>
                  <a:t> for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5E2BE-6CBB-B957-A81C-5B0218450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4B44-3F84-8A6C-1637-1BE6D52F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7461-3736-F26F-55AE-B792898C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366</Words>
  <Application>Microsoft Macintosh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CS6120</vt:lpstr>
      <vt:lpstr>About myself</vt:lpstr>
      <vt:lpstr>Motivating Task: Positive or Negative Reivew?</vt:lpstr>
      <vt:lpstr>A Machine Learning Approach</vt:lpstr>
      <vt:lpstr>Roadmap</vt:lpstr>
      <vt:lpstr>Roadmap</vt:lpstr>
      <vt:lpstr>PowerPoint Presentation</vt:lpstr>
      <vt:lpstr>tf-idf</vt:lpstr>
      <vt:lpstr>Example</vt:lpstr>
      <vt:lpstr>Brain storming</vt:lpstr>
      <vt:lpstr>Roadmap</vt:lpstr>
      <vt:lpstr>word2vec</vt:lpstr>
      <vt:lpstr>How it works</vt:lpstr>
      <vt:lpstr>PMI</vt:lpstr>
      <vt:lpstr>Connections</vt:lpstr>
      <vt:lpstr>Generalize: *2vec</vt:lpstr>
      <vt:lpstr>Application: Word Analogy</vt:lpstr>
      <vt:lpstr>Application: Bilingual Lexicon Induction (BLI)</vt:lpstr>
      <vt:lpstr>More cools things about BLI …</vt:lpstr>
      <vt:lpstr>Connection with BERT</vt:lpstr>
      <vt:lpstr>Roadmap</vt:lpstr>
      <vt:lpstr>Naïve Bayesian Classifier</vt:lpstr>
      <vt:lpstr>Softmax classifer</vt:lpstr>
      <vt:lpstr>Brain storming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CS6120</dc:title>
  <dc:creator>Microsoft Office User</dc:creator>
  <cp:lastModifiedBy>Church, Kenneth</cp:lastModifiedBy>
  <cp:revision>4</cp:revision>
  <dcterms:created xsi:type="dcterms:W3CDTF">2023-09-10T22:23:44Z</dcterms:created>
  <dcterms:modified xsi:type="dcterms:W3CDTF">2023-09-18T23:20:28Z</dcterms:modified>
</cp:coreProperties>
</file>