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6"/>
    <p:restoredTop sz="96327"/>
  </p:normalViewPr>
  <p:slideViewPr>
    <p:cSldViewPr snapToGrid="0">
      <p:cViewPr varScale="1">
        <p:scale>
          <a:sx n="182" d="100"/>
          <a:sy n="182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3B83D-600A-E353-0D6A-582BA6C5F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1836F-9581-DCCF-4962-738D112FE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9E88-1246-2227-8EFD-D5C9349D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D745-BB2D-2507-5B36-65F9CA9D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96DCE-1A2C-FDB4-23B8-8A180628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25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8780-1F2D-8718-2FFB-94F3ADCA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09588-9564-9077-14EE-1CE6419BC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5C593-BC9B-810B-4443-BD86F308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B623-41EB-18C8-7ABD-C8C1802E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1F773-6052-6BE3-7852-E1DB8275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F02D1-1944-0137-DBD3-37240D749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40B6F-4819-1ECC-2034-21F4DEB5F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4735-645F-7950-F727-7D124FD1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6882-2193-41BE-1F37-93112EDE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DE59-2A5F-F4E9-6D88-DF1E070E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D88C-9BF3-1A5D-28E6-80E355C4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E9865-42D1-6D5B-B46F-BC12AAD3F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78C5-2719-61C7-4453-E201ED92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C5DE-EBF3-E648-30B5-C634E633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3097-72B1-62DC-39B2-E0888F61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0768-BFC4-120B-982C-316AA5CF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36F5-EEAC-B4EE-91FD-5371C88D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F8A5-864F-BCC6-A201-07498D3C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6812-130D-4265-2795-248638F1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15C6-213F-7B5E-3A01-1A7CAAF4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1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EECC-5051-7039-C786-B0BF6D1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A901-05CE-80A7-ED26-CDE64556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5B560-060E-D3AF-1FA4-F4D65C3B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71960-921A-D398-35C7-95C4A5E4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ED3BA-43AF-80A8-C347-DD490569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F74D-722A-A88D-9FE8-FAA798C8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6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0541-8010-9404-864D-5AAAA171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61FF9-4457-AD37-F74A-A6B287C25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A7A1C-B283-56D4-BDB6-3ED73C5E4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EDC9F-648C-589D-FAD0-A8D98E2D0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84BB1-FCA5-77FC-057B-EFCDEB637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02F27-F006-49EA-50E8-A18139EE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3383F-6FC4-A71C-95F3-FABF200E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A0460-10EB-5489-471C-E434D288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5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2A21-8E32-F40E-24A3-F4390AC9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E4BA6-2847-69C7-7DFC-E36D6ED9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B3B18-D310-7C6A-8FDA-6600E257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F23BD-975F-EBCE-9739-A96ECEA8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F3C725-DB0F-0DB5-D240-6B8D2239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A647C-E660-C572-9BAE-065E127F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F8F3A-7244-43ED-5054-E760E8B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2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2A84-927D-19E0-835C-84D6EE5A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67798-DB76-0306-2824-4D54AF4E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2315D-DE65-F8C8-1DF1-062326659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5876C-5F7C-FEFF-C61D-9809B37B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40B6A-4E31-2E91-FC02-EF2EC9EA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78FEF-F40E-8DF3-E12C-F339BDC3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5A8E-129E-FF01-6B1F-87FA7078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B15BF-A772-D873-767B-92BE7AE34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E605F-D2CE-929E-EC18-FFF7097EA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99DC-5BEE-E515-F54D-1821EA79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4E2D5-8FBF-2D0E-F57C-8A606A48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41DC6-3CF1-7650-124C-61E42AC7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8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C4787-55C4-0765-543E-7C8E67D7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9306-8571-9198-552D-BD07F67DC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25C3-817E-D514-11AC-B939AE4DD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62E97-3BD3-8C4B-AEEE-6452E914F8D6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5259-C335-9284-74A5-95DFF1EF5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A90C0-0574-9B81-EF2D-528CC657F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F0C6F-B929-0149-89E8-4EF5C329F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2109.09774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J05-4006/" TargetMode="External"/><Relationship Id="rId2" Type="http://schemas.openxmlformats.org/officeDocument/2006/relationships/hyperlink" Target="https://openreview.net/forum?id=fsacLLU35V&amp;noteId=0YZBFu5GS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eurips.cc/2021/12/08/the-neurips-2021-consistency-experiment/" TargetMode="External"/><Relationship Id="rId5" Type="http://schemas.openxmlformats.org/officeDocument/2006/relationships/hyperlink" Target="https://www.cambridge.org/core/journals/natural-language-engineering/article/emerging-trends-sotachasing/5E9F9F796159040973053C52C443C1D6" TargetMode="External"/><Relationship Id="rId4" Type="http://schemas.openxmlformats.org/officeDocument/2006/relationships/hyperlink" Target="https://www.cambridge.org/core/journals/natural-language-engineering/article/emerging-trends-reviewing-the-reviewers-again/10CDC1D71E1AEB21456CFBDA187CBCB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lenspertus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1076-3D7D-0B79-412D-0F15C75248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Feb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0977F-87E3-316F-33B7-2F1066363B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Kenneth Church</a:t>
            </a:r>
          </a:p>
        </p:txBody>
      </p:sp>
    </p:spTree>
    <p:extLst>
      <p:ext uri="{BB962C8B-B14F-4D97-AF65-F5344CB8AC3E}">
        <p14:creationId xmlns:p14="http://schemas.microsoft.com/office/powerpoint/2010/main" val="116251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327A-94D8-D7BB-9157-59317EA8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Blog had a pointer to </a:t>
            </a:r>
            <a:r>
              <a:rPr lang="en-US" sz="3600" dirty="0">
                <a:hlinkClick r:id="rId2"/>
              </a:rPr>
              <a:t>https://arxiv.org/abs/2109.09774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Inconsistency in Conference Peer Review: Revisiting the 2014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NeurIPS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 Experiment</a:t>
            </a:r>
            <a:endParaRPr lang="en-US" sz="3600" dirty="0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0F84C5DB-B68A-0150-5C26-01226689CB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5429" y="2210819"/>
            <a:ext cx="4734071" cy="1218181"/>
          </a:xfrm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71A7B9FE-F90C-0B0B-07F7-113D2BC328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75451" y="1937052"/>
            <a:ext cx="3138234" cy="28924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925FA-BC7F-EB4F-410A-3C9D3EF65D8E}"/>
              </a:ext>
            </a:extLst>
          </p:cNvPr>
          <p:cNvSpPr txBox="1"/>
          <p:nvPr/>
        </p:nvSpPr>
        <p:spPr>
          <a:xfrm>
            <a:off x="5544074" y="4860014"/>
            <a:ext cx="61963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 2: Correlation between mean calibrated reviewer scores per paper across the two independent committees. Standard error on the correlation for n = 166 papers and Gaussian assumptions is </a:t>
            </a:r>
            <a:r>
              <a:rPr lang="en-US" sz="2400" dirty="0" err="1"/>
              <a:t>sr</a:t>
            </a:r>
            <a:r>
              <a:rPr lang="en-US" sz="2400" dirty="0"/>
              <a:t> = 0.065.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3F43A-E1AB-F7EB-5ED8-C0E758418E41}"/>
              </a:ext>
            </a:extLst>
          </p:cNvPr>
          <p:cNvSpPr txBox="1"/>
          <p:nvPr/>
        </p:nvSpPr>
        <p:spPr>
          <a:xfrm>
            <a:off x="195444" y="3860025"/>
            <a:ext cx="4944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 1: Table showing the results from the two committees as a confusion matrix. Four papers were rejected or withdrawn without review resulting in a final of 166 papers.</a:t>
            </a:r>
          </a:p>
        </p:txBody>
      </p:sp>
    </p:spTree>
    <p:extLst>
      <p:ext uri="{BB962C8B-B14F-4D97-AF65-F5344CB8AC3E}">
        <p14:creationId xmlns:p14="http://schemas.microsoft.com/office/powerpoint/2010/main" val="193723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E5E5-B977-809F-E10F-28F2E5CD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reviewing a leading indicator of citations?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1931C87-36AC-1B34-ECFC-D7D12B184A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96683"/>
            <a:ext cx="5181600" cy="34092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82342-7D0B-42CB-CF7A-B80454EC8F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Figure 5: Scatter plot of the citation impact </a:t>
            </a:r>
          </a:p>
          <a:p>
            <a:pPr lvl="1"/>
            <a:r>
              <a:rPr lang="en-US" dirty="0"/>
              <a:t>(defined as log10(1+ citations)) </a:t>
            </a:r>
          </a:p>
          <a:p>
            <a:pPr lvl="1"/>
            <a:r>
              <a:rPr lang="en-US" dirty="0"/>
              <a:t>against the average impact score for accepted </a:t>
            </a:r>
            <a:r>
              <a:rPr lang="en-US" dirty="0" err="1"/>
              <a:t>NeurIPS</a:t>
            </a:r>
            <a:r>
              <a:rPr lang="en-US" dirty="0"/>
              <a:t> 2014 papers. </a:t>
            </a:r>
          </a:p>
          <a:p>
            <a:r>
              <a:rPr lang="en-US" dirty="0"/>
              <a:t>As in Figure 4, data is corrupted for plotting by differentially private noise. </a:t>
            </a:r>
          </a:p>
          <a:p>
            <a:r>
              <a:rPr lang="en-US" dirty="0"/>
              <a:t>The scatter plot is to show the general shape of the points, </a:t>
            </a:r>
          </a:p>
          <a:p>
            <a:pPr lvl="1"/>
            <a:r>
              <a:rPr lang="en-US" dirty="0"/>
              <a:t>validating our use of Pearson’s correlation coefficient, </a:t>
            </a:r>
            <a:r>
              <a:rPr lang="el-GR" dirty="0"/>
              <a:t>ρ. </a:t>
            </a:r>
            <a:endParaRPr lang="en-US" dirty="0"/>
          </a:p>
          <a:p>
            <a:pPr lvl="1"/>
            <a:r>
              <a:rPr lang="en-US" dirty="0"/>
              <a:t>Correlation is 0.16 ± 0.049 giving a statistically significant result.</a:t>
            </a:r>
          </a:p>
        </p:txBody>
      </p:sp>
    </p:spTree>
    <p:extLst>
      <p:ext uri="{BB962C8B-B14F-4D97-AF65-F5344CB8AC3E}">
        <p14:creationId xmlns:p14="http://schemas.microsoft.com/office/powerpoint/2010/main" val="3661559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FE3-91A1-A7DA-C5F6-9B1A9B0E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Fate of Rejected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1684-0F35-F9A4-5EA3-78324BA50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B3C9402-B164-5F09-0F23-739A717293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7999" y="1825625"/>
            <a:ext cx="4070001" cy="4351338"/>
          </a:xfrm>
        </p:spPr>
      </p:pic>
    </p:spTree>
    <p:extLst>
      <p:ext uri="{BB962C8B-B14F-4D97-AF65-F5344CB8AC3E}">
        <p14:creationId xmlns:p14="http://schemas.microsoft.com/office/powerpoint/2010/main" val="33376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42A7-4FEA-6887-4AD7-42A8FBA5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Citations of papers rejected from NIPS-2014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B897-ECC8-D99F-74A7-4CF2752396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weak correlation between reviews (quality) and citations</a:t>
            </a:r>
          </a:p>
          <a:p>
            <a:r>
              <a:rPr lang="en-US" dirty="0"/>
              <a:t>Appendix G we plot rejected papers and accepted papers together (Figure 24). </a:t>
            </a:r>
          </a:p>
          <a:p>
            <a:r>
              <a:rPr lang="en-US" dirty="0"/>
              <a:t>Among the rejected papers are papers which received hundreds and thousands of citations. </a:t>
            </a:r>
          </a:p>
          <a:p>
            <a:r>
              <a:rPr lang="en-US" dirty="0"/>
              <a:t>The most highly cited rejected paper has more citations than all but two of the accepted papers.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A2DD58F6-CED4-6B65-E668-E6874DE211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0400" y="39456"/>
            <a:ext cx="5181600" cy="3389544"/>
          </a:xfr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B544D96A-96D1-F188-A47F-C30D323A3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519" y="3287881"/>
            <a:ext cx="4988482" cy="313296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774D65-D54B-B401-7DB2-EB111F9C0EA6}"/>
              </a:ext>
            </a:extLst>
          </p:cNvPr>
          <p:cNvCxnSpPr>
            <a:cxnSpLocks/>
          </p:cNvCxnSpPr>
          <p:nvPr/>
        </p:nvCxnSpPr>
        <p:spPr>
          <a:xfrm>
            <a:off x="4907047" y="3497056"/>
            <a:ext cx="2296472" cy="43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8AED6356-8C8A-F5FC-FC4B-B0DBF92CD041}"/>
              </a:ext>
            </a:extLst>
          </p:cNvPr>
          <p:cNvSpPr/>
          <p:nvPr/>
        </p:nvSpPr>
        <p:spPr>
          <a:xfrm>
            <a:off x="4306755" y="6051791"/>
            <a:ext cx="3217850" cy="636471"/>
          </a:xfrm>
          <a:prstGeom prst="wedgeRoundRectCallout">
            <a:avLst>
              <a:gd name="adj1" fmla="val 51285"/>
              <a:gd name="adj2" fmla="val -894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Green: Published Elsewhere</a:t>
            </a:r>
          </a:p>
          <a:p>
            <a:pPr algn="ctr"/>
            <a:r>
              <a:rPr lang="en-US" dirty="0"/>
              <a:t>Cross: Rejected</a:t>
            </a:r>
          </a:p>
        </p:txBody>
      </p:sp>
    </p:spTree>
    <p:extLst>
      <p:ext uri="{BB962C8B-B14F-4D97-AF65-F5344CB8AC3E}">
        <p14:creationId xmlns:p14="http://schemas.microsoft.com/office/powerpoint/2010/main" val="308682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94F1-DAAD-2F90-D0FB-1FD29CD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4568AF-6A39-05B8-8C0A-331D2B365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Revisited the 2014 </a:t>
            </a:r>
            <a:r>
              <a:rPr lang="en-US" dirty="0" err="1"/>
              <a:t>NeurIPS</a:t>
            </a:r>
            <a:r>
              <a:rPr lang="en-US" dirty="0"/>
              <a:t> Experiment</a:t>
            </a:r>
          </a:p>
          <a:p>
            <a:r>
              <a:rPr lang="en-US" dirty="0"/>
              <a:t>~25% of decisions were inconsistent between the two committees. </a:t>
            </a:r>
          </a:p>
          <a:p>
            <a:r>
              <a:rPr lang="en-US" dirty="0"/>
              <a:t>Reaction to the experiment in the community focused on </a:t>
            </a:r>
          </a:p>
          <a:p>
            <a:pPr lvl="1"/>
            <a:r>
              <a:rPr lang="en-US" dirty="0"/>
              <a:t>a statistic we call the accept precision. </a:t>
            </a:r>
          </a:p>
          <a:p>
            <a:pPr lvl="1"/>
            <a:r>
              <a:rPr lang="en-US" dirty="0"/>
              <a:t>percentage of presented papers that would have been the same through an independently rerun version of the same reviewing process. </a:t>
            </a:r>
          </a:p>
          <a:p>
            <a:r>
              <a:rPr lang="en-US" dirty="0"/>
              <a:t>Our analysis has shown this statistic to be unreliable, </a:t>
            </a:r>
          </a:p>
          <a:p>
            <a:pPr lvl="1"/>
            <a:r>
              <a:rPr lang="en-US" dirty="0"/>
              <a:t>where a headline figure of 50% has been presented, </a:t>
            </a:r>
          </a:p>
          <a:p>
            <a:pPr lvl="1"/>
            <a:r>
              <a:rPr lang="en-US" dirty="0"/>
              <a:t>the Bayesian analysis in Appendix E.1 suggests that the actual figure is somewhere between 38% and 62%.</a:t>
            </a:r>
          </a:p>
        </p:txBody>
      </p:sp>
    </p:spTree>
    <p:extLst>
      <p:ext uri="{BB962C8B-B14F-4D97-AF65-F5344CB8AC3E}">
        <p14:creationId xmlns:p14="http://schemas.microsoft.com/office/powerpoint/2010/main" val="1933150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06D2-9903-FD61-1EF1-6F7C642E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D1BFD-C6D6-6633-18A8-3B69CFFF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 does not mean correctness</a:t>
            </a:r>
          </a:p>
          <a:p>
            <a:r>
              <a:rPr lang="en-US" dirty="0"/>
              <a:t>We therefore explored the extent to which </a:t>
            </a:r>
          </a:p>
          <a:p>
            <a:pPr lvl="1"/>
            <a:r>
              <a:rPr lang="en-US" dirty="0"/>
              <a:t>the reviewer quality scores are predictive of eventual paper impact (citations)</a:t>
            </a:r>
          </a:p>
          <a:p>
            <a:r>
              <a:rPr lang="en-US" dirty="0"/>
              <a:t>Finally, we followed up the fate of papers that were rejected from the conference. </a:t>
            </a:r>
          </a:p>
          <a:p>
            <a:pPr lvl="1"/>
            <a:r>
              <a:rPr lang="en-US" dirty="0"/>
              <a:t>Many rejected papers are published soon after the </a:t>
            </a:r>
            <a:r>
              <a:rPr lang="en-US" dirty="0" err="1"/>
              <a:t>NeurIPS</a:t>
            </a:r>
            <a:r>
              <a:rPr lang="en-US" dirty="0"/>
              <a:t> conference in other high quality venues. </a:t>
            </a:r>
          </a:p>
          <a:p>
            <a:pPr lvl="1"/>
            <a:r>
              <a:rPr lang="en-US" dirty="0"/>
              <a:t>We found that there was weak correlation between rejected papers’ citation impact and their quality scores, </a:t>
            </a:r>
          </a:p>
          <a:p>
            <a:pPr lvl="2"/>
            <a:r>
              <a:rPr lang="en-US" dirty="0"/>
              <a:t>suggesting that reviewers are better at judging which papers are weak, in terms of citation impact, than they are at judging which papers are strong.</a:t>
            </a:r>
          </a:p>
        </p:txBody>
      </p:sp>
    </p:spTree>
    <p:extLst>
      <p:ext uri="{BB962C8B-B14F-4D97-AF65-F5344CB8AC3E}">
        <p14:creationId xmlns:p14="http://schemas.microsoft.com/office/powerpoint/2010/main" val="373088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80CF-0CA5-5AAA-E2DF-CC4AD6FB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on Reviewing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2E7D-DDCC-A460-598B-1D36C1673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of open review</a:t>
            </a:r>
          </a:p>
          <a:p>
            <a:pPr lvl="1"/>
            <a:r>
              <a:rPr lang="en-US" dirty="0">
                <a:hlinkClick r:id="rId2"/>
              </a:rPr>
              <a:t>https://openreview.net/forum?id=fsacLLU35V&amp;noteId=0YZBFu5GSG</a:t>
            </a:r>
            <a:r>
              <a:rPr lang="en-US" dirty="0"/>
              <a:t> </a:t>
            </a:r>
          </a:p>
          <a:p>
            <a:r>
              <a:rPr lang="en-US" dirty="0"/>
              <a:t>Reviewing the reviewers:</a:t>
            </a:r>
          </a:p>
          <a:p>
            <a:pPr lvl="1"/>
            <a:r>
              <a:rPr lang="en-US" dirty="0">
                <a:hlinkClick r:id="rId3"/>
              </a:rPr>
              <a:t>https://aclanthology.org/J05-4006/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https://www.cambridge.org/core/journals/natural-language-engineering/article/emerging-trends-reviewing-the-reviewers-again/10CDC1D71E1AEB21456CFBDA187CBCB6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https://www.cambridge.org/core/journals/natural-language-engineering/article/emerging-trends-sotachasing/5E9F9F796159040973053C52C443C1D6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https://blog.neurips.cc/2021/12/08/the-neurips-2021-consistency-experiment/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07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duating students with faculty">
            <a:extLst>
              <a:ext uri="{FF2B5EF4-FFF2-40B4-BE49-F238E27FC236}">
                <a16:creationId xmlns:a16="http://schemas.microsoft.com/office/drawing/2014/main" id="{05FA24DD-CB29-8C4C-0DEC-24C3F475956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63" y="681037"/>
            <a:ext cx="7737101" cy="476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6A16D-E775-8BFC-E185-5FC3AA8A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8DE6-F46A-F415-8287-7F8897DCC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19044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Fun Facts</a:t>
            </a:r>
          </a:p>
          <a:p>
            <a:pPr lvl="1"/>
            <a:r>
              <a:rPr lang="en-US" dirty="0"/>
              <a:t>Ellen </a:t>
            </a:r>
            <a:r>
              <a:rPr lang="en-US" dirty="0" err="1"/>
              <a:t>Spertus</a:t>
            </a:r>
            <a:r>
              <a:rPr lang="en-US" dirty="0"/>
              <a:t> [Spe97]</a:t>
            </a:r>
          </a:p>
          <a:p>
            <a:pPr lvl="1"/>
            <a:r>
              <a:rPr lang="en-US" dirty="0">
                <a:hlinkClick r:id="rId3"/>
              </a:rPr>
              <a:t>https://ellenspertus.com/</a:t>
            </a:r>
            <a:endParaRPr lang="en-US" dirty="0"/>
          </a:p>
          <a:p>
            <a:r>
              <a:rPr lang="en-US" dirty="0"/>
              <a:t>Rejected by SIGIR</a:t>
            </a:r>
          </a:p>
          <a:p>
            <a:pPr lvl="1"/>
            <a:r>
              <a:rPr lang="en-US" dirty="0"/>
              <a:t>Highly cited</a:t>
            </a:r>
          </a:p>
          <a:p>
            <a:pPr lvl="2"/>
            <a:r>
              <a:rPr lang="en-US" dirty="0"/>
              <a:t>PageRank 17,540 citations</a:t>
            </a:r>
          </a:p>
          <a:p>
            <a:pPr lvl="1"/>
            <a:r>
              <a:rPr lang="en-US" dirty="0"/>
              <a:t>But not the first</a:t>
            </a:r>
          </a:p>
          <a:p>
            <a:pPr lvl="2"/>
            <a:r>
              <a:rPr lang="en-US" dirty="0"/>
              <a:t>[Kle98] 11,406 citations</a:t>
            </a:r>
          </a:p>
          <a:p>
            <a:r>
              <a:rPr lang="en-US" dirty="0"/>
              <a:t>Why so many citations?</a:t>
            </a:r>
          </a:p>
          <a:p>
            <a:pPr lvl="1"/>
            <a:r>
              <a:rPr lang="en-US" dirty="0"/>
              <a:t>Google was successful</a:t>
            </a:r>
          </a:p>
          <a:p>
            <a:pPr lvl="1"/>
            <a:r>
              <a:rPr lang="en-US" dirty="0"/>
              <a:t>Widely believed (incorrectly) that PageRank was the secret sauce</a:t>
            </a:r>
          </a:p>
        </p:txBody>
      </p:sp>
    </p:spTree>
    <p:extLst>
      <p:ext uri="{BB962C8B-B14F-4D97-AF65-F5344CB8AC3E}">
        <p14:creationId xmlns:p14="http://schemas.microsoft.com/office/powerpoint/2010/main" val="65186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FFD6-2CD1-C7C1-8803-42AD86B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1E7D4-D34B-5203-0536-FC9EAE026C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often said that web crawls are the largest …</a:t>
            </a:r>
          </a:p>
          <a:p>
            <a:r>
              <a:rPr lang="en-US" dirty="0"/>
              <a:t>Actually, </a:t>
            </a:r>
          </a:p>
          <a:p>
            <a:pPr lvl="1"/>
            <a:r>
              <a:rPr lang="en-US" dirty="0"/>
              <a:t>for a healthy ecosystem,</a:t>
            </a:r>
          </a:p>
          <a:p>
            <a:pPr lvl="1"/>
            <a:r>
              <a:rPr lang="en-US" dirty="0"/>
              <a:t>the market maker [Google] wants lots of engagement </a:t>
            </a:r>
          </a:p>
          <a:p>
            <a:pPr lvl="2"/>
            <a:r>
              <a:rPr lang="en-US" dirty="0"/>
              <a:t>from all parties, including</a:t>
            </a:r>
          </a:p>
          <a:p>
            <a:pPr lvl="2"/>
            <a:r>
              <a:rPr lang="en-US" dirty="0"/>
              <a:t>readers, writers, advertisers,  etc.</a:t>
            </a:r>
          </a:p>
          <a:p>
            <a:pPr lvl="1"/>
            <a:r>
              <a:rPr lang="en-US" dirty="0"/>
              <a:t>with more readers than writers</a:t>
            </a:r>
          </a:p>
          <a:p>
            <a:r>
              <a:rPr lang="en-US" dirty="0"/>
              <a:t>Consequently, </a:t>
            </a:r>
          </a:p>
          <a:p>
            <a:pPr lvl="1"/>
            <a:r>
              <a:rPr lang="en-US" dirty="0"/>
              <a:t>query logs &gt;&gt; web crawls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ECE6F5-3CC9-EC20-C03F-7FCAE844B5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big is big?</a:t>
            </a:r>
          </a:p>
          <a:p>
            <a:pPr lvl="1"/>
            <a:r>
              <a:rPr lang="en-US" dirty="0"/>
              <a:t>1998: PageRank (section 2.2)</a:t>
            </a:r>
          </a:p>
          <a:p>
            <a:pPr lvl="2"/>
            <a:r>
              <a:rPr lang="en-US" dirty="0"/>
              <a:t>150M nodes (pages)</a:t>
            </a:r>
          </a:p>
          <a:p>
            <a:pPr lvl="2"/>
            <a:r>
              <a:rPr lang="en-US" dirty="0"/>
              <a:t>1.7B edges (links)</a:t>
            </a:r>
          </a:p>
          <a:p>
            <a:pPr lvl="1"/>
            <a:r>
              <a:rPr lang="en-US" dirty="0"/>
              <a:t>2022: Semantic Scholar</a:t>
            </a:r>
          </a:p>
          <a:p>
            <a:pPr lvl="2"/>
            <a:r>
              <a:rPr lang="en-US" dirty="0"/>
              <a:t>200M nodes (papers)</a:t>
            </a:r>
          </a:p>
          <a:p>
            <a:pPr lvl="2"/>
            <a:r>
              <a:rPr lang="en-US" dirty="0"/>
              <a:t>2B edges (citations)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80C6699-D982-2D25-6D4E-AA5A0156FC52}"/>
              </a:ext>
            </a:extLst>
          </p:cNvPr>
          <p:cNvSpPr/>
          <p:nvPr/>
        </p:nvSpPr>
        <p:spPr>
          <a:xfrm>
            <a:off x="10445588" y="3141060"/>
            <a:ext cx="1441612" cy="698023"/>
          </a:xfrm>
          <a:prstGeom prst="wedgeRoundRectCallout">
            <a:avLst>
              <a:gd name="adj1" fmla="val -83422"/>
              <a:gd name="adj2" fmla="val -170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to download</a:t>
            </a:r>
          </a:p>
        </p:txBody>
      </p:sp>
    </p:spTree>
    <p:extLst>
      <p:ext uri="{BB962C8B-B14F-4D97-AF65-F5344CB8AC3E}">
        <p14:creationId xmlns:p14="http://schemas.microsoft.com/office/powerpoint/2010/main" val="7664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2457-A968-D5E3-EBC9-C88CF0D6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  <a:br>
              <a:rPr lang="en-US" dirty="0"/>
            </a:br>
            <a:r>
              <a:rPr lang="en-US" dirty="0"/>
              <a:t>(aka, Static Rank [Microsoft Terminology])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D52207-8761-A666-27C4-61489EE9D6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Priors matter: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a doc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be a query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𝐴𝑅𝐺𝑀𝐴𝑋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Before PageRank, the field was mostly focused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Problem: But web queries are too short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Typically, queries are just one or two words</a:t>
                </a:r>
              </a:p>
              <a:p>
                <a:pPr lvl="2"/>
                <a:r>
                  <a:rPr lang="en-US" dirty="0"/>
                  <a:t>Too many matches</a:t>
                </a:r>
              </a:p>
              <a:p>
                <a:pPr lvl="1"/>
                <a:r>
                  <a:rPr lang="en-US" dirty="0"/>
                  <a:t>Solution: priors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Eigenvectors of graph</a:t>
                </a:r>
              </a:p>
              <a:p>
                <a:pPr lvl="2"/>
                <a:r>
                  <a:rPr lang="en-US" dirty="0"/>
                  <a:t>Random surfer model (with an additional parameter,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for escape prob)</a:t>
                </a:r>
              </a:p>
              <a:p>
                <a:pPr lvl="1"/>
                <a:r>
                  <a:rPr lang="en-US" dirty="0"/>
                  <a:t>Better priors: section 7.1 (PageRank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page views [AltaVista, porn, yahoo])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3D52207-8761-A666-27C4-61489EE9D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20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5DE673-5248-4369-F48F-D144AC3CD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133" y="0"/>
            <a:ext cx="8627533" cy="762478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A3FDD-D15F-4885-F3D6-133C3953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53" y="965419"/>
            <a:ext cx="4911182" cy="4562863"/>
          </a:xfrm>
        </p:spPr>
        <p:txBody>
          <a:bodyPr>
            <a:normAutofit/>
          </a:bodyPr>
          <a:lstStyle/>
          <a:p>
            <a:r>
              <a:rPr lang="en-US" dirty="0"/>
              <a:t>Too many matches</a:t>
            </a:r>
            <a:br>
              <a:rPr lang="en-US" sz="3200" dirty="0"/>
            </a:br>
            <a:r>
              <a:rPr lang="en-US" sz="2000" dirty="0"/>
              <a:t>Query: </a:t>
            </a:r>
            <a:r>
              <a:rPr lang="en-US" sz="2000" i="1" dirty="0"/>
              <a:t>food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16,220,000,000 matches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531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E0E4-29DD-8BA7-3CE5-A3BC5C94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Adversaries: Web Spam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BC69C-FAB8-B14B-E6E0-55DE5DA99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How could there be 16 trillion pages for </a:t>
                </a:r>
                <a:r>
                  <a:rPr lang="en-US" i="1" dirty="0"/>
                  <a:t>food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Ecosystem includes good guys and bad guys (spammers)</a:t>
                </a:r>
              </a:p>
              <a:p>
                <a:pPr lvl="1"/>
                <a:r>
                  <a:rPr lang="en-US" dirty="0"/>
                  <a:t>There was a time when many (most) queries would return Viagra</a:t>
                </a:r>
              </a:p>
              <a:p>
                <a:r>
                  <a:rPr lang="en-US" dirty="0"/>
                  <a:t>Spamming techniques</a:t>
                </a:r>
              </a:p>
              <a:p>
                <a:pPr lvl="1"/>
                <a:r>
                  <a:rPr lang="en-US" dirty="0"/>
                  <a:t>Keyword stuffing: attack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 farms: attack on PageRank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Just-in-time link farms (aka spider traps)</a:t>
                </a:r>
              </a:p>
              <a:p>
                <a:r>
                  <a:rPr lang="en-US" dirty="0"/>
                  <a:t>Web search is a multi-player game</a:t>
                </a:r>
              </a:p>
              <a:p>
                <a:pPr lvl="1"/>
                <a:r>
                  <a:rPr lang="en-US" dirty="0"/>
                  <a:t>Used to think of information retrieval as a game of solitaire </a:t>
                </a:r>
              </a:p>
              <a:p>
                <a:pPr lvl="2"/>
                <a:r>
                  <a:rPr lang="en-US" dirty="0"/>
                  <a:t>User vs. House (Library)</a:t>
                </a:r>
              </a:p>
              <a:p>
                <a:pPr lvl="2"/>
                <a:r>
                  <a:rPr lang="en-US" dirty="0"/>
                  <a:t>Like a casino, house always wins</a:t>
                </a:r>
              </a:p>
              <a:p>
                <a:pPr lvl="1"/>
                <a:r>
                  <a:rPr lang="en-US" dirty="0"/>
                  <a:t>But web search has lots of good guys and bad guys </a:t>
                </a:r>
              </a:p>
              <a:p>
                <a:pPr lvl="2"/>
                <a:r>
                  <a:rPr lang="en-US" dirty="0"/>
                  <a:t>and they are always getting better</a:t>
                </a:r>
              </a:p>
              <a:p>
                <a:pPr lvl="1"/>
                <a:r>
                  <a:rPr lang="en-US" dirty="0"/>
                  <a:t>SEOs (search engine optimizers); worse than bad, or arbitrage?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BC69C-FAB8-B14B-E6E0-55DE5DA99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66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349C9BB-7E1D-2256-5A68-E1BAA30B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should be constructive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E2A24-DB5A-A00A-2862-4B2A7BD25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3. List at least three points of improvement.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● Some of the diagrams or tables could be more clear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● Share the code repository (reproducibility)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● Could expand the relevant work more.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SIGIR rejection focused on lack of evaluation</a:t>
            </a:r>
          </a:p>
          <a:p>
            <a:r>
              <a:rPr lang="en-US" dirty="0">
                <a:latin typeface="Arial" panose="020B0604020202020204" pitchFamily="34" charset="0"/>
              </a:rPr>
              <a:t>Prioritize opportunities for improvement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Actually, this paper is very clear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But even so, clarity should be the last complaint, not the first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(unless clarity is a show-stopper)</a:t>
            </a:r>
          </a:p>
          <a:p>
            <a:r>
              <a:rPr lang="en-US" dirty="0" err="1">
                <a:latin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</a:rPr>
              <a:t> didn’t exist in 1998</a:t>
            </a:r>
          </a:p>
          <a:p>
            <a:r>
              <a:rPr lang="en-US" dirty="0">
                <a:latin typeface="Arial" panose="020B0604020202020204" pitchFamily="34" charset="0"/>
              </a:rPr>
              <a:t>PageRank was revolutionary at the time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Many papers cite PageRank now, but there wasn’t much to cite then</a:t>
            </a:r>
          </a:p>
        </p:txBody>
      </p:sp>
    </p:spTree>
    <p:extLst>
      <p:ext uri="{BB962C8B-B14F-4D97-AF65-F5344CB8AC3E}">
        <p14:creationId xmlns:p14="http://schemas.microsoft.com/office/powerpoint/2010/main" val="267552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6685-3418-E268-5412-11B9507C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(Eigenvectors) are</a:t>
            </a:r>
            <a:br>
              <a:rPr lang="en-US" dirty="0"/>
            </a:br>
            <a:r>
              <a:rPr lang="en-US" dirty="0"/>
              <a:t>``somewhat conventional’’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03E4-A634-5203-2D82-03D4567B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time, Salton’s Vector Space model was </a:t>
            </a:r>
          </a:p>
          <a:p>
            <a:pPr lvl="1"/>
            <a:r>
              <a:rPr lang="en-US" dirty="0"/>
              <a:t>all about matching pages of words</a:t>
            </a:r>
          </a:p>
          <a:p>
            <a:r>
              <a:rPr lang="en-US" dirty="0"/>
              <a:t>with no discussion of links between docs</a:t>
            </a:r>
          </a:p>
          <a:p>
            <a:pPr lvl="1"/>
            <a:r>
              <a:rPr lang="en-US" dirty="0"/>
              <a:t>and little thinking about graphs and/or Eigenvectors</a:t>
            </a:r>
          </a:p>
        </p:txBody>
      </p:sp>
    </p:spTree>
    <p:extLst>
      <p:ext uri="{BB962C8B-B14F-4D97-AF65-F5344CB8AC3E}">
        <p14:creationId xmlns:p14="http://schemas.microsoft.com/office/powerpoint/2010/main" val="377694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1090</Words>
  <Application>Microsoft Macintosh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Lucida Grande</vt:lpstr>
      <vt:lpstr>Office Theme</vt:lpstr>
      <vt:lpstr>Feb 9</vt:lpstr>
      <vt:lpstr>Links on Reviewing</vt:lpstr>
      <vt:lpstr>Page Rank</vt:lpstr>
      <vt:lpstr>Scale</vt:lpstr>
      <vt:lpstr>PageRank (aka, Static Rank [Microsoft Terminology])</vt:lpstr>
      <vt:lpstr>Too many matches Query: food  16,220,000,000 matches</vt:lpstr>
      <vt:lpstr>Adversaries: Web Spam</vt:lpstr>
      <vt:lpstr>Criticism should be constructive</vt:lpstr>
      <vt:lpstr>PageRank (Eigenvectors) are ``somewhat conventional’’ now</vt:lpstr>
      <vt:lpstr>Blog had a pointer to https://arxiv.org/abs/2109.09774  Inconsistency in Conference Peer Review: Revisiting the 2014 NeurIPS Experiment</vt:lpstr>
      <vt:lpstr>Is reviewing a leading indicator of citations?</vt:lpstr>
      <vt:lpstr>7 Fate of Rejected Papers</vt:lpstr>
      <vt:lpstr>Citations of papers rejected from NIPS-2014</vt:lpstr>
      <vt:lpstr>Conclusions:</vt:lpstr>
      <vt:lpstr>More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Kenneth Church</cp:lastModifiedBy>
  <cp:revision>10</cp:revision>
  <dcterms:created xsi:type="dcterms:W3CDTF">2023-02-09T19:34:59Z</dcterms:created>
  <dcterms:modified xsi:type="dcterms:W3CDTF">2023-02-09T21:36:01Z</dcterms:modified>
</cp:coreProperties>
</file>