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005" r:id="rId2"/>
    <p:sldId id="2010" r:id="rId3"/>
    <p:sldId id="2017" r:id="rId4"/>
    <p:sldId id="2053" r:id="rId5"/>
    <p:sldId id="2011" r:id="rId6"/>
    <p:sldId id="2012" r:id="rId7"/>
    <p:sldId id="2008" r:id="rId8"/>
    <p:sldId id="2013" r:id="rId9"/>
    <p:sldId id="2014" r:id="rId10"/>
    <p:sldId id="2009" r:id="rId11"/>
    <p:sldId id="2015" r:id="rId12"/>
    <p:sldId id="2052" r:id="rId13"/>
    <p:sldId id="20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9"/>
    <p:restoredTop sz="94683"/>
  </p:normalViewPr>
  <p:slideViewPr>
    <p:cSldViewPr snapToGrid="0">
      <p:cViewPr varScale="1">
        <p:scale>
          <a:sx n="225" d="100"/>
          <a:sy n="225" d="100"/>
        </p:scale>
        <p:origin x="5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E7292-9584-8B4D-9A40-046F25FA2F2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80BC-3FE2-9144-AD65-7275C96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CEB43-0E5E-8D41-9FA8-3FD891617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ECC0-AFEC-E29F-19A1-D96341FF6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627A-6B30-3C5A-3046-37BD50F3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FF52-3A94-C2F3-CA35-03DA6DA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4CC3-5B33-C6FE-221A-3FD35321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B525-8321-A3AA-3CF5-1D3CBADC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E9AC-6471-E23E-E2F4-DE2F7832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7AD5F-0523-2760-5262-14E6FB01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439A-7FD8-6A48-2C63-3DC00824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E5195-F753-1F7C-995E-DD4D0F58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1DED-1374-92A9-20F9-2F9AAEE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9E36E-2BF2-49D0-9878-52FE7BCB1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CC76-FA68-0ACE-B028-B28F7088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569C-6709-5F46-FB57-78D7A2AC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F3A93-1C3D-039D-8B84-4D1FF1C9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1148-8D4F-1FC9-AD21-CED522DE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E933-EFA2-E1A0-0D45-AF3F188B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3259-44B2-0859-64E4-DE712147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3ECB-E996-4211-AD83-25BDB8C5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4CA7-28F8-5F8C-02DC-2B149F09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F7C0-6FC4-E1A9-2498-9E2DE21B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8D10-6B54-0A23-51E5-18B63AD4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5A44-A389-48DC-4487-57A09904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D585-6EB6-0493-7BA6-2AE00C1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F323-949E-F228-EFC5-0799F5F6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444C-E8E7-FC25-4A13-C30044FB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0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21E-47F4-36F1-CFD5-80E43D3C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7499-07E8-C1DD-F76A-7944266D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DC88-2458-47B6-80EE-6167A11A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A75A3-242B-DEF7-C2BD-45337EBD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F3695-A426-E1BF-7DF9-C74054B0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239D-52B4-8AE7-B86D-17588EB9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2835-937E-0BA2-4915-821E8001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1DBD-B3B6-0D14-AA75-1E475A76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E0480-FCEA-3B56-7888-6677AF1A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6B691-0180-8F43-7A23-74A512423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1EB98-5E28-ADAF-5BFD-C3F1FE96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BEEF3-3505-1572-BC60-27261A15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9E2FA-79E2-E47C-E4DA-3C4742AC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0542A-C048-7E06-A7F0-6390E27E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B8ED-5FEF-E6ED-D11F-41A0017F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CFAED-D979-9DF1-C27A-C457B6C3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B4DF-F828-60D6-5583-86FEC08C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69EA7-87DB-F779-94F7-BB3F95CA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A156-6F96-838D-C930-0DC782B2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6F6B4-D675-FFEA-64B5-FAA4A6A6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AE594-9D28-7C54-76AC-9A46D1A6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5185-2DB0-B20E-EC03-11893C20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4D-1CC4-29A4-AE30-6BCB5031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05741-E982-52C4-2D80-2B43C26F7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F9B1E-58EA-A969-F5F0-EDF407A1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6071C-58C4-8269-6E74-589551B0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FAF9D-14E1-C37F-AC47-02691D45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05A3-9779-F92B-1370-936D4434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A10DC-F7E8-DEC5-1515-6260CC97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DD0F-A6E3-80A8-E341-BD870ABF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9A4E-EE68-2D04-BE02-BFEA175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F09C-B42D-0A1D-6203-FCEBEDB3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45F4-9F63-21F8-D73D-4F973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D6EEA-AB2B-134C-CA62-E0667B90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A7C1-57CD-8ECA-8791-70F7E4C5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55A8-A2EA-9930-B35E-5ADA96C2A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CD08E-CECA-5542-B479-3D35E2774115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CAB3-FB8D-AF08-0D34-F6ECA7C87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C504-C4F4-6E61-6D45-24FD28890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96AED-7D08-8342-96F1-347FD1DE6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ecommendpapers.xyz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A734B-54CA-BA61-C3E3-F4AE63341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AD73-E820-990C-9544-568B4E16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C0E-D99F-4522-5002-8FDD8DC4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Lexical Semantics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Comparisons at word level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Compare and Contrast</a:t>
            </a:r>
          </a:p>
          <a:p>
            <a:pPr lvl="1"/>
            <a:r>
              <a:rPr lang="en-US" dirty="0"/>
              <a:t>Comparisons at document level</a:t>
            </a:r>
          </a:p>
          <a:p>
            <a:pPr lvl="1"/>
            <a:r>
              <a:rPr lang="en-US" dirty="0"/>
              <a:t>Contrasts in addition to comparisons</a:t>
            </a:r>
          </a:p>
          <a:p>
            <a:r>
              <a:rPr lang="en-US" dirty="0"/>
              <a:t>More Modalities</a:t>
            </a:r>
          </a:p>
          <a:p>
            <a:pPr lvl="1"/>
            <a:r>
              <a:rPr lang="en-US" dirty="0"/>
              <a:t>Words, Documents </a:t>
            </a:r>
            <a:r>
              <a:rPr lang="en-US" dirty="0">
                <a:sym typeface="Wingdings" pitchFamily="2" charset="2"/>
              </a:rPr>
              <a:t> Pictures, Audio, Video, etc.</a:t>
            </a:r>
            <a:endParaRPr lang="en-US" dirty="0"/>
          </a:p>
          <a:p>
            <a:r>
              <a:rPr lang="en-US" dirty="0"/>
              <a:t>Filter Bubbles</a:t>
            </a:r>
          </a:p>
          <a:p>
            <a:pPr lvl="1"/>
            <a:r>
              <a:rPr lang="en-US" dirty="0"/>
              <a:t>Comparable Corpora can help us get beyond Anglocentric Biases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D3F6-16EE-32AD-33D4-70A5D797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1FED-DA7D-273F-8618-336BD7FB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2B6D-1096-9B6C-26E0-33232926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4C5E9-82CF-401E-0F16-CCD6429D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652B-6C49-5DC4-56E2-53C09763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Multilingual Version:</a:t>
            </a:r>
            <a:br>
              <a:rPr lang="en-US" dirty="0"/>
            </a:br>
            <a:r>
              <a:rPr lang="en-US" dirty="0"/>
              <a:t>Please compare and contrast these two papers</a:t>
            </a:r>
          </a:p>
        </p:txBody>
      </p:sp>
      <p:pic>
        <p:nvPicPr>
          <p:cNvPr id="7" name="Content Placeholder 6" descr="A screenshot of a book&#10;&#10;Description automatically generated">
            <a:extLst>
              <a:ext uri="{FF2B5EF4-FFF2-40B4-BE49-F238E27FC236}">
                <a16:creationId xmlns:a16="http://schemas.microsoft.com/office/drawing/2014/main" id="{691B8989-C207-77CB-C017-198C28273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72" y="1856459"/>
            <a:ext cx="11171419" cy="429815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B8EB6-D09F-62B3-DC00-C491589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A5AE7-E2A3-5C82-939D-41B23EBB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830FF-07F9-5DDB-C179-2C884478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231C-BAAD-F330-AE14-1E6F4F6C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F8A2-230E-80F9-E7FE-1D2FF5A4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Multilingual Version (translation of previous slide)</a:t>
            </a:r>
            <a:br>
              <a:rPr lang="en-US" dirty="0"/>
            </a:br>
            <a:r>
              <a:rPr lang="en-US" dirty="0"/>
              <a:t>Please compare and contrast these two papers</a:t>
            </a:r>
          </a:p>
        </p:txBody>
      </p:sp>
      <p:pic>
        <p:nvPicPr>
          <p:cNvPr id="6" name="Content Placeholder 5" descr="A screenshot of a paper&#10;&#10;Description automatically generated">
            <a:extLst>
              <a:ext uri="{FF2B5EF4-FFF2-40B4-BE49-F238E27FC236}">
                <a16:creationId xmlns:a16="http://schemas.microsoft.com/office/drawing/2014/main" id="{4F139E5E-6FC6-27F4-6B66-662EAF23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46" y="2150024"/>
            <a:ext cx="11567494" cy="292313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BAD06-22E1-A768-5DCE-C4DD7F36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53718-540C-8CA1-2823-423ED9E1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AFD00-FA00-0B3D-A754-0E4853C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E9F40-90EB-BE74-6623-86E7BD67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09FA-0CEC-D55B-3BC8-350F216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tldr</a:t>
            </a:r>
            <a:r>
              <a:rPr lang="en-US" dirty="0"/>
              <a:t>: Better in English than Chinese</a:t>
            </a:r>
          </a:p>
        </p:txBody>
      </p:sp>
      <p:pic>
        <p:nvPicPr>
          <p:cNvPr id="8" name="Content Placeholder 7" descr="A screenshot of a web page&#10;&#10;Description automatically generated">
            <a:extLst>
              <a:ext uri="{FF2B5EF4-FFF2-40B4-BE49-F238E27FC236}">
                <a16:creationId xmlns:a16="http://schemas.microsoft.com/office/drawing/2014/main" id="{0D028CFA-840F-A6DE-1C00-00206F994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5393" y="2332096"/>
            <a:ext cx="5313056" cy="38362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E82D-C40C-54B4-229F-8C068859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CD3F-53AC-1FA1-20C5-4E9E957B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D31D-B0C5-88AB-D7D7-67ECCD1D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51A3A2F-CC34-B78D-EE4F-D93623D1D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04" y="2332096"/>
            <a:ext cx="6361853" cy="379670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D5FB93C-1ECF-794D-AAC0-1DF3C82B59A8}"/>
              </a:ext>
            </a:extLst>
          </p:cNvPr>
          <p:cNvSpPr/>
          <p:nvPr/>
        </p:nvSpPr>
        <p:spPr>
          <a:xfrm>
            <a:off x="1125121" y="4068342"/>
            <a:ext cx="3788139" cy="416155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EBC5C62-CBE9-6DFD-8AAB-D09389BD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Plug: </a:t>
            </a:r>
            <a:br>
              <a:rPr lang="en-US" dirty="0"/>
            </a:br>
            <a:r>
              <a:rPr lang="en-US" dirty="0">
                <a:hlinkClick r:id="rId2"/>
              </a:rPr>
              <a:t>http://recommendpapers.xyz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5373-AFF6-3B1D-B8CD-B7E918E9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CB59-6D71-2EDD-BA73-5238C65B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CFCC-C8CE-A84B-2748-2244FCB0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F06DBD0-8E1A-32ED-CF23-3EEC4794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0" y="1989095"/>
            <a:ext cx="7772400" cy="41878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59991A0-0690-7AE8-B485-925008AE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41" y="1690688"/>
            <a:ext cx="7097959" cy="529754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C1224C7-9F54-C4DA-386C-925EF19A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10" y="0"/>
            <a:ext cx="1693536" cy="16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AB21-231C-498D-979A-DA1B3DB3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4175-FC77-E90F-0955-839075572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 two papers</a:t>
            </a:r>
          </a:p>
          <a:p>
            <a:pPr lvl="1"/>
            <a:r>
              <a:rPr lang="en-US" dirty="0"/>
              <a:t>maybe in the same language </a:t>
            </a:r>
          </a:p>
          <a:p>
            <a:pPr lvl="1"/>
            <a:r>
              <a:rPr lang="en-US" dirty="0"/>
              <a:t>(and maybe not)</a:t>
            </a:r>
          </a:p>
          <a:p>
            <a:r>
              <a:rPr lang="en-US" dirty="0"/>
              <a:t>Output snippets</a:t>
            </a:r>
          </a:p>
          <a:p>
            <a:pPr lvl="1"/>
            <a:r>
              <a:rPr lang="en-US" dirty="0"/>
              <a:t>summaries of each paper</a:t>
            </a:r>
          </a:p>
          <a:p>
            <a:pPr lvl="1"/>
            <a:r>
              <a:rPr lang="en-US" dirty="0"/>
              <a:t>as well as </a:t>
            </a:r>
          </a:p>
          <a:p>
            <a:pPr lvl="2"/>
            <a:r>
              <a:rPr lang="en-US" dirty="0"/>
              <a:t>similarities and </a:t>
            </a:r>
          </a:p>
          <a:p>
            <a:pPr lvl="2"/>
            <a:r>
              <a:rPr lang="en-US" dirty="0"/>
              <a:t>differences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5845-3285-64F7-463D-D4EE278F2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Chatbots are ok </a:t>
            </a:r>
          </a:p>
          <a:p>
            <a:pPr lvl="1"/>
            <a:r>
              <a:rPr lang="en-US" dirty="0"/>
              <a:t>at summarization</a:t>
            </a:r>
          </a:p>
          <a:p>
            <a:pPr lvl="1"/>
            <a:r>
              <a:rPr lang="en-US" dirty="0"/>
              <a:t>though not as good as </a:t>
            </a:r>
            <a:r>
              <a:rPr lang="en-US" dirty="0" err="1"/>
              <a:t>tldr</a:t>
            </a:r>
            <a:endParaRPr lang="en-US" dirty="0"/>
          </a:p>
          <a:p>
            <a:r>
              <a:rPr lang="en-US" dirty="0"/>
              <a:t>Chatbots are not ok</a:t>
            </a:r>
          </a:p>
          <a:p>
            <a:pPr lvl="1"/>
            <a:r>
              <a:rPr lang="en-US" dirty="0"/>
              <a:t>on similarities and</a:t>
            </a:r>
          </a:p>
          <a:p>
            <a:pPr lvl="1"/>
            <a:r>
              <a:rPr lang="en-US" dirty="0"/>
              <a:t>differences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1BD5-72D5-A280-FB13-C4F346C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770C7-0D0F-EE83-DCAE-CCCDF786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6BA10-7163-42BC-810C-C0E6F820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57B8A-06E8-EC85-2701-4982D65C1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209-2DE8-9728-99E3-1151AE76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257" y="981906"/>
            <a:ext cx="4585372" cy="10217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Transfer Learning:</a:t>
            </a:r>
            <a:br>
              <a:rPr lang="en-US" sz="4400" dirty="0"/>
            </a:br>
            <a:r>
              <a:rPr lang="en-US" sz="4400" dirty="0"/>
              <a:t>Bootstrap LLMs to more languages</a:t>
            </a:r>
            <a:endParaRPr lang="en-US" dirty="0"/>
          </a:p>
        </p:txBody>
      </p:sp>
      <p:pic>
        <p:nvPicPr>
          <p:cNvPr id="8" name="Content Placeholder 7" descr="A table of numbers and a number of speakers&#10;&#10;Description automatically generated with medium confidence">
            <a:extLst>
              <a:ext uri="{FF2B5EF4-FFF2-40B4-BE49-F238E27FC236}">
                <a16:creationId xmlns:a16="http://schemas.microsoft.com/office/drawing/2014/main" id="{292BE8AA-749E-12F3-2878-4F12905E40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169" y="174870"/>
            <a:ext cx="6929239" cy="669341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F96E0-A3FF-A157-1F0E-E1B550236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872" y="2804463"/>
            <a:ext cx="4242141" cy="3071631"/>
          </a:xfrm>
        </p:spPr>
        <p:txBody>
          <a:bodyPr>
            <a:normAutofit fontScale="92500"/>
          </a:bodyPr>
          <a:lstStyle/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There are lots of papers in Semantic Scholar (S2)</a:t>
            </a:r>
          </a:p>
          <a:p>
            <a:pPr lvl="1"/>
            <a:r>
              <a:rPr lang="en-US" dirty="0"/>
              <a:t>in many languages</a:t>
            </a:r>
          </a:p>
          <a:p>
            <a:pPr lvl="1"/>
            <a:r>
              <a:rPr lang="en-US" dirty="0"/>
              <a:t>mostly translation-free</a:t>
            </a:r>
          </a:p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Find comparable papers in high-resource languages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EB73EF-C457-640B-D527-5B9ADCF390A9}"/>
              </a:ext>
            </a:extLst>
          </p:cNvPr>
          <p:cNvSpPr/>
          <p:nvPr/>
        </p:nvSpPr>
        <p:spPr>
          <a:xfrm>
            <a:off x="2401391" y="252901"/>
            <a:ext cx="996836" cy="6565534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85C0-66A1-29CE-4F4B-7E61CDA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C456C-132F-7EC3-EAB8-E43DF4B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DCF5C-A977-2735-97F9-FA1EC70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AE12CD-5CD9-D772-82B4-C7775D5F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288B6D-D71B-2744-C67D-A4351659E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Comparable Papers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7ED565-9E0A-B813-B306-1EBCF9BB8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Input: paper id</a:t>
            </a:r>
          </a:p>
          <a:p>
            <a:pPr lvl="1"/>
            <a:r>
              <a:rPr lang="en-US" dirty="0"/>
              <a:t>Output: Similar papers</a:t>
            </a:r>
          </a:p>
          <a:p>
            <a:pPr lvl="1"/>
            <a:endParaRPr lang="en-US" dirty="0"/>
          </a:p>
          <a:p>
            <a:r>
              <a:rPr lang="en-US" dirty="0"/>
              <a:t>Similar to recommendations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A3FDBA-4EFC-0928-8E41-F7D090802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Compare and Contrast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2D8D50-4EF4-9673-F3A7-B581CDAB2D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Input: two paper ids</a:t>
            </a:r>
          </a:p>
          <a:p>
            <a:pPr lvl="1"/>
            <a:r>
              <a:rPr lang="en-US" dirty="0"/>
              <a:t>Outputs:</a:t>
            </a:r>
          </a:p>
          <a:p>
            <a:pPr lvl="2"/>
            <a:r>
              <a:rPr lang="en-US" dirty="0"/>
              <a:t>Similarities</a:t>
            </a:r>
          </a:p>
          <a:p>
            <a:pPr lvl="2"/>
            <a:r>
              <a:rPr lang="en-US" dirty="0"/>
              <a:t>Differences</a:t>
            </a:r>
          </a:p>
          <a:p>
            <a:pPr lvl="2"/>
            <a:r>
              <a:rPr lang="en-US" dirty="0"/>
              <a:t>(and summaries of both papers)</a:t>
            </a:r>
          </a:p>
          <a:p>
            <a:pPr lvl="2"/>
            <a:endParaRPr lang="en-US" dirty="0"/>
          </a:p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Monolingual</a:t>
            </a:r>
          </a:p>
          <a:p>
            <a:pPr lvl="1"/>
            <a:r>
              <a:rPr lang="en-US" dirty="0"/>
              <a:t>Multilingual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D6FE-3AEC-7842-88EC-B6117E29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CF2D2-B718-F594-A632-E3DEFA9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62B3-B6CC-33AA-1536-D587FB6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1B9C23-73F1-6BB1-08CD-5C1B517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237638"/>
            <a:ext cx="1931377" cy="2738558"/>
          </a:xfrm>
        </p:spPr>
        <p:txBody>
          <a:bodyPr>
            <a:noAutofit/>
          </a:bodyPr>
          <a:lstStyle/>
          <a:p>
            <a:r>
              <a:rPr lang="en-US" sz="3200" dirty="0"/>
              <a:t>Snippet from Semantic Scholar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A634527-2F9C-F595-9527-80C557B4FAF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133747" y="188544"/>
            <a:ext cx="10058253" cy="6388101"/>
          </a:xfr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651C6C-49E5-2F90-0561-9A78C5B839D1}"/>
              </a:ext>
            </a:extLst>
          </p:cNvPr>
          <p:cNvSpPr/>
          <p:nvPr/>
        </p:nvSpPr>
        <p:spPr>
          <a:xfrm>
            <a:off x="2357429" y="1606917"/>
            <a:ext cx="6320579" cy="1030775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5B0EFA-586E-1C39-D9A3-E06E9B1D5B94}"/>
              </a:ext>
            </a:extLst>
          </p:cNvPr>
          <p:cNvSpPr/>
          <p:nvPr/>
        </p:nvSpPr>
        <p:spPr>
          <a:xfrm>
            <a:off x="8901690" y="519602"/>
            <a:ext cx="3221437" cy="2803890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B5C0702-EC6F-A3AC-D685-CDC893461CC3}"/>
              </a:ext>
            </a:extLst>
          </p:cNvPr>
          <p:cNvSpPr/>
          <p:nvPr/>
        </p:nvSpPr>
        <p:spPr>
          <a:xfrm>
            <a:off x="835269" y="2809993"/>
            <a:ext cx="1147396" cy="563809"/>
          </a:xfrm>
          <a:prstGeom prst="wedgeRoundRectCallout">
            <a:avLst>
              <a:gd name="adj1" fmla="val 73506"/>
              <a:gd name="adj2" fmla="val -10680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tldr</a:t>
            </a:r>
            <a:endParaRPr lang="en-US" sz="24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AB4018-BD15-411C-8DF0-EFE8B97C7920}"/>
              </a:ext>
            </a:extLst>
          </p:cNvPr>
          <p:cNvSpPr/>
          <p:nvPr/>
        </p:nvSpPr>
        <p:spPr>
          <a:xfrm>
            <a:off x="10512408" y="3960320"/>
            <a:ext cx="1147396" cy="563809"/>
          </a:xfrm>
          <a:prstGeom prst="wedgeRoundRectCallout">
            <a:avLst>
              <a:gd name="adj1" fmla="val 7989"/>
              <a:gd name="adj2" fmla="val -14735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7D720-53A0-5E97-D576-FF1B66CB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E9BCB-10D4-05C7-12A1-84E6CE09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09ED0-D5EA-A899-DDBA-FDB14353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7E68-ACAC-2E71-0B1D-50339861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  <a:br>
              <a:rPr lang="en-US" dirty="0"/>
            </a:br>
            <a:r>
              <a:rPr lang="en-US" dirty="0"/>
              <a:t>Query: BERT paper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F8C60F9-3AE8-B821-FF05-D1BE03BE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73" y="1690687"/>
            <a:ext cx="9283212" cy="586731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DF2056-3539-FC9E-70B5-F4B9E60AC35F}"/>
              </a:ext>
            </a:extLst>
          </p:cNvPr>
          <p:cNvSpPr/>
          <p:nvPr/>
        </p:nvSpPr>
        <p:spPr>
          <a:xfrm>
            <a:off x="990227" y="2782765"/>
            <a:ext cx="4909412" cy="298939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F7E13-A931-09AB-A911-6E8BA420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7F361-22E4-5844-966A-17A37F27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1C68-A166-AA8E-D9B7-D4FB5C15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7EED-B8DE-F256-11E4-359AB103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 of Two Papers</a:t>
            </a:r>
          </a:p>
        </p:txBody>
      </p:sp>
      <p:pic>
        <p:nvPicPr>
          <p:cNvPr id="5" name="Content Placeholder 4" descr="A screenshot of a screenshot of a document&#10;&#10;Description automatically generated">
            <a:extLst>
              <a:ext uri="{FF2B5EF4-FFF2-40B4-BE49-F238E27FC236}">
                <a16:creationId xmlns:a16="http://schemas.microsoft.com/office/drawing/2014/main" id="{539D7686-2025-47ED-CAFB-7D7879B89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71" y="1566251"/>
            <a:ext cx="8888675" cy="5783727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B40736-71C4-2C70-5DCC-23238FA6A7BC}"/>
              </a:ext>
            </a:extLst>
          </p:cNvPr>
          <p:cNvSpPr/>
          <p:nvPr/>
        </p:nvSpPr>
        <p:spPr>
          <a:xfrm>
            <a:off x="1063869" y="2152040"/>
            <a:ext cx="4075236" cy="788987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D1727D-03E6-FE82-ECE1-5255A32BC23E}"/>
              </a:ext>
            </a:extLst>
          </p:cNvPr>
          <p:cNvSpPr/>
          <p:nvPr/>
        </p:nvSpPr>
        <p:spPr>
          <a:xfrm>
            <a:off x="5587510" y="2152039"/>
            <a:ext cx="4075236" cy="788987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A80D-D8F3-16D5-F134-12F20833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4B1E9-452B-FBBC-BC68-B7925685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B848CB-FFA1-701C-016C-3E492FA9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3AADBC-A3E3-0B88-8859-A0AC9AB1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really want to ask this paper?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0564D-4BF2-BCD4-7D5F-23F3C58A5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does this paper compare with that paper?</a:t>
            </a:r>
          </a:p>
          <a:p>
            <a:pPr lvl="1"/>
            <a:r>
              <a:rPr lang="en-US" dirty="0"/>
              <a:t>What do they have in common?</a:t>
            </a:r>
          </a:p>
          <a:p>
            <a:pPr lvl="1"/>
            <a:r>
              <a:rPr lang="en-US" dirty="0"/>
              <a:t>How do they differ?</a:t>
            </a:r>
          </a:p>
          <a:p>
            <a:r>
              <a:rPr lang="en-US" dirty="0"/>
              <a:t>Similarities</a:t>
            </a:r>
          </a:p>
          <a:p>
            <a:pPr lvl="1"/>
            <a:r>
              <a:rPr lang="en-US" dirty="0"/>
              <a:t>Both BERT and </a:t>
            </a:r>
            <a:r>
              <a:rPr lang="en-US" dirty="0" err="1"/>
              <a:t>TinyBERT</a:t>
            </a:r>
            <a:r>
              <a:rPr lang="en-US" dirty="0"/>
              <a:t> use similar methods (transformers)</a:t>
            </a:r>
          </a:p>
          <a:p>
            <a:pPr lvl="2"/>
            <a:r>
              <a:rPr lang="en-US" dirty="0"/>
              <a:t>to encode text as vectors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 err="1"/>
              <a:t>TinyBERT</a:t>
            </a:r>
            <a:r>
              <a:rPr lang="en-US" dirty="0"/>
              <a:t> is smaller, faster, cheaper</a:t>
            </a:r>
          </a:p>
          <a:p>
            <a:pPr lvl="1"/>
            <a:r>
              <a:rPr lang="en-US" dirty="0"/>
              <a:t>and almost as good</a:t>
            </a:r>
          </a:p>
          <a:p>
            <a:pPr lvl="1"/>
            <a:endParaRPr lang="en-US" dirty="0"/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7D2292-055B-83A5-6011-014FDA7E4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9146" b="50826"/>
          <a:stretch/>
        </p:blipFill>
        <p:spPr>
          <a:xfrm>
            <a:off x="6242537" y="1839599"/>
            <a:ext cx="4497267" cy="455123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0D25-34DE-9BBE-8CBD-37CAD642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33E3F-34B3-91FB-FC3C-68F4C31A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7C42-E5E3-D12B-4A48-86D6E3BD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09E6-B0D8-A328-9212-55889A3C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BERT compare with </a:t>
            </a:r>
            <a:r>
              <a:rPr lang="en-US" dirty="0" err="1"/>
              <a:t>TinyBERT</a:t>
            </a:r>
            <a:r>
              <a:rPr lang="en-US" dirty="0"/>
              <a:t>?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1C0EC02-38F0-BE06-02B1-4C3823AB76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925" y="1360976"/>
            <a:ext cx="11386055" cy="331653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F375B9-93C8-164E-783B-F51FA72D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567" y="4739052"/>
            <a:ext cx="11277600" cy="1895109"/>
          </a:xfrm>
        </p:spPr>
        <p:txBody>
          <a:bodyPr>
            <a:normAutofit fontScale="92500"/>
          </a:bodyPr>
          <a:lstStyle/>
          <a:p>
            <a:r>
              <a:rPr lang="en-US" dirty="0"/>
              <a:t>Similarities</a:t>
            </a:r>
          </a:p>
          <a:p>
            <a:pPr lvl="1"/>
            <a:r>
              <a:rPr lang="en-US" dirty="0"/>
              <a:t>Both BERT and </a:t>
            </a:r>
            <a:r>
              <a:rPr lang="en-US" dirty="0" err="1"/>
              <a:t>TinyBERT</a:t>
            </a:r>
            <a:r>
              <a:rPr lang="en-US" dirty="0"/>
              <a:t> use similar methods (transformers) to encode text as vectors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 err="1"/>
              <a:t>TinyBERT</a:t>
            </a:r>
            <a:r>
              <a:rPr lang="en-US" dirty="0"/>
              <a:t> is smaller, faster, cheaper and almost as good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19E5F29-ABC8-E131-C08A-9DE39D0027D1}"/>
              </a:ext>
            </a:extLst>
          </p:cNvPr>
          <p:cNvSpPr/>
          <p:nvPr/>
        </p:nvSpPr>
        <p:spPr>
          <a:xfrm>
            <a:off x="10234979" y="4625605"/>
            <a:ext cx="1746006" cy="520459"/>
          </a:xfrm>
          <a:prstGeom prst="wedgeRoundRectCallout">
            <a:avLst>
              <a:gd name="adj1" fmla="val -68234"/>
              <a:gd name="adj2" fmla="val -537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Source: S2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577BD50-146E-3C09-8984-D8F424F961C1}"/>
              </a:ext>
            </a:extLst>
          </p:cNvPr>
          <p:cNvSpPr/>
          <p:nvPr/>
        </p:nvSpPr>
        <p:spPr>
          <a:xfrm>
            <a:off x="10234979" y="5972416"/>
            <a:ext cx="1746006" cy="520459"/>
          </a:xfrm>
          <a:prstGeom prst="wedgeRoundRectCallout">
            <a:avLst>
              <a:gd name="adj1" fmla="val -68234"/>
              <a:gd name="adj2" fmla="val -537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5EA73-E113-180D-8D2B-084E4F8A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26098-641D-7DD9-36C0-FD7E96B8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EBF8-2EA2-CA58-9AC0-6E61CFF3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365</Words>
  <Application>Microsoft Macintosh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Challenges for the Future</vt:lpstr>
      <vt:lpstr>Compare and Contrast Task</vt:lpstr>
      <vt:lpstr>Transfer Learning: Bootstrap LLMs to more languages</vt:lpstr>
      <vt:lpstr>Tasks:</vt:lpstr>
      <vt:lpstr>Snippet from Semantic Scholar</vt:lpstr>
      <vt:lpstr>Recommendations: Query: BERT paper</vt:lpstr>
      <vt:lpstr>Summaries of Two Papers</vt:lpstr>
      <vt:lpstr>What do I really want to ask this paper?</vt:lpstr>
      <vt:lpstr>How does BERT compare with TinyBERT?</vt:lpstr>
      <vt:lpstr>Multilingual Version: Please compare and contrast these two papers</vt:lpstr>
      <vt:lpstr>Multilingual Version (translation of previous slide) Please compare and contrast these two papers</vt:lpstr>
      <vt:lpstr>tldr: Better in English than Chinese</vt:lpstr>
      <vt:lpstr>Shameless Plug:  http://recommendpapers.xyz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Church</dc:creator>
  <cp:lastModifiedBy>Kenneth Church</cp:lastModifiedBy>
  <cp:revision>1</cp:revision>
  <dcterms:created xsi:type="dcterms:W3CDTF">2025-01-16T01:49:48Z</dcterms:created>
  <dcterms:modified xsi:type="dcterms:W3CDTF">2025-01-16T01:51:18Z</dcterms:modified>
</cp:coreProperties>
</file>