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57"/>
    <p:restoredTop sz="94667"/>
  </p:normalViewPr>
  <p:slideViewPr>
    <p:cSldViewPr snapToGrid="0">
      <p:cViewPr varScale="1">
        <p:scale>
          <a:sx n="273" d="100"/>
          <a:sy n="273" d="100"/>
        </p:scale>
        <p:origin x="200"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9B55-22BF-2126-3261-8A1A932717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04DF08-D2F2-626A-4F6C-94A1435DB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2B6AF8-DD5A-880A-860B-428993C272FE}"/>
              </a:ext>
            </a:extLst>
          </p:cNvPr>
          <p:cNvSpPr>
            <a:spLocks noGrp="1"/>
          </p:cNvSpPr>
          <p:nvPr>
            <p:ph type="dt" sz="half" idx="10"/>
          </p:nvPr>
        </p:nvSpPr>
        <p:spPr/>
        <p:txBody>
          <a:bodyPr/>
          <a:lstStyle/>
          <a:p>
            <a:fld id="{9015C417-41CA-1A40-BB3D-01233BA5ECD5}" type="datetimeFigureOut">
              <a:rPr lang="en-US" smtClean="0"/>
              <a:t>2/5/25</a:t>
            </a:fld>
            <a:endParaRPr lang="en-US"/>
          </a:p>
        </p:txBody>
      </p:sp>
      <p:sp>
        <p:nvSpPr>
          <p:cNvPr id="5" name="Footer Placeholder 4">
            <a:extLst>
              <a:ext uri="{FF2B5EF4-FFF2-40B4-BE49-F238E27FC236}">
                <a16:creationId xmlns:a16="http://schemas.microsoft.com/office/drawing/2014/main" id="{DE6D2D6F-5A49-5029-D82B-6A12A52D17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86083D-C5CE-2F93-368B-A2E334DAC8A6}"/>
              </a:ext>
            </a:extLst>
          </p:cNvPr>
          <p:cNvSpPr>
            <a:spLocks noGrp="1"/>
          </p:cNvSpPr>
          <p:nvPr>
            <p:ph type="sldNum" sz="quarter" idx="12"/>
          </p:nvPr>
        </p:nvSpPr>
        <p:spPr/>
        <p:txBody>
          <a:bodyPr/>
          <a:lstStyle/>
          <a:p>
            <a:fld id="{3787FCAC-E903-9C45-B7B8-6059E0DB528F}" type="slidenum">
              <a:rPr lang="en-US" smtClean="0"/>
              <a:t>‹#›</a:t>
            </a:fld>
            <a:endParaRPr lang="en-US"/>
          </a:p>
        </p:txBody>
      </p:sp>
    </p:spTree>
    <p:extLst>
      <p:ext uri="{BB962C8B-B14F-4D97-AF65-F5344CB8AC3E}">
        <p14:creationId xmlns:p14="http://schemas.microsoft.com/office/powerpoint/2010/main" val="2283164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95CB-91DF-4830-F5ED-6AFD98A991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595894-4EC8-E30C-7109-46B90FC1BF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510691-8617-0CD0-B4B8-AAAAD916CC3A}"/>
              </a:ext>
            </a:extLst>
          </p:cNvPr>
          <p:cNvSpPr>
            <a:spLocks noGrp="1"/>
          </p:cNvSpPr>
          <p:nvPr>
            <p:ph type="dt" sz="half" idx="10"/>
          </p:nvPr>
        </p:nvSpPr>
        <p:spPr/>
        <p:txBody>
          <a:bodyPr/>
          <a:lstStyle/>
          <a:p>
            <a:fld id="{9015C417-41CA-1A40-BB3D-01233BA5ECD5}" type="datetimeFigureOut">
              <a:rPr lang="en-US" smtClean="0"/>
              <a:t>2/5/25</a:t>
            </a:fld>
            <a:endParaRPr lang="en-US"/>
          </a:p>
        </p:txBody>
      </p:sp>
      <p:sp>
        <p:nvSpPr>
          <p:cNvPr id="5" name="Footer Placeholder 4">
            <a:extLst>
              <a:ext uri="{FF2B5EF4-FFF2-40B4-BE49-F238E27FC236}">
                <a16:creationId xmlns:a16="http://schemas.microsoft.com/office/drawing/2014/main" id="{AFF194F2-06CC-31DF-7E9A-D6DA42686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DAA1E-4F73-EFAB-0E76-2363FE03259A}"/>
              </a:ext>
            </a:extLst>
          </p:cNvPr>
          <p:cNvSpPr>
            <a:spLocks noGrp="1"/>
          </p:cNvSpPr>
          <p:nvPr>
            <p:ph type="sldNum" sz="quarter" idx="12"/>
          </p:nvPr>
        </p:nvSpPr>
        <p:spPr/>
        <p:txBody>
          <a:bodyPr/>
          <a:lstStyle/>
          <a:p>
            <a:fld id="{3787FCAC-E903-9C45-B7B8-6059E0DB528F}" type="slidenum">
              <a:rPr lang="en-US" smtClean="0"/>
              <a:t>‹#›</a:t>
            </a:fld>
            <a:endParaRPr lang="en-US"/>
          </a:p>
        </p:txBody>
      </p:sp>
    </p:spTree>
    <p:extLst>
      <p:ext uri="{BB962C8B-B14F-4D97-AF65-F5344CB8AC3E}">
        <p14:creationId xmlns:p14="http://schemas.microsoft.com/office/powerpoint/2010/main" val="3602274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70F24D-D089-0583-A0C8-58CCA0AE33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FA5A28-437B-0358-3AD1-3F32C790AE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FF67AB-FA03-58FC-90D0-D1620FDC4656}"/>
              </a:ext>
            </a:extLst>
          </p:cNvPr>
          <p:cNvSpPr>
            <a:spLocks noGrp="1"/>
          </p:cNvSpPr>
          <p:nvPr>
            <p:ph type="dt" sz="half" idx="10"/>
          </p:nvPr>
        </p:nvSpPr>
        <p:spPr/>
        <p:txBody>
          <a:bodyPr/>
          <a:lstStyle/>
          <a:p>
            <a:fld id="{9015C417-41CA-1A40-BB3D-01233BA5ECD5}" type="datetimeFigureOut">
              <a:rPr lang="en-US" smtClean="0"/>
              <a:t>2/5/25</a:t>
            </a:fld>
            <a:endParaRPr lang="en-US"/>
          </a:p>
        </p:txBody>
      </p:sp>
      <p:sp>
        <p:nvSpPr>
          <p:cNvPr id="5" name="Footer Placeholder 4">
            <a:extLst>
              <a:ext uri="{FF2B5EF4-FFF2-40B4-BE49-F238E27FC236}">
                <a16:creationId xmlns:a16="http://schemas.microsoft.com/office/drawing/2014/main" id="{35306C15-98FC-25BB-8C11-EE54AF87C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BEC362-4FDD-AAE2-2097-07B116F82CE8}"/>
              </a:ext>
            </a:extLst>
          </p:cNvPr>
          <p:cNvSpPr>
            <a:spLocks noGrp="1"/>
          </p:cNvSpPr>
          <p:nvPr>
            <p:ph type="sldNum" sz="quarter" idx="12"/>
          </p:nvPr>
        </p:nvSpPr>
        <p:spPr/>
        <p:txBody>
          <a:bodyPr/>
          <a:lstStyle/>
          <a:p>
            <a:fld id="{3787FCAC-E903-9C45-B7B8-6059E0DB528F}" type="slidenum">
              <a:rPr lang="en-US" smtClean="0"/>
              <a:t>‹#›</a:t>
            </a:fld>
            <a:endParaRPr lang="en-US"/>
          </a:p>
        </p:txBody>
      </p:sp>
    </p:spTree>
    <p:extLst>
      <p:ext uri="{BB962C8B-B14F-4D97-AF65-F5344CB8AC3E}">
        <p14:creationId xmlns:p14="http://schemas.microsoft.com/office/powerpoint/2010/main" val="2961857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19C94-46E0-9530-FA88-6D45E5E7CA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35A585-1A22-ACD3-9906-752738A8C1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D16A4-7875-189A-556E-4A1473BCEF8C}"/>
              </a:ext>
            </a:extLst>
          </p:cNvPr>
          <p:cNvSpPr>
            <a:spLocks noGrp="1"/>
          </p:cNvSpPr>
          <p:nvPr>
            <p:ph type="dt" sz="half" idx="10"/>
          </p:nvPr>
        </p:nvSpPr>
        <p:spPr/>
        <p:txBody>
          <a:bodyPr/>
          <a:lstStyle/>
          <a:p>
            <a:fld id="{9015C417-41CA-1A40-BB3D-01233BA5ECD5}" type="datetimeFigureOut">
              <a:rPr lang="en-US" smtClean="0"/>
              <a:t>2/5/25</a:t>
            </a:fld>
            <a:endParaRPr lang="en-US"/>
          </a:p>
        </p:txBody>
      </p:sp>
      <p:sp>
        <p:nvSpPr>
          <p:cNvPr id="5" name="Footer Placeholder 4">
            <a:extLst>
              <a:ext uri="{FF2B5EF4-FFF2-40B4-BE49-F238E27FC236}">
                <a16:creationId xmlns:a16="http://schemas.microsoft.com/office/drawing/2014/main" id="{2468F6E3-DBB4-ED0E-23DF-C5A0843882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2F610-ED68-E137-93B8-B3E5B5559B1F}"/>
              </a:ext>
            </a:extLst>
          </p:cNvPr>
          <p:cNvSpPr>
            <a:spLocks noGrp="1"/>
          </p:cNvSpPr>
          <p:nvPr>
            <p:ph type="sldNum" sz="quarter" idx="12"/>
          </p:nvPr>
        </p:nvSpPr>
        <p:spPr/>
        <p:txBody>
          <a:bodyPr/>
          <a:lstStyle/>
          <a:p>
            <a:fld id="{3787FCAC-E903-9C45-B7B8-6059E0DB528F}" type="slidenum">
              <a:rPr lang="en-US" smtClean="0"/>
              <a:t>‹#›</a:t>
            </a:fld>
            <a:endParaRPr lang="en-US"/>
          </a:p>
        </p:txBody>
      </p:sp>
    </p:spTree>
    <p:extLst>
      <p:ext uri="{BB962C8B-B14F-4D97-AF65-F5344CB8AC3E}">
        <p14:creationId xmlns:p14="http://schemas.microsoft.com/office/powerpoint/2010/main" val="1954054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5E18-851B-309A-8032-72C3256BE3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77E42B-82B4-8195-B40D-3687F3ADB4B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D179D5-00F7-93A4-5C71-33AD261290CD}"/>
              </a:ext>
            </a:extLst>
          </p:cNvPr>
          <p:cNvSpPr>
            <a:spLocks noGrp="1"/>
          </p:cNvSpPr>
          <p:nvPr>
            <p:ph type="dt" sz="half" idx="10"/>
          </p:nvPr>
        </p:nvSpPr>
        <p:spPr/>
        <p:txBody>
          <a:bodyPr/>
          <a:lstStyle/>
          <a:p>
            <a:fld id="{9015C417-41CA-1A40-BB3D-01233BA5ECD5}" type="datetimeFigureOut">
              <a:rPr lang="en-US" smtClean="0"/>
              <a:t>2/5/25</a:t>
            </a:fld>
            <a:endParaRPr lang="en-US"/>
          </a:p>
        </p:txBody>
      </p:sp>
      <p:sp>
        <p:nvSpPr>
          <p:cNvPr id="5" name="Footer Placeholder 4">
            <a:extLst>
              <a:ext uri="{FF2B5EF4-FFF2-40B4-BE49-F238E27FC236}">
                <a16:creationId xmlns:a16="http://schemas.microsoft.com/office/drawing/2014/main" id="{46C3946E-FE21-9416-D960-15077B6A68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175E9A-4D3F-D487-E713-408027DC98D9}"/>
              </a:ext>
            </a:extLst>
          </p:cNvPr>
          <p:cNvSpPr>
            <a:spLocks noGrp="1"/>
          </p:cNvSpPr>
          <p:nvPr>
            <p:ph type="sldNum" sz="quarter" idx="12"/>
          </p:nvPr>
        </p:nvSpPr>
        <p:spPr/>
        <p:txBody>
          <a:bodyPr/>
          <a:lstStyle/>
          <a:p>
            <a:fld id="{3787FCAC-E903-9C45-B7B8-6059E0DB528F}" type="slidenum">
              <a:rPr lang="en-US" smtClean="0"/>
              <a:t>‹#›</a:t>
            </a:fld>
            <a:endParaRPr lang="en-US"/>
          </a:p>
        </p:txBody>
      </p:sp>
    </p:spTree>
    <p:extLst>
      <p:ext uri="{BB962C8B-B14F-4D97-AF65-F5344CB8AC3E}">
        <p14:creationId xmlns:p14="http://schemas.microsoft.com/office/powerpoint/2010/main" val="3963977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BBB4-E98B-8D01-4707-65E81B9E01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409F25-42CC-3068-3EF8-7BB9B3368E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CD79A2-E661-D87B-299D-D96224B1EC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D02FF0-707D-B477-F7F3-BE8CF001FA7F}"/>
              </a:ext>
            </a:extLst>
          </p:cNvPr>
          <p:cNvSpPr>
            <a:spLocks noGrp="1"/>
          </p:cNvSpPr>
          <p:nvPr>
            <p:ph type="dt" sz="half" idx="10"/>
          </p:nvPr>
        </p:nvSpPr>
        <p:spPr/>
        <p:txBody>
          <a:bodyPr/>
          <a:lstStyle/>
          <a:p>
            <a:fld id="{9015C417-41CA-1A40-BB3D-01233BA5ECD5}" type="datetimeFigureOut">
              <a:rPr lang="en-US" smtClean="0"/>
              <a:t>2/5/25</a:t>
            </a:fld>
            <a:endParaRPr lang="en-US"/>
          </a:p>
        </p:txBody>
      </p:sp>
      <p:sp>
        <p:nvSpPr>
          <p:cNvPr id="6" name="Footer Placeholder 5">
            <a:extLst>
              <a:ext uri="{FF2B5EF4-FFF2-40B4-BE49-F238E27FC236}">
                <a16:creationId xmlns:a16="http://schemas.microsoft.com/office/drawing/2014/main" id="{625C34E9-7480-DB5C-34DB-04E7E97EB7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9067F9-F993-97A1-190A-1F737912F1E2}"/>
              </a:ext>
            </a:extLst>
          </p:cNvPr>
          <p:cNvSpPr>
            <a:spLocks noGrp="1"/>
          </p:cNvSpPr>
          <p:nvPr>
            <p:ph type="sldNum" sz="quarter" idx="12"/>
          </p:nvPr>
        </p:nvSpPr>
        <p:spPr/>
        <p:txBody>
          <a:bodyPr/>
          <a:lstStyle/>
          <a:p>
            <a:fld id="{3787FCAC-E903-9C45-B7B8-6059E0DB528F}" type="slidenum">
              <a:rPr lang="en-US" smtClean="0"/>
              <a:t>‹#›</a:t>
            </a:fld>
            <a:endParaRPr lang="en-US"/>
          </a:p>
        </p:txBody>
      </p:sp>
    </p:spTree>
    <p:extLst>
      <p:ext uri="{BB962C8B-B14F-4D97-AF65-F5344CB8AC3E}">
        <p14:creationId xmlns:p14="http://schemas.microsoft.com/office/powerpoint/2010/main" val="2444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A6694-62A0-C708-40BB-F0260173DF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25F722-C543-3E86-C572-F0261D59C8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C35D74-2C85-DFA0-EF05-CB4BD42B6B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5CAB87-24F7-AEF4-F4F3-748BCEC463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255BB4-043C-6194-DC93-8AF67B780D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81558C-D5C6-2869-4737-72B567D5F06E}"/>
              </a:ext>
            </a:extLst>
          </p:cNvPr>
          <p:cNvSpPr>
            <a:spLocks noGrp="1"/>
          </p:cNvSpPr>
          <p:nvPr>
            <p:ph type="dt" sz="half" idx="10"/>
          </p:nvPr>
        </p:nvSpPr>
        <p:spPr/>
        <p:txBody>
          <a:bodyPr/>
          <a:lstStyle/>
          <a:p>
            <a:fld id="{9015C417-41CA-1A40-BB3D-01233BA5ECD5}" type="datetimeFigureOut">
              <a:rPr lang="en-US" smtClean="0"/>
              <a:t>2/5/25</a:t>
            </a:fld>
            <a:endParaRPr lang="en-US"/>
          </a:p>
        </p:txBody>
      </p:sp>
      <p:sp>
        <p:nvSpPr>
          <p:cNvPr id="8" name="Footer Placeholder 7">
            <a:extLst>
              <a:ext uri="{FF2B5EF4-FFF2-40B4-BE49-F238E27FC236}">
                <a16:creationId xmlns:a16="http://schemas.microsoft.com/office/drawing/2014/main" id="{F4C1BB90-D37F-F336-7580-D402BEEA20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A71E72-EC0B-BD5C-220A-C76AD9CA9108}"/>
              </a:ext>
            </a:extLst>
          </p:cNvPr>
          <p:cNvSpPr>
            <a:spLocks noGrp="1"/>
          </p:cNvSpPr>
          <p:nvPr>
            <p:ph type="sldNum" sz="quarter" idx="12"/>
          </p:nvPr>
        </p:nvSpPr>
        <p:spPr/>
        <p:txBody>
          <a:bodyPr/>
          <a:lstStyle/>
          <a:p>
            <a:fld id="{3787FCAC-E903-9C45-B7B8-6059E0DB528F}" type="slidenum">
              <a:rPr lang="en-US" smtClean="0"/>
              <a:t>‹#›</a:t>
            </a:fld>
            <a:endParaRPr lang="en-US"/>
          </a:p>
        </p:txBody>
      </p:sp>
    </p:spTree>
    <p:extLst>
      <p:ext uri="{BB962C8B-B14F-4D97-AF65-F5344CB8AC3E}">
        <p14:creationId xmlns:p14="http://schemas.microsoft.com/office/powerpoint/2010/main" val="3453181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79B04-31DC-5E60-F996-E435883CF5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E4D050-D82E-C264-B37E-1312AD7895E2}"/>
              </a:ext>
            </a:extLst>
          </p:cNvPr>
          <p:cNvSpPr>
            <a:spLocks noGrp="1"/>
          </p:cNvSpPr>
          <p:nvPr>
            <p:ph type="dt" sz="half" idx="10"/>
          </p:nvPr>
        </p:nvSpPr>
        <p:spPr/>
        <p:txBody>
          <a:bodyPr/>
          <a:lstStyle/>
          <a:p>
            <a:fld id="{9015C417-41CA-1A40-BB3D-01233BA5ECD5}" type="datetimeFigureOut">
              <a:rPr lang="en-US" smtClean="0"/>
              <a:t>2/5/25</a:t>
            </a:fld>
            <a:endParaRPr lang="en-US"/>
          </a:p>
        </p:txBody>
      </p:sp>
      <p:sp>
        <p:nvSpPr>
          <p:cNvPr id="4" name="Footer Placeholder 3">
            <a:extLst>
              <a:ext uri="{FF2B5EF4-FFF2-40B4-BE49-F238E27FC236}">
                <a16:creationId xmlns:a16="http://schemas.microsoft.com/office/drawing/2014/main" id="{93DD0C98-743E-2059-55DD-15A772B5B7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7CBEEF-138C-2A77-97A1-564F7BCB1404}"/>
              </a:ext>
            </a:extLst>
          </p:cNvPr>
          <p:cNvSpPr>
            <a:spLocks noGrp="1"/>
          </p:cNvSpPr>
          <p:nvPr>
            <p:ph type="sldNum" sz="quarter" idx="12"/>
          </p:nvPr>
        </p:nvSpPr>
        <p:spPr/>
        <p:txBody>
          <a:bodyPr/>
          <a:lstStyle/>
          <a:p>
            <a:fld id="{3787FCAC-E903-9C45-B7B8-6059E0DB528F}" type="slidenum">
              <a:rPr lang="en-US" smtClean="0"/>
              <a:t>‹#›</a:t>
            </a:fld>
            <a:endParaRPr lang="en-US"/>
          </a:p>
        </p:txBody>
      </p:sp>
    </p:spTree>
    <p:extLst>
      <p:ext uri="{BB962C8B-B14F-4D97-AF65-F5344CB8AC3E}">
        <p14:creationId xmlns:p14="http://schemas.microsoft.com/office/powerpoint/2010/main" val="641372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8BFFB5-B38E-C8B0-0F27-85F059A1E0D3}"/>
              </a:ext>
            </a:extLst>
          </p:cNvPr>
          <p:cNvSpPr>
            <a:spLocks noGrp="1"/>
          </p:cNvSpPr>
          <p:nvPr>
            <p:ph type="dt" sz="half" idx="10"/>
          </p:nvPr>
        </p:nvSpPr>
        <p:spPr/>
        <p:txBody>
          <a:bodyPr/>
          <a:lstStyle/>
          <a:p>
            <a:fld id="{9015C417-41CA-1A40-BB3D-01233BA5ECD5}" type="datetimeFigureOut">
              <a:rPr lang="en-US" smtClean="0"/>
              <a:t>2/5/25</a:t>
            </a:fld>
            <a:endParaRPr lang="en-US"/>
          </a:p>
        </p:txBody>
      </p:sp>
      <p:sp>
        <p:nvSpPr>
          <p:cNvPr id="3" name="Footer Placeholder 2">
            <a:extLst>
              <a:ext uri="{FF2B5EF4-FFF2-40B4-BE49-F238E27FC236}">
                <a16:creationId xmlns:a16="http://schemas.microsoft.com/office/drawing/2014/main" id="{D6A33763-C623-AD02-A00D-677BCD6E50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ABF356-587C-6A6E-0DFE-E03DCA814C48}"/>
              </a:ext>
            </a:extLst>
          </p:cNvPr>
          <p:cNvSpPr>
            <a:spLocks noGrp="1"/>
          </p:cNvSpPr>
          <p:nvPr>
            <p:ph type="sldNum" sz="quarter" idx="12"/>
          </p:nvPr>
        </p:nvSpPr>
        <p:spPr/>
        <p:txBody>
          <a:bodyPr/>
          <a:lstStyle/>
          <a:p>
            <a:fld id="{3787FCAC-E903-9C45-B7B8-6059E0DB528F}" type="slidenum">
              <a:rPr lang="en-US" smtClean="0"/>
              <a:t>‹#›</a:t>
            </a:fld>
            <a:endParaRPr lang="en-US"/>
          </a:p>
        </p:txBody>
      </p:sp>
    </p:spTree>
    <p:extLst>
      <p:ext uri="{BB962C8B-B14F-4D97-AF65-F5344CB8AC3E}">
        <p14:creationId xmlns:p14="http://schemas.microsoft.com/office/powerpoint/2010/main" val="400364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40809-5592-3C8D-877F-1C4C2776FB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86161B-06C1-7DCB-4A1D-C69EACBD82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B22B04-6937-B505-03C4-7A5C3D9BD3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838CF7-695A-27B4-ACFD-C30936C35BFE}"/>
              </a:ext>
            </a:extLst>
          </p:cNvPr>
          <p:cNvSpPr>
            <a:spLocks noGrp="1"/>
          </p:cNvSpPr>
          <p:nvPr>
            <p:ph type="dt" sz="half" idx="10"/>
          </p:nvPr>
        </p:nvSpPr>
        <p:spPr/>
        <p:txBody>
          <a:bodyPr/>
          <a:lstStyle/>
          <a:p>
            <a:fld id="{9015C417-41CA-1A40-BB3D-01233BA5ECD5}" type="datetimeFigureOut">
              <a:rPr lang="en-US" smtClean="0"/>
              <a:t>2/5/25</a:t>
            </a:fld>
            <a:endParaRPr lang="en-US"/>
          </a:p>
        </p:txBody>
      </p:sp>
      <p:sp>
        <p:nvSpPr>
          <p:cNvPr id="6" name="Footer Placeholder 5">
            <a:extLst>
              <a:ext uri="{FF2B5EF4-FFF2-40B4-BE49-F238E27FC236}">
                <a16:creationId xmlns:a16="http://schemas.microsoft.com/office/drawing/2014/main" id="{41D1FC73-FDA6-6818-5F64-925E8A1E8D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DA63E2-FCBD-5367-FF2C-FC3A9C2F8A11}"/>
              </a:ext>
            </a:extLst>
          </p:cNvPr>
          <p:cNvSpPr>
            <a:spLocks noGrp="1"/>
          </p:cNvSpPr>
          <p:nvPr>
            <p:ph type="sldNum" sz="quarter" idx="12"/>
          </p:nvPr>
        </p:nvSpPr>
        <p:spPr/>
        <p:txBody>
          <a:bodyPr/>
          <a:lstStyle/>
          <a:p>
            <a:fld id="{3787FCAC-E903-9C45-B7B8-6059E0DB528F}" type="slidenum">
              <a:rPr lang="en-US" smtClean="0"/>
              <a:t>‹#›</a:t>
            </a:fld>
            <a:endParaRPr lang="en-US"/>
          </a:p>
        </p:txBody>
      </p:sp>
    </p:spTree>
    <p:extLst>
      <p:ext uri="{BB962C8B-B14F-4D97-AF65-F5344CB8AC3E}">
        <p14:creationId xmlns:p14="http://schemas.microsoft.com/office/powerpoint/2010/main" val="3130885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F279B-1423-33A9-A21A-0AD26EC2A7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66AFFD-F465-4B7F-FC10-E3A2F84FB7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F55B47-E0AF-1F0F-56DB-F20BDC3317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3C3850-6A1B-CB67-202F-50EE23E8A1A5}"/>
              </a:ext>
            </a:extLst>
          </p:cNvPr>
          <p:cNvSpPr>
            <a:spLocks noGrp="1"/>
          </p:cNvSpPr>
          <p:nvPr>
            <p:ph type="dt" sz="half" idx="10"/>
          </p:nvPr>
        </p:nvSpPr>
        <p:spPr/>
        <p:txBody>
          <a:bodyPr/>
          <a:lstStyle/>
          <a:p>
            <a:fld id="{9015C417-41CA-1A40-BB3D-01233BA5ECD5}" type="datetimeFigureOut">
              <a:rPr lang="en-US" smtClean="0"/>
              <a:t>2/5/25</a:t>
            </a:fld>
            <a:endParaRPr lang="en-US"/>
          </a:p>
        </p:txBody>
      </p:sp>
      <p:sp>
        <p:nvSpPr>
          <p:cNvPr id="6" name="Footer Placeholder 5">
            <a:extLst>
              <a:ext uri="{FF2B5EF4-FFF2-40B4-BE49-F238E27FC236}">
                <a16:creationId xmlns:a16="http://schemas.microsoft.com/office/drawing/2014/main" id="{BD625183-4F0A-87D7-DE25-993E57CC8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C5A6CF-CC78-6E47-7E05-DE7D666538E7}"/>
              </a:ext>
            </a:extLst>
          </p:cNvPr>
          <p:cNvSpPr>
            <a:spLocks noGrp="1"/>
          </p:cNvSpPr>
          <p:nvPr>
            <p:ph type="sldNum" sz="quarter" idx="12"/>
          </p:nvPr>
        </p:nvSpPr>
        <p:spPr/>
        <p:txBody>
          <a:bodyPr/>
          <a:lstStyle/>
          <a:p>
            <a:fld id="{3787FCAC-E903-9C45-B7B8-6059E0DB528F}" type="slidenum">
              <a:rPr lang="en-US" smtClean="0"/>
              <a:t>‹#›</a:t>
            </a:fld>
            <a:endParaRPr lang="en-US"/>
          </a:p>
        </p:txBody>
      </p:sp>
    </p:spTree>
    <p:extLst>
      <p:ext uri="{BB962C8B-B14F-4D97-AF65-F5344CB8AC3E}">
        <p14:creationId xmlns:p14="http://schemas.microsoft.com/office/powerpoint/2010/main" val="1354883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03B6DA-2D48-B0A3-96D5-BF793CD8F8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786DBC-E96E-ECD8-988D-CD9E3D3A0F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865C74-95B8-6C27-C814-D2D5262943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015C417-41CA-1A40-BB3D-01233BA5ECD5}" type="datetimeFigureOut">
              <a:rPr lang="en-US" smtClean="0"/>
              <a:t>2/5/25</a:t>
            </a:fld>
            <a:endParaRPr lang="en-US"/>
          </a:p>
        </p:txBody>
      </p:sp>
      <p:sp>
        <p:nvSpPr>
          <p:cNvPr id="5" name="Footer Placeholder 4">
            <a:extLst>
              <a:ext uri="{FF2B5EF4-FFF2-40B4-BE49-F238E27FC236}">
                <a16:creationId xmlns:a16="http://schemas.microsoft.com/office/drawing/2014/main" id="{A00E15AC-2E05-0F5F-585F-84E644504F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9F92FF8-80F8-97C3-5CF9-4F2CACD6CE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787FCAC-E903-9C45-B7B8-6059E0DB528F}" type="slidenum">
              <a:rPr lang="en-US" smtClean="0"/>
              <a:t>‹#›</a:t>
            </a:fld>
            <a:endParaRPr lang="en-US"/>
          </a:p>
        </p:txBody>
      </p:sp>
    </p:spTree>
    <p:extLst>
      <p:ext uri="{BB962C8B-B14F-4D97-AF65-F5344CB8AC3E}">
        <p14:creationId xmlns:p14="http://schemas.microsoft.com/office/powerpoint/2010/main" val="4238303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rxiv.org/pdf/2501.1294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86FC-2DC2-14CF-A4EA-775344B6F302}"/>
              </a:ext>
            </a:extLst>
          </p:cNvPr>
          <p:cNvSpPr>
            <a:spLocks noGrp="1"/>
          </p:cNvSpPr>
          <p:nvPr>
            <p:ph type="ctrTitle"/>
          </p:nvPr>
        </p:nvSpPr>
        <p:spPr/>
        <p:txBody>
          <a:bodyPr/>
          <a:lstStyle/>
          <a:p>
            <a:r>
              <a:rPr lang="en-US" dirty="0"/>
              <a:t>Abstracts</a:t>
            </a:r>
          </a:p>
        </p:txBody>
      </p:sp>
      <p:sp>
        <p:nvSpPr>
          <p:cNvPr id="3" name="Subtitle 2">
            <a:extLst>
              <a:ext uri="{FF2B5EF4-FFF2-40B4-BE49-F238E27FC236}">
                <a16:creationId xmlns:a16="http://schemas.microsoft.com/office/drawing/2014/main" id="{B1594B7F-DADE-14ED-4D64-B5452F8AB17A}"/>
              </a:ext>
            </a:extLst>
          </p:cNvPr>
          <p:cNvSpPr>
            <a:spLocks noGrp="1"/>
          </p:cNvSpPr>
          <p:nvPr>
            <p:ph type="subTitle" idx="1"/>
          </p:nvPr>
        </p:nvSpPr>
        <p:spPr/>
        <p:txBody>
          <a:bodyPr/>
          <a:lstStyle/>
          <a:p>
            <a:r>
              <a:rPr lang="en-US" dirty="0"/>
              <a:t>Ken Church</a:t>
            </a:r>
          </a:p>
          <a:p>
            <a:r>
              <a:rPr lang="en-US" dirty="0"/>
              <a:t>Feb 5, 2025</a:t>
            </a:r>
          </a:p>
        </p:txBody>
      </p:sp>
    </p:spTree>
    <p:extLst>
      <p:ext uri="{BB962C8B-B14F-4D97-AF65-F5344CB8AC3E}">
        <p14:creationId xmlns:p14="http://schemas.microsoft.com/office/powerpoint/2010/main" val="2250263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10215-97A6-6F34-C906-B47CFE16D62D}"/>
              </a:ext>
            </a:extLst>
          </p:cNvPr>
          <p:cNvSpPr>
            <a:spLocks noGrp="1"/>
          </p:cNvSpPr>
          <p:nvPr>
            <p:ph type="title"/>
          </p:nvPr>
        </p:nvSpPr>
        <p:spPr/>
        <p:txBody>
          <a:bodyPr/>
          <a:lstStyle/>
          <a:p>
            <a:r>
              <a:rPr lang="en-US" dirty="0"/>
              <a:t>Abstracts are like talks, papers, etc.</a:t>
            </a:r>
          </a:p>
        </p:txBody>
      </p:sp>
      <p:sp>
        <p:nvSpPr>
          <p:cNvPr id="3" name="Content Placeholder 2">
            <a:extLst>
              <a:ext uri="{FF2B5EF4-FFF2-40B4-BE49-F238E27FC236}">
                <a16:creationId xmlns:a16="http://schemas.microsoft.com/office/drawing/2014/main" id="{FDA5DB04-D61A-C097-9A87-0D4CF6F84098}"/>
              </a:ext>
            </a:extLst>
          </p:cNvPr>
          <p:cNvSpPr>
            <a:spLocks noGrp="1"/>
          </p:cNvSpPr>
          <p:nvPr>
            <p:ph idx="1"/>
          </p:nvPr>
        </p:nvSpPr>
        <p:spPr/>
        <p:txBody>
          <a:bodyPr/>
          <a:lstStyle/>
          <a:p>
            <a:r>
              <a:rPr lang="en-US" dirty="0"/>
              <a:t>Say everything 3 times</a:t>
            </a:r>
          </a:p>
          <a:p>
            <a:pPr lvl="1"/>
            <a:r>
              <a:rPr lang="en-US" dirty="0"/>
              <a:t>Say what you are going to say (promise)</a:t>
            </a:r>
          </a:p>
          <a:p>
            <a:pPr lvl="1"/>
            <a:r>
              <a:rPr lang="en-US" dirty="0"/>
              <a:t>Say what you said (connect the dots)</a:t>
            </a:r>
          </a:p>
          <a:p>
            <a:pPr lvl="1"/>
            <a:r>
              <a:rPr lang="en-US" dirty="0"/>
              <a:t>Say what you said (delivery)</a:t>
            </a:r>
          </a:p>
          <a:p>
            <a:r>
              <a:rPr lang="en-US" dirty="0"/>
              <a:t>Abstracts</a:t>
            </a:r>
          </a:p>
          <a:p>
            <a:pPr lvl="1"/>
            <a:r>
              <a:rPr lang="en-US" dirty="0"/>
              <a:t>Topic Sentence</a:t>
            </a:r>
          </a:p>
          <a:p>
            <a:pPr lvl="1"/>
            <a:r>
              <a:rPr lang="en-US" dirty="0"/>
              <a:t>Body</a:t>
            </a:r>
          </a:p>
          <a:p>
            <a:pPr lvl="1"/>
            <a:r>
              <a:rPr lang="en-US" dirty="0"/>
              <a:t>Concluding Sentence</a:t>
            </a:r>
          </a:p>
          <a:p>
            <a:endParaRPr lang="en-US" dirty="0"/>
          </a:p>
        </p:txBody>
      </p:sp>
    </p:spTree>
    <p:extLst>
      <p:ext uri="{BB962C8B-B14F-4D97-AF65-F5344CB8AC3E}">
        <p14:creationId xmlns:p14="http://schemas.microsoft.com/office/powerpoint/2010/main" val="2204925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E55F1-8864-38CC-A3F0-EB29EC6538F3}"/>
              </a:ext>
            </a:extLst>
          </p:cNvPr>
          <p:cNvSpPr>
            <a:spLocks noGrp="1"/>
          </p:cNvSpPr>
          <p:nvPr>
            <p:ph type="title"/>
          </p:nvPr>
        </p:nvSpPr>
        <p:spPr/>
        <p:txBody>
          <a:bodyPr/>
          <a:lstStyle/>
          <a:p>
            <a:r>
              <a:rPr lang="en-US" dirty="0"/>
              <a:t>BERT</a:t>
            </a:r>
          </a:p>
        </p:txBody>
      </p:sp>
      <p:sp>
        <p:nvSpPr>
          <p:cNvPr id="3" name="Content Placeholder 2">
            <a:extLst>
              <a:ext uri="{FF2B5EF4-FFF2-40B4-BE49-F238E27FC236}">
                <a16:creationId xmlns:a16="http://schemas.microsoft.com/office/drawing/2014/main" id="{D5FEF82C-5785-02B2-9CB1-BD254D8C6017}"/>
              </a:ext>
            </a:extLst>
          </p:cNvPr>
          <p:cNvSpPr>
            <a:spLocks noGrp="1"/>
          </p:cNvSpPr>
          <p:nvPr>
            <p:ph idx="1"/>
          </p:nvPr>
        </p:nvSpPr>
        <p:spPr/>
        <p:txBody>
          <a:bodyPr>
            <a:normAutofit fontScale="77500" lnSpcReduction="20000"/>
          </a:bodyPr>
          <a:lstStyle/>
          <a:p>
            <a:r>
              <a:rPr lang="en-US" b="0" i="0" dirty="0">
                <a:solidFill>
                  <a:srgbClr val="2E3743"/>
                </a:solidFill>
                <a:effectLst/>
                <a:latin typeface="Roboto" panose="02000000000000000000" pitchFamily="2" charset="0"/>
              </a:rPr>
              <a:t>We introduce a new language representation model called BERT, </a:t>
            </a:r>
          </a:p>
          <a:p>
            <a:pPr lvl="1"/>
            <a:r>
              <a:rPr lang="en-US" b="0" i="0" dirty="0">
                <a:solidFill>
                  <a:srgbClr val="2E3743"/>
                </a:solidFill>
                <a:effectLst/>
                <a:latin typeface="Roboto" panose="02000000000000000000" pitchFamily="2" charset="0"/>
              </a:rPr>
              <a:t>which stands for Bidirectional Encoder Representations from Transformers.</a:t>
            </a:r>
          </a:p>
          <a:p>
            <a:r>
              <a:rPr lang="en-US" b="0" i="0" dirty="0">
                <a:solidFill>
                  <a:srgbClr val="2E3743"/>
                </a:solidFill>
                <a:effectLst/>
                <a:latin typeface="Roboto" panose="02000000000000000000" pitchFamily="2" charset="0"/>
              </a:rPr>
              <a:t> Unlike recent language representation models, BERT is designed to pre-train deep bidirectional representations from unlabeled text by jointly conditioning on both left and right context in all layers. As a result, the pre-trained BERT model can be fine-tuned with just one additional output layer to create state-of-the-art models for a wide range of tasks, such as question answering and language inference, without substantial task-specific architecture modifications. BERT is conceptually simple and empirically powerful. </a:t>
            </a:r>
          </a:p>
          <a:p>
            <a:r>
              <a:rPr lang="en-US" b="0" i="0" dirty="0">
                <a:solidFill>
                  <a:srgbClr val="2E3743"/>
                </a:solidFill>
                <a:effectLst/>
                <a:latin typeface="Roboto" panose="02000000000000000000" pitchFamily="2" charset="0"/>
              </a:rPr>
              <a:t>It obtains new state-of-the-art results on eleven natural language processing tasks, including </a:t>
            </a:r>
          </a:p>
          <a:p>
            <a:pPr lvl="1"/>
            <a:r>
              <a:rPr lang="en-US" b="0" i="0" dirty="0">
                <a:solidFill>
                  <a:srgbClr val="2E3743"/>
                </a:solidFill>
                <a:effectLst/>
                <a:latin typeface="Roboto" panose="02000000000000000000" pitchFamily="2" charset="0"/>
              </a:rPr>
              <a:t>pushing the GLUE score to 80.5% (7.7% point absolute improvement), </a:t>
            </a:r>
          </a:p>
          <a:p>
            <a:pPr lvl="1"/>
            <a:r>
              <a:rPr lang="en-US" b="0" i="0" dirty="0" err="1">
                <a:solidFill>
                  <a:srgbClr val="2E3743"/>
                </a:solidFill>
                <a:effectLst/>
                <a:latin typeface="Roboto" panose="02000000000000000000" pitchFamily="2" charset="0"/>
              </a:rPr>
              <a:t>MultiNLI</a:t>
            </a:r>
            <a:r>
              <a:rPr lang="en-US" b="0" i="0" dirty="0">
                <a:solidFill>
                  <a:srgbClr val="2E3743"/>
                </a:solidFill>
                <a:effectLst/>
                <a:latin typeface="Roboto" panose="02000000000000000000" pitchFamily="2" charset="0"/>
              </a:rPr>
              <a:t> accuracy to 86.7% (4.6% absolute improvement), </a:t>
            </a:r>
          </a:p>
          <a:p>
            <a:pPr lvl="1"/>
            <a:r>
              <a:rPr lang="en-US" b="0" i="0" dirty="0" err="1">
                <a:solidFill>
                  <a:srgbClr val="2E3743"/>
                </a:solidFill>
                <a:effectLst/>
                <a:latin typeface="Roboto" panose="02000000000000000000" pitchFamily="2" charset="0"/>
              </a:rPr>
              <a:t>SQuAD</a:t>
            </a:r>
            <a:r>
              <a:rPr lang="en-US" b="0" i="0" dirty="0">
                <a:solidFill>
                  <a:srgbClr val="2E3743"/>
                </a:solidFill>
                <a:effectLst/>
                <a:latin typeface="Roboto" panose="02000000000000000000" pitchFamily="2" charset="0"/>
              </a:rPr>
              <a:t> v1.1 question answering Test F1 to 93.2 (1.5 point absolute improvement) and</a:t>
            </a:r>
          </a:p>
          <a:p>
            <a:pPr lvl="1"/>
            <a:r>
              <a:rPr lang="en-US" b="0" i="0" dirty="0" err="1">
                <a:solidFill>
                  <a:srgbClr val="2E3743"/>
                </a:solidFill>
                <a:effectLst/>
                <a:latin typeface="Roboto" panose="02000000000000000000" pitchFamily="2" charset="0"/>
              </a:rPr>
              <a:t>SQuAD</a:t>
            </a:r>
            <a:r>
              <a:rPr lang="en-US" b="0" i="0" dirty="0">
                <a:solidFill>
                  <a:srgbClr val="2E3743"/>
                </a:solidFill>
                <a:effectLst/>
                <a:latin typeface="Roboto" panose="02000000000000000000" pitchFamily="2" charset="0"/>
              </a:rPr>
              <a:t> v2.0 Test F1 to 83.1 (5.1 point absolute improvement).</a:t>
            </a:r>
            <a:endParaRPr lang="en-US" dirty="0"/>
          </a:p>
        </p:txBody>
      </p:sp>
    </p:spTree>
    <p:extLst>
      <p:ext uri="{BB962C8B-B14F-4D97-AF65-F5344CB8AC3E}">
        <p14:creationId xmlns:p14="http://schemas.microsoft.com/office/powerpoint/2010/main" val="2065784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41CDE-874F-8667-810E-F2CC924BA658}"/>
              </a:ext>
            </a:extLst>
          </p:cNvPr>
          <p:cNvSpPr>
            <a:spLocks noGrp="1"/>
          </p:cNvSpPr>
          <p:nvPr>
            <p:ph type="title"/>
          </p:nvPr>
        </p:nvSpPr>
        <p:spPr/>
        <p:txBody>
          <a:bodyPr/>
          <a:lstStyle/>
          <a:p>
            <a:r>
              <a:rPr lang="en-US" dirty="0"/>
              <a:t>Deep Seek</a:t>
            </a:r>
            <a:br>
              <a:rPr lang="en-US" dirty="0"/>
            </a:br>
            <a:r>
              <a:rPr lang="en-US" dirty="0">
                <a:hlinkClick r:id="rId2"/>
              </a:rPr>
              <a:t>https://arxiv.org/pdf/2501.12948</a:t>
            </a:r>
            <a:r>
              <a:rPr lang="en-US" dirty="0"/>
              <a:t> </a:t>
            </a:r>
          </a:p>
        </p:txBody>
      </p:sp>
      <p:sp>
        <p:nvSpPr>
          <p:cNvPr id="3" name="Content Placeholder 2">
            <a:extLst>
              <a:ext uri="{FF2B5EF4-FFF2-40B4-BE49-F238E27FC236}">
                <a16:creationId xmlns:a16="http://schemas.microsoft.com/office/drawing/2014/main" id="{256874B1-CA83-431C-331D-ADE0C934D3A8}"/>
              </a:ext>
            </a:extLst>
          </p:cNvPr>
          <p:cNvSpPr>
            <a:spLocks noGrp="1"/>
          </p:cNvSpPr>
          <p:nvPr>
            <p:ph idx="1"/>
          </p:nvPr>
        </p:nvSpPr>
        <p:spPr/>
        <p:txBody>
          <a:bodyPr>
            <a:normAutofit fontScale="77500" lnSpcReduction="20000"/>
          </a:bodyPr>
          <a:lstStyle/>
          <a:p>
            <a:r>
              <a:rPr lang="en-US" dirty="0"/>
              <a:t>We introduce our first-generation reasoning models, </a:t>
            </a:r>
          </a:p>
          <a:p>
            <a:pPr lvl="1"/>
            <a:r>
              <a:rPr lang="en-US" dirty="0"/>
              <a:t>DeepSeek-R1-Zero and DeepSeek-R1. </a:t>
            </a:r>
          </a:p>
          <a:p>
            <a:r>
              <a:rPr lang="en-US" dirty="0"/>
              <a:t>DeepSeek-R1-Zero, a model trained via large-scale reinforcement learning (RL) without supervised fine-tuning (SFT) as a preliminary step, demonstrates remarkable reasoning capabilities. Through RL, DeepSeek-R1-Zero naturally emerges with numerous powerful and intriguing reasoning behaviors. However, it encounters challenges such as poor readability, and language mixing. To address these issues and further enhance reasoning performance, we introduce DeepSeek-R1, which incorporates multi-stage training and cold-start data before RL. DeepSeekR1 achieves performance comparable to OpenAI-o1-1217 on reasoning tasks. </a:t>
            </a:r>
          </a:p>
          <a:p>
            <a:r>
              <a:rPr lang="en-US" dirty="0"/>
              <a:t>To support the research community, we open-source </a:t>
            </a:r>
          </a:p>
          <a:p>
            <a:pPr lvl="1"/>
            <a:r>
              <a:rPr lang="en-US" dirty="0"/>
              <a:t>DeepSeek-R1-Zero, </a:t>
            </a:r>
          </a:p>
          <a:p>
            <a:pPr lvl="1"/>
            <a:r>
              <a:rPr lang="en-US" dirty="0"/>
              <a:t>DeepSeek-R1, and </a:t>
            </a:r>
          </a:p>
          <a:p>
            <a:pPr lvl="1"/>
            <a:r>
              <a:rPr lang="en-US" dirty="0"/>
              <a:t>six dense models (1.5B, 7B, 8B, 14B, 32B, 70B) distilled from DeepSeek-R1 </a:t>
            </a:r>
          </a:p>
          <a:p>
            <a:pPr lvl="2"/>
            <a:r>
              <a:rPr lang="en-US" dirty="0"/>
              <a:t>based on </a:t>
            </a:r>
            <a:r>
              <a:rPr lang="en-US" dirty="0" err="1"/>
              <a:t>Qwen</a:t>
            </a:r>
            <a:r>
              <a:rPr lang="en-US" dirty="0"/>
              <a:t> and Llama.</a:t>
            </a:r>
          </a:p>
        </p:txBody>
      </p:sp>
    </p:spTree>
    <p:extLst>
      <p:ext uri="{BB962C8B-B14F-4D97-AF65-F5344CB8AC3E}">
        <p14:creationId xmlns:p14="http://schemas.microsoft.com/office/powerpoint/2010/main" val="2657361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FDD7A-72DD-F98F-9968-DA978704F13C}"/>
              </a:ext>
            </a:extLst>
          </p:cNvPr>
          <p:cNvSpPr>
            <a:spLocks noGrp="1"/>
          </p:cNvSpPr>
          <p:nvPr>
            <p:ph type="title"/>
          </p:nvPr>
        </p:nvSpPr>
        <p:spPr/>
        <p:txBody>
          <a:bodyPr/>
          <a:lstStyle/>
          <a:p>
            <a:r>
              <a:rPr lang="en-US" dirty="0"/>
              <a:t>Suffix Arrays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FACB564-9F5F-82FB-E83E-9046B810708E}"/>
                  </a:ext>
                </a:extLst>
              </p:cNvPr>
              <p:cNvSpPr>
                <a:spLocks noGrp="1"/>
              </p:cNvSpPr>
              <p:nvPr>
                <p:ph idx="1"/>
              </p:nvPr>
            </p:nvSpPr>
            <p:spPr/>
            <p:txBody>
              <a:bodyPr>
                <a:normAutofit fontScale="77500" lnSpcReduction="20000"/>
              </a:bodyPr>
              <a:lstStyle/>
              <a:p>
                <a:r>
                  <a:rPr lang="en-US" b="0" i="0" dirty="0">
                    <a:solidFill>
                      <a:srgbClr val="2E3743"/>
                    </a:solidFill>
                    <a:effectLst/>
                    <a:latin typeface="Roboto" panose="02000000000000000000" pitchFamily="2" charset="0"/>
                  </a:rPr>
                  <a:t>A new and conceptually simple data structure, called a suffix array, </a:t>
                </a:r>
              </a:p>
              <a:p>
                <a:pPr lvl="1"/>
                <a:r>
                  <a:rPr lang="en-US" b="0" i="0" dirty="0">
                    <a:solidFill>
                      <a:srgbClr val="2E3743"/>
                    </a:solidFill>
                    <a:effectLst/>
                    <a:latin typeface="Roboto" panose="02000000000000000000" pitchFamily="2" charset="0"/>
                  </a:rPr>
                  <a:t>for on-line string searches is introduced in this paper. </a:t>
                </a:r>
              </a:p>
              <a:p>
                <a:r>
                  <a:rPr lang="en-US" b="0" i="0" dirty="0">
                    <a:solidFill>
                      <a:srgbClr val="2E3743"/>
                    </a:solidFill>
                    <a:effectLst/>
                    <a:latin typeface="Roboto" panose="02000000000000000000" pitchFamily="2" charset="0"/>
                  </a:rPr>
                  <a:t>Constructing and querying suffix arrays is reduced to a sort and search paradigm that employs novel algorithms. The main advantage of </a:t>
                </a:r>
                <a:r>
                  <a:rPr lang="en-US" b="0" i="0" dirty="0" err="1">
                    <a:solidFill>
                      <a:srgbClr val="2E3743"/>
                    </a:solidFill>
                    <a:effectLst/>
                    <a:latin typeface="Roboto" panose="02000000000000000000" pitchFamily="2" charset="0"/>
                  </a:rPr>
                  <a:t>suffixarrays</a:t>
                </a:r>
                <a:r>
                  <a:rPr lang="en-US" b="0" i="0" dirty="0">
                    <a:solidFill>
                      <a:srgbClr val="2E3743"/>
                    </a:solidFill>
                    <a:effectLst/>
                    <a:latin typeface="Roboto" panose="02000000000000000000" pitchFamily="2" charset="0"/>
                  </a:rPr>
                  <a:t> over </a:t>
                </a:r>
                <a:r>
                  <a:rPr lang="en-US" b="0" i="0" dirty="0" err="1">
                    <a:solidFill>
                      <a:srgbClr val="2E3743"/>
                    </a:solidFill>
                    <a:effectLst/>
                    <a:latin typeface="Roboto" panose="02000000000000000000" pitchFamily="2" charset="0"/>
                  </a:rPr>
                  <a:t>suffixtrees</a:t>
                </a:r>
                <a:r>
                  <a:rPr lang="en-US" b="0" i="0" dirty="0">
                    <a:solidFill>
                      <a:srgbClr val="2E3743"/>
                    </a:solidFill>
                    <a:effectLst/>
                    <a:latin typeface="Roboto" panose="02000000000000000000" pitchFamily="2" charset="0"/>
                  </a:rPr>
                  <a:t> is that, in practice, they use three to five times less space. From a complexity standpoint, suffix arrays permit on-line string searches of the type, ‘‘Is </a:t>
                </a:r>
                <a14:m>
                  <m:oMath xmlns:m="http://schemas.openxmlformats.org/officeDocument/2006/math">
                    <m:r>
                      <a:rPr lang="en-US" b="0" i="1" dirty="0" smtClean="0">
                        <a:solidFill>
                          <a:srgbClr val="2E3743"/>
                        </a:solidFill>
                        <a:effectLst/>
                        <a:latin typeface="Cambria Math" panose="02040503050406030204" pitchFamily="18" charset="0"/>
                      </a:rPr>
                      <m:t>𝑊</m:t>
                    </m:r>
                  </m:oMath>
                </a14:m>
                <a:r>
                  <a:rPr lang="en-US" b="0" i="0" dirty="0">
                    <a:solidFill>
                      <a:srgbClr val="2E3743"/>
                    </a:solidFill>
                    <a:effectLst/>
                    <a:latin typeface="Roboto" panose="02000000000000000000" pitchFamily="2" charset="0"/>
                  </a:rPr>
                  <a:t> a substring of </a:t>
                </a:r>
                <a14:m>
                  <m:oMath xmlns:m="http://schemas.openxmlformats.org/officeDocument/2006/math">
                    <m:r>
                      <a:rPr lang="en-US" b="0" i="1" dirty="0" smtClean="0">
                        <a:solidFill>
                          <a:srgbClr val="2E3743"/>
                        </a:solidFill>
                        <a:effectLst/>
                        <a:latin typeface="Cambria Math" panose="02040503050406030204" pitchFamily="18" charset="0"/>
                      </a:rPr>
                      <m:t>𝐴</m:t>
                    </m:r>
                  </m:oMath>
                </a14:m>
                <a:r>
                  <a:rPr lang="en-US" b="0" i="0" dirty="0">
                    <a:solidFill>
                      <a:srgbClr val="2E3743"/>
                    </a:solidFill>
                    <a:effectLst/>
                    <a:latin typeface="Roboto" panose="02000000000000000000" pitchFamily="2" charset="0"/>
                  </a:rPr>
                  <a:t>?’’ to be answered in time </a:t>
                </a:r>
                <a14:m>
                  <m:oMath xmlns:m="http://schemas.openxmlformats.org/officeDocument/2006/math">
                    <m:r>
                      <a:rPr lang="en-US" b="0" i="1" dirty="0" smtClean="0">
                        <a:solidFill>
                          <a:srgbClr val="2E3743"/>
                        </a:solidFill>
                        <a:effectLst/>
                        <a:latin typeface="Cambria Math" panose="02040503050406030204" pitchFamily="18" charset="0"/>
                      </a:rPr>
                      <m:t>𝑂</m:t>
                    </m:r>
                    <m:r>
                      <a:rPr lang="en-US" b="0" i="1" dirty="0" smtClean="0">
                        <a:solidFill>
                          <a:srgbClr val="2E3743"/>
                        </a:solidFill>
                        <a:effectLst/>
                        <a:latin typeface="Cambria Math" panose="02040503050406030204" pitchFamily="18" charset="0"/>
                      </a:rPr>
                      <m:t>(</m:t>
                    </m:r>
                    <m:r>
                      <a:rPr lang="en-US" b="0" i="1" dirty="0" smtClean="0">
                        <a:solidFill>
                          <a:srgbClr val="2E3743"/>
                        </a:solidFill>
                        <a:effectLst/>
                        <a:latin typeface="Cambria Math" panose="02040503050406030204" pitchFamily="18" charset="0"/>
                      </a:rPr>
                      <m:t>𝑃</m:t>
                    </m:r>
                    <m:r>
                      <a:rPr lang="en-US" b="0" i="1" dirty="0" smtClean="0">
                        <a:solidFill>
                          <a:srgbClr val="2E3743"/>
                        </a:solidFill>
                        <a:effectLst/>
                        <a:latin typeface="Cambria Math" panose="02040503050406030204" pitchFamily="18" charset="0"/>
                      </a:rPr>
                      <m:t> + </m:t>
                    </m:r>
                    <m:r>
                      <m:rPr>
                        <m:sty m:val="p"/>
                      </m:rPr>
                      <a:rPr lang="en-US" b="0" i="1" dirty="0" smtClean="0">
                        <a:solidFill>
                          <a:srgbClr val="2E3743"/>
                        </a:solidFill>
                        <a:effectLst/>
                        <a:latin typeface="Cambria Math" panose="02040503050406030204" pitchFamily="18" charset="0"/>
                      </a:rPr>
                      <m:t>log</m:t>
                    </m:r>
                    <m:r>
                      <a:rPr lang="en-US" b="0" i="1" dirty="0" smtClean="0">
                        <a:solidFill>
                          <a:srgbClr val="2E3743"/>
                        </a:solidFill>
                        <a:effectLst/>
                        <a:latin typeface="Cambria Math" panose="02040503050406030204" pitchFamily="18" charset="0"/>
                      </a:rPr>
                      <m:t>⁡</m:t>
                    </m:r>
                    <m:r>
                      <a:rPr lang="en-US" b="0" i="1" dirty="0" smtClean="0">
                        <a:solidFill>
                          <a:srgbClr val="2E3743"/>
                        </a:solidFill>
                        <a:effectLst/>
                        <a:latin typeface="Cambria Math" panose="02040503050406030204" pitchFamily="18" charset="0"/>
                      </a:rPr>
                      <m:t>𝑁</m:t>
                    </m:r>
                    <m:r>
                      <a:rPr lang="en-US" b="0" i="1" dirty="0" smtClean="0">
                        <a:solidFill>
                          <a:srgbClr val="2E3743"/>
                        </a:solidFill>
                        <a:effectLst/>
                        <a:latin typeface="Cambria Math" panose="02040503050406030204" pitchFamily="18" charset="0"/>
                      </a:rPr>
                      <m:t>), </m:t>
                    </m:r>
                  </m:oMath>
                </a14:m>
                <a:r>
                  <a:rPr lang="en-US" b="0" i="0" dirty="0">
                    <a:solidFill>
                      <a:srgbClr val="2E3743"/>
                    </a:solidFill>
                    <a:effectLst/>
                    <a:latin typeface="Roboto" panose="02000000000000000000" pitchFamily="2" charset="0"/>
                  </a:rPr>
                  <a:t>where </a:t>
                </a:r>
                <a14:m>
                  <m:oMath xmlns:m="http://schemas.openxmlformats.org/officeDocument/2006/math">
                    <m:r>
                      <a:rPr lang="en-US" b="0" i="1" dirty="0" smtClean="0">
                        <a:solidFill>
                          <a:srgbClr val="2E3743"/>
                        </a:solidFill>
                        <a:effectLst/>
                        <a:latin typeface="Cambria Math" panose="02040503050406030204" pitchFamily="18" charset="0"/>
                      </a:rPr>
                      <m:t>𝑃</m:t>
                    </m:r>
                  </m:oMath>
                </a14:m>
                <a:r>
                  <a:rPr lang="en-US" b="0" i="0" dirty="0">
                    <a:solidFill>
                      <a:srgbClr val="2E3743"/>
                    </a:solidFill>
                    <a:effectLst/>
                    <a:latin typeface="Roboto" panose="02000000000000000000" pitchFamily="2" charset="0"/>
                  </a:rPr>
                  <a:t> is the length of </a:t>
                </a:r>
                <a14:m>
                  <m:oMath xmlns:m="http://schemas.openxmlformats.org/officeDocument/2006/math">
                    <m:r>
                      <a:rPr lang="en-US" b="0" i="1" dirty="0" smtClean="0">
                        <a:solidFill>
                          <a:srgbClr val="2E3743"/>
                        </a:solidFill>
                        <a:effectLst/>
                        <a:latin typeface="Cambria Math" panose="02040503050406030204" pitchFamily="18" charset="0"/>
                      </a:rPr>
                      <m:t>𝑊</m:t>
                    </m:r>
                  </m:oMath>
                </a14:m>
                <a:r>
                  <a:rPr lang="en-US" b="0" i="0" dirty="0">
                    <a:solidFill>
                      <a:srgbClr val="2E3743"/>
                    </a:solidFill>
                    <a:effectLst/>
                    <a:latin typeface="Roboto" panose="02000000000000000000" pitchFamily="2" charset="0"/>
                  </a:rPr>
                  <a:t> and </a:t>
                </a:r>
                <a14:m>
                  <m:oMath xmlns:m="http://schemas.openxmlformats.org/officeDocument/2006/math">
                    <m:r>
                      <a:rPr lang="en-US" b="0" i="1" dirty="0" smtClean="0">
                        <a:solidFill>
                          <a:srgbClr val="2E3743"/>
                        </a:solidFill>
                        <a:effectLst/>
                        <a:latin typeface="Cambria Math" panose="02040503050406030204" pitchFamily="18" charset="0"/>
                      </a:rPr>
                      <m:t>𝑁</m:t>
                    </m:r>
                  </m:oMath>
                </a14:m>
                <a:r>
                  <a:rPr lang="en-US" b="0" i="0" dirty="0">
                    <a:solidFill>
                      <a:srgbClr val="2E3743"/>
                    </a:solidFill>
                    <a:effectLst/>
                    <a:latin typeface="Roboto" panose="02000000000000000000" pitchFamily="2" charset="0"/>
                  </a:rPr>
                  <a:t> is the length of </a:t>
                </a:r>
                <a14:m>
                  <m:oMath xmlns:m="http://schemas.openxmlformats.org/officeDocument/2006/math">
                    <m:r>
                      <a:rPr lang="en-US" b="0" i="1" dirty="0" smtClean="0">
                        <a:solidFill>
                          <a:srgbClr val="2E3743"/>
                        </a:solidFill>
                        <a:effectLst/>
                        <a:latin typeface="Cambria Math" panose="02040503050406030204" pitchFamily="18" charset="0"/>
                      </a:rPr>
                      <m:t>𝐴</m:t>
                    </m:r>
                  </m:oMath>
                </a14:m>
                <a:r>
                  <a:rPr lang="en-US" b="0" i="0" dirty="0">
                    <a:solidFill>
                      <a:srgbClr val="2E3743"/>
                    </a:solidFill>
                    <a:effectLst/>
                    <a:latin typeface="Roboto" panose="02000000000000000000" pitchFamily="2" charset="0"/>
                  </a:rPr>
                  <a:t>, which is competitive with (and in some cases slightly better than) suffix trees. The only drawback is that in those instances where the underlying alphabet is finite and small, suffix trees can be constructed in </a:t>
                </a:r>
                <a14:m>
                  <m:oMath xmlns:m="http://schemas.openxmlformats.org/officeDocument/2006/math">
                    <m:r>
                      <a:rPr lang="en-US" b="0" i="1" dirty="0" smtClean="0">
                        <a:solidFill>
                          <a:srgbClr val="2E3743"/>
                        </a:solidFill>
                        <a:effectLst/>
                        <a:latin typeface="Cambria Math" panose="02040503050406030204" pitchFamily="18" charset="0"/>
                      </a:rPr>
                      <m:t>𝑂</m:t>
                    </m:r>
                    <m:r>
                      <a:rPr lang="en-US" b="0" i="1" dirty="0" smtClean="0">
                        <a:solidFill>
                          <a:srgbClr val="2E3743"/>
                        </a:solidFill>
                        <a:effectLst/>
                        <a:latin typeface="Cambria Math" panose="02040503050406030204" pitchFamily="18" charset="0"/>
                      </a:rPr>
                      <m:t>(</m:t>
                    </m:r>
                    <m:r>
                      <a:rPr lang="en-US" b="0" i="1" dirty="0" smtClean="0">
                        <a:solidFill>
                          <a:srgbClr val="2E3743"/>
                        </a:solidFill>
                        <a:effectLst/>
                        <a:latin typeface="Cambria Math" panose="02040503050406030204" pitchFamily="18" charset="0"/>
                      </a:rPr>
                      <m:t>𝑁</m:t>
                    </m:r>
                    <m:r>
                      <a:rPr lang="en-US" b="0" i="1" dirty="0" smtClean="0">
                        <a:solidFill>
                          <a:srgbClr val="2E3743"/>
                        </a:solidFill>
                        <a:effectLst/>
                        <a:latin typeface="Cambria Math" panose="02040503050406030204" pitchFamily="18" charset="0"/>
                      </a:rPr>
                      <m:t>)</m:t>
                    </m:r>
                  </m:oMath>
                </a14:m>
                <a:r>
                  <a:rPr lang="en-US" b="0" i="0" dirty="0">
                    <a:solidFill>
                      <a:srgbClr val="2E3743"/>
                    </a:solidFill>
                    <a:effectLst/>
                    <a:latin typeface="Roboto" panose="02000000000000000000" pitchFamily="2" charset="0"/>
                  </a:rPr>
                  <a:t> time in the worst case, versus </a:t>
                </a:r>
                <a14:m>
                  <m:oMath xmlns:m="http://schemas.openxmlformats.org/officeDocument/2006/math">
                    <m:r>
                      <a:rPr lang="en-US" b="0" i="1" dirty="0" smtClean="0">
                        <a:solidFill>
                          <a:srgbClr val="2E3743"/>
                        </a:solidFill>
                        <a:effectLst/>
                        <a:latin typeface="Cambria Math" panose="02040503050406030204" pitchFamily="18" charset="0"/>
                      </a:rPr>
                      <m:t>𝑂</m:t>
                    </m:r>
                    <m:r>
                      <a:rPr lang="en-US" b="0" i="1" dirty="0" smtClean="0">
                        <a:solidFill>
                          <a:srgbClr val="2E3743"/>
                        </a:solidFill>
                        <a:effectLst/>
                        <a:latin typeface="Cambria Math" panose="02040503050406030204" pitchFamily="18" charset="0"/>
                      </a:rPr>
                      <m:t>(</m:t>
                    </m:r>
                    <m:r>
                      <a:rPr lang="en-US" b="0" i="1" dirty="0" smtClean="0">
                        <a:solidFill>
                          <a:srgbClr val="2E3743"/>
                        </a:solidFill>
                        <a:effectLst/>
                        <a:latin typeface="Cambria Math" panose="02040503050406030204" pitchFamily="18" charset="0"/>
                      </a:rPr>
                      <m:t>𝑁</m:t>
                    </m:r>
                    <m:r>
                      <a:rPr lang="en-US" b="0" i="1" dirty="0" smtClean="0">
                        <a:solidFill>
                          <a:srgbClr val="2E3743"/>
                        </a:solidFill>
                        <a:effectLst/>
                        <a:latin typeface="Cambria Math" panose="02040503050406030204" pitchFamily="18" charset="0"/>
                      </a:rPr>
                      <m:t> </m:t>
                    </m:r>
                    <m:r>
                      <m:rPr>
                        <m:sty m:val="p"/>
                      </m:rPr>
                      <a:rPr lang="en-US" b="0" i="1" dirty="0" smtClean="0">
                        <a:solidFill>
                          <a:srgbClr val="2E3743"/>
                        </a:solidFill>
                        <a:effectLst/>
                        <a:latin typeface="Cambria Math" panose="02040503050406030204" pitchFamily="18" charset="0"/>
                      </a:rPr>
                      <m:t>log</m:t>
                    </m:r>
                    <m:r>
                      <a:rPr lang="en-US" b="0" i="1" dirty="0" smtClean="0">
                        <a:solidFill>
                          <a:srgbClr val="2E3743"/>
                        </a:solidFill>
                        <a:effectLst/>
                        <a:latin typeface="Cambria Math" panose="02040503050406030204" pitchFamily="18" charset="0"/>
                      </a:rPr>
                      <m:t>⁡</m:t>
                    </m:r>
                    <m:r>
                      <a:rPr lang="en-US" b="0" i="1" dirty="0" smtClean="0">
                        <a:solidFill>
                          <a:srgbClr val="2E3743"/>
                        </a:solidFill>
                        <a:effectLst/>
                        <a:latin typeface="Cambria Math" panose="02040503050406030204" pitchFamily="18" charset="0"/>
                      </a:rPr>
                      <m:t>𝑁</m:t>
                    </m:r>
                    <m:r>
                      <a:rPr lang="en-US" b="0" i="1" dirty="0" smtClean="0">
                        <a:solidFill>
                          <a:srgbClr val="2E3743"/>
                        </a:solidFill>
                        <a:effectLst/>
                        <a:latin typeface="Cambria Math" panose="02040503050406030204" pitchFamily="18" charset="0"/>
                      </a:rPr>
                      <m:t>) </m:t>
                    </m:r>
                  </m:oMath>
                </a14:m>
                <a:r>
                  <a:rPr lang="en-US" b="0" i="0" dirty="0">
                    <a:solidFill>
                      <a:srgbClr val="2E3743"/>
                    </a:solidFill>
                    <a:effectLst/>
                    <a:latin typeface="Roboto" panose="02000000000000000000" pitchFamily="2" charset="0"/>
                  </a:rPr>
                  <a:t>time for suffix arrays. However, we give an augmented algorithm that, regardless of the alphabet size, constructs </a:t>
                </a:r>
                <a:r>
                  <a:rPr lang="en-US" b="0" i="0" dirty="0" err="1">
                    <a:solidFill>
                      <a:srgbClr val="2E3743"/>
                    </a:solidFill>
                    <a:effectLst/>
                    <a:latin typeface="Roboto" panose="02000000000000000000" pitchFamily="2" charset="0"/>
                  </a:rPr>
                  <a:t>suffixarrays</a:t>
                </a:r>
                <a:r>
                  <a:rPr lang="en-US" b="0" i="0" dirty="0">
                    <a:solidFill>
                      <a:srgbClr val="2E3743"/>
                    </a:solidFill>
                    <a:effectLst/>
                    <a:latin typeface="Roboto" panose="02000000000000000000" pitchFamily="2" charset="0"/>
                  </a:rPr>
                  <a:t> in </a:t>
                </a:r>
                <a14:m>
                  <m:oMath xmlns:m="http://schemas.openxmlformats.org/officeDocument/2006/math">
                    <m:r>
                      <a:rPr lang="en-US" b="0" i="1" dirty="0" smtClean="0">
                        <a:solidFill>
                          <a:srgbClr val="2E3743"/>
                        </a:solidFill>
                        <a:effectLst/>
                        <a:latin typeface="Cambria Math" panose="02040503050406030204" pitchFamily="18" charset="0"/>
                      </a:rPr>
                      <m:t>𝑂</m:t>
                    </m:r>
                    <m:r>
                      <a:rPr lang="en-US" b="0" i="1" dirty="0" smtClean="0">
                        <a:solidFill>
                          <a:srgbClr val="2E3743"/>
                        </a:solidFill>
                        <a:effectLst/>
                        <a:latin typeface="Cambria Math" panose="02040503050406030204" pitchFamily="18" charset="0"/>
                      </a:rPr>
                      <m:t>(</m:t>
                    </m:r>
                    <m:r>
                      <a:rPr lang="en-US" b="0" i="1" dirty="0" smtClean="0">
                        <a:solidFill>
                          <a:srgbClr val="2E3743"/>
                        </a:solidFill>
                        <a:effectLst/>
                        <a:latin typeface="Cambria Math" panose="02040503050406030204" pitchFamily="18" charset="0"/>
                      </a:rPr>
                      <m:t>𝑁</m:t>
                    </m:r>
                    <m:r>
                      <a:rPr lang="en-US" b="0" i="1" dirty="0" smtClean="0">
                        <a:solidFill>
                          <a:srgbClr val="2E3743"/>
                        </a:solidFill>
                        <a:effectLst/>
                        <a:latin typeface="Cambria Math" panose="02040503050406030204" pitchFamily="18" charset="0"/>
                      </a:rPr>
                      <m:t>)</m:t>
                    </m:r>
                  </m:oMath>
                </a14:m>
                <a:r>
                  <a:rPr lang="en-US" b="0" i="0" dirty="0">
                    <a:solidFill>
                      <a:srgbClr val="2E3743"/>
                    </a:solidFill>
                    <a:effectLst/>
                    <a:latin typeface="Roboto" panose="02000000000000000000" pitchFamily="2" charset="0"/>
                  </a:rPr>
                  <a:t> expected time, albeit with lesser space efficiency. </a:t>
                </a:r>
              </a:p>
              <a:p>
                <a:r>
                  <a:rPr lang="en-US" b="0" i="0" dirty="0">
                    <a:solidFill>
                      <a:srgbClr val="2E3743"/>
                    </a:solidFill>
                    <a:effectLst/>
                    <a:latin typeface="Roboto" panose="02000000000000000000" pitchFamily="2" charset="0"/>
                  </a:rPr>
                  <a:t>We believe that suffix arrays will prove to be better in practice </a:t>
                </a:r>
              </a:p>
              <a:p>
                <a:pPr lvl="1"/>
                <a:r>
                  <a:rPr lang="en-US" b="0" i="0" dirty="0">
                    <a:solidFill>
                      <a:srgbClr val="2E3743"/>
                    </a:solidFill>
                    <a:effectLst/>
                    <a:latin typeface="Roboto" panose="02000000000000000000" pitchFamily="2" charset="0"/>
                  </a:rPr>
                  <a:t>than suffix trees for many applications.</a:t>
                </a:r>
                <a:endParaRPr lang="en-US" dirty="0"/>
              </a:p>
            </p:txBody>
          </p:sp>
        </mc:Choice>
        <mc:Fallback>
          <p:sp>
            <p:nvSpPr>
              <p:cNvPr id="3" name="Content Placeholder 2">
                <a:extLst>
                  <a:ext uri="{FF2B5EF4-FFF2-40B4-BE49-F238E27FC236}">
                    <a16:creationId xmlns:a16="http://schemas.microsoft.com/office/drawing/2014/main" id="{6FACB564-9F5F-82FB-E83E-9046B810708E}"/>
                  </a:ext>
                </a:extLst>
              </p:cNvPr>
              <p:cNvSpPr>
                <a:spLocks noGrp="1" noRot="1" noChangeAspect="1" noMove="1" noResize="1" noEditPoints="1" noAdjustHandles="1" noChangeArrowheads="1" noChangeShapeType="1" noTextEdit="1"/>
              </p:cNvSpPr>
              <p:nvPr>
                <p:ph idx="1"/>
              </p:nvPr>
            </p:nvSpPr>
            <p:spPr>
              <a:blipFill>
                <a:blip r:embed="rId2"/>
                <a:stretch>
                  <a:fillRect l="-724" t="-2907" r="-724"/>
                </a:stretch>
              </a:blipFill>
            </p:spPr>
            <p:txBody>
              <a:bodyPr/>
              <a:lstStyle/>
              <a:p>
                <a:r>
                  <a:rPr lang="en-US">
                    <a:noFill/>
                  </a:rPr>
                  <a:t> </a:t>
                </a:r>
              </a:p>
            </p:txBody>
          </p:sp>
        </mc:Fallback>
      </mc:AlternateContent>
    </p:spTree>
    <p:extLst>
      <p:ext uri="{BB962C8B-B14F-4D97-AF65-F5344CB8AC3E}">
        <p14:creationId xmlns:p14="http://schemas.microsoft.com/office/powerpoint/2010/main" val="2455986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4AD3B6-475E-001D-A9F1-D331748CAFA7}"/>
              </a:ext>
            </a:extLst>
          </p:cNvPr>
          <p:cNvSpPr>
            <a:spLocks noGrp="1"/>
          </p:cNvSpPr>
          <p:nvPr>
            <p:ph type="title"/>
          </p:nvPr>
        </p:nvSpPr>
        <p:spPr/>
        <p:txBody>
          <a:bodyPr/>
          <a:lstStyle/>
          <a:p>
            <a:r>
              <a:rPr lang="en-US" dirty="0"/>
              <a:t>ArtELingo-28</a:t>
            </a:r>
          </a:p>
        </p:txBody>
      </p:sp>
      <p:sp>
        <p:nvSpPr>
          <p:cNvPr id="5" name="Content Placeholder 4">
            <a:extLst>
              <a:ext uri="{FF2B5EF4-FFF2-40B4-BE49-F238E27FC236}">
                <a16:creationId xmlns:a16="http://schemas.microsoft.com/office/drawing/2014/main" id="{EB26C7B9-31F9-37D8-5236-C91B4490686F}"/>
              </a:ext>
            </a:extLst>
          </p:cNvPr>
          <p:cNvSpPr>
            <a:spLocks noGrp="1"/>
          </p:cNvSpPr>
          <p:nvPr>
            <p:ph sz="half" idx="1"/>
          </p:nvPr>
        </p:nvSpPr>
        <p:spPr/>
        <p:txBody>
          <a:bodyPr>
            <a:normAutofit fontScale="55000" lnSpcReduction="20000"/>
          </a:bodyPr>
          <a:lstStyle/>
          <a:p>
            <a:r>
              <a:rPr lang="en-US" dirty="0"/>
              <a:t>Research in vision and language has made considerable progress thanks to benchmarks such as COCO. </a:t>
            </a:r>
          </a:p>
          <a:p>
            <a:r>
              <a:rPr lang="en-US" dirty="0"/>
              <a:t>COCO captions focused on unambiguous facts in English; </a:t>
            </a:r>
            <a:r>
              <a:rPr lang="en-US" dirty="0" err="1"/>
              <a:t>ArtEmis</a:t>
            </a:r>
            <a:r>
              <a:rPr lang="en-US" dirty="0"/>
              <a:t> introduced subjective emotions and </a:t>
            </a:r>
            <a:r>
              <a:rPr lang="en-US" dirty="0" err="1"/>
              <a:t>ArtELingo</a:t>
            </a:r>
            <a:r>
              <a:rPr lang="en-US" dirty="0"/>
              <a:t> introduced some </a:t>
            </a:r>
            <a:r>
              <a:rPr lang="en-US" dirty="0" err="1"/>
              <a:t>multilinguality</a:t>
            </a:r>
            <a:r>
              <a:rPr lang="en-US" dirty="0"/>
              <a:t> (Chinese and Arabic). However we believe there should be more </a:t>
            </a:r>
            <a:r>
              <a:rPr lang="en-US" dirty="0" err="1"/>
              <a:t>multilinguality</a:t>
            </a:r>
            <a:r>
              <a:rPr lang="en-US" dirty="0"/>
              <a:t>. Hence, we present ArtELingo28, a vision-language benchmark that spans 28 languages and encompasses approximately 200,000 annotations (140 annotations per image). Traditionally, vision research focused on unambiguous class labels, whereas ArtELingo28 emphasizes diversity of opinions over languages and cultures. The challenge is to build machine learning systems that assign emotional captions to images. </a:t>
            </a:r>
          </a:p>
          <a:p>
            <a:r>
              <a:rPr lang="en-US" dirty="0"/>
              <a:t>Baseline results will be presented for three novel conditions: Zero-Shot, Few-Shot and One-vs-All Zero-Shot. </a:t>
            </a:r>
          </a:p>
          <a:p>
            <a:r>
              <a:rPr lang="en-US" dirty="0"/>
              <a:t>We find that cross-lingual transfer is more successful for culturally-related languages. </a:t>
            </a:r>
          </a:p>
          <a:p>
            <a:r>
              <a:rPr lang="en-US" dirty="0"/>
              <a:t>Data and code will be made publicly available.</a:t>
            </a:r>
          </a:p>
        </p:txBody>
      </p:sp>
      <p:pic>
        <p:nvPicPr>
          <p:cNvPr id="8" name="Content Placeholder 7" descr="A poster of a research paper&#10;&#10;AI-generated content may be incorrect.">
            <a:extLst>
              <a:ext uri="{FF2B5EF4-FFF2-40B4-BE49-F238E27FC236}">
                <a16:creationId xmlns:a16="http://schemas.microsoft.com/office/drawing/2014/main" id="{69DC69D3-0B5D-C601-7905-849644060025}"/>
              </a:ext>
            </a:extLst>
          </p:cNvPr>
          <p:cNvPicPr>
            <a:picLocks noGrp="1" noChangeAspect="1"/>
          </p:cNvPicPr>
          <p:nvPr>
            <p:ph sz="half" idx="2"/>
          </p:nvPr>
        </p:nvPicPr>
        <p:blipFill>
          <a:blip r:embed="rId2"/>
          <a:stretch>
            <a:fillRect/>
          </a:stretch>
        </p:blipFill>
        <p:spPr>
          <a:xfrm>
            <a:off x="6019799" y="524004"/>
            <a:ext cx="6021355" cy="6611503"/>
          </a:xfrm>
        </p:spPr>
      </p:pic>
    </p:spTree>
    <p:extLst>
      <p:ext uri="{BB962C8B-B14F-4D97-AF65-F5344CB8AC3E}">
        <p14:creationId xmlns:p14="http://schemas.microsoft.com/office/powerpoint/2010/main" val="231266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134</TotalTime>
  <Words>744</Words>
  <Application>Microsoft Macintosh PowerPoint</Application>
  <PresentationFormat>Widescreen</PresentationFormat>
  <Paragraphs>42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Aptos Display</vt:lpstr>
      <vt:lpstr>Arial</vt:lpstr>
      <vt:lpstr>Cambria Math</vt:lpstr>
      <vt:lpstr>Roboto</vt:lpstr>
      <vt:lpstr>Office Theme</vt:lpstr>
      <vt:lpstr>Abstracts</vt:lpstr>
      <vt:lpstr>Abstracts are like talks, papers, etc.</vt:lpstr>
      <vt:lpstr>BERT</vt:lpstr>
      <vt:lpstr>Deep Seek https://arxiv.org/pdf/2501.12948 </vt:lpstr>
      <vt:lpstr>Suffix Arrays</vt:lpstr>
      <vt:lpstr>ArtELingo-28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Kenneth Church</dc:creator>
  <cp:lastModifiedBy>Kenneth Church</cp:lastModifiedBy>
  <cp:revision>4</cp:revision>
  <dcterms:created xsi:type="dcterms:W3CDTF">2025-02-05T20:43:01Z</dcterms:created>
  <dcterms:modified xsi:type="dcterms:W3CDTF">2025-02-05T22:57:30Z</dcterms:modified>
</cp:coreProperties>
</file>