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022" r:id="rId3"/>
    <p:sldId id="258" r:id="rId4"/>
    <p:sldId id="2012" r:id="rId5"/>
    <p:sldId id="2011" r:id="rId6"/>
    <p:sldId id="2013" r:id="rId7"/>
    <p:sldId id="2014" r:id="rId8"/>
    <p:sldId id="2015" r:id="rId9"/>
    <p:sldId id="2016" r:id="rId10"/>
    <p:sldId id="2017" r:id="rId11"/>
    <p:sldId id="2021" r:id="rId12"/>
    <p:sldId id="2019" r:id="rId13"/>
    <p:sldId id="2018" r:id="rId14"/>
    <p:sldId id="2020" r:id="rId15"/>
    <p:sldId id="266" r:id="rId16"/>
    <p:sldId id="2023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8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677A4-19C9-2F47-A579-E9A69954A1E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EB9E2-8EC9-4A41-A875-9A74C42C1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8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CEB43-0E5E-8D41-9FA8-3FD891617D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recommendpapers.xy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commendpapers.xyz/" TargetMode="External"/><Relationship Id="rId2" Type="http://schemas.openxmlformats.org/officeDocument/2006/relationships/hyperlink" Target="https://aclanthology.org/2025.coling-main.242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recommendpapers.xyz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4A92-3CE7-2BC1-1C00-E105C0ED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Use-Driven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D565-2AC1-F040-8987-890B0AA7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981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AI Solutions Hub: </a:t>
            </a:r>
          </a:p>
          <a:p>
            <a:pPr lvl="1"/>
            <a:r>
              <a:rPr lang="en-GB" dirty="0"/>
              <a:t>Bangor Savings Bank</a:t>
            </a:r>
          </a:p>
          <a:p>
            <a:r>
              <a:rPr lang="en-GB" dirty="0"/>
              <a:t>Research: </a:t>
            </a:r>
          </a:p>
          <a:p>
            <a:pPr lvl="1"/>
            <a:r>
              <a:rPr lang="en-GB" dirty="0"/>
              <a:t>Better Together</a:t>
            </a:r>
          </a:p>
          <a:p>
            <a:pPr lvl="1"/>
            <a:r>
              <a:rPr lang="en-GB" dirty="0"/>
              <a:t>Academic Search</a:t>
            </a:r>
          </a:p>
          <a:p>
            <a:pPr lvl="1"/>
            <a:r>
              <a:rPr lang="en-GB" dirty="0">
                <a:hlinkClick r:id="rId2"/>
              </a:rPr>
              <a:t>http://recommendpapers.xyz</a:t>
            </a:r>
            <a:r>
              <a:rPr lang="en-GB" dirty="0"/>
              <a:t> </a:t>
            </a:r>
          </a:p>
          <a:p>
            <a:pPr lvl="2"/>
            <a:endParaRPr lang="en-GB" dirty="0"/>
          </a:p>
        </p:txBody>
      </p:sp>
      <p:pic>
        <p:nvPicPr>
          <p:cNvPr id="4" name="Picture 3" descr="A blue circle with a white letter b&#10;&#10;AI-generated content may be incorrect.">
            <a:extLst>
              <a:ext uri="{FF2B5EF4-FFF2-40B4-BE49-F238E27FC236}">
                <a16:creationId xmlns:a16="http://schemas.microsoft.com/office/drawing/2014/main" id="{DEFC2678-B005-6DDC-1FCE-B70012A1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27" y="737847"/>
            <a:ext cx="1905682" cy="190568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0FFEA9-07BC-0762-1DAB-926D917E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257" b="35493"/>
          <a:stretch/>
        </p:blipFill>
        <p:spPr>
          <a:xfrm>
            <a:off x="8054165" y="3224408"/>
            <a:ext cx="3950122" cy="3533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576A33-A9F9-20F3-9BD6-F6F8B6CFF43D}"/>
              </a:ext>
            </a:extLst>
          </p:cNvPr>
          <p:cNvSpPr txBox="1"/>
          <p:nvPr/>
        </p:nvSpPr>
        <p:spPr>
          <a:xfrm>
            <a:off x="8405449" y="229619"/>
            <a:ext cx="378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Bangor Savings Bank</a:t>
            </a:r>
          </a:p>
        </p:txBody>
      </p:sp>
    </p:spTree>
    <p:extLst>
      <p:ext uri="{BB962C8B-B14F-4D97-AF65-F5344CB8AC3E}">
        <p14:creationId xmlns:p14="http://schemas.microsoft.com/office/powerpoint/2010/main" val="113173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8FD18-5B14-6C3E-CA5B-092B8DD6E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3116-2C80-F689-6EEB-F2E1D0B8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Bangor Savings Bank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649E-1E02-F0FD-B396-B001B115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Task: Describe Customer Segment</a:t>
            </a:r>
          </a:p>
          <a:p>
            <a:r>
              <a:rPr lang="en-GB" dirty="0">
                <a:ea typeface="+mn-lt"/>
                <a:cs typeface="+mn-lt"/>
              </a:rPr>
              <a:t>Inputs: Statistics for Segment A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Income: $120k </a:t>
            </a:r>
            <a:r>
              <a:rPr lang="en-GB" dirty="0" err="1">
                <a:ea typeface="+mn-lt"/>
                <a:cs typeface="+mn-lt"/>
              </a:rPr>
              <a:t>avg</a:t>
            </a:r>
            <a:endParaRPr lang="en-GB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Credit score: 750+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Monthly spend: $3000+</a:t>
            </a:r>
            <a:endParaRPr lang="en-GB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Travel: 40% of spend</a:t>
            </a:r>
            <a:endParaRPr lang="en-GB" dirty="0"/>
          </a:p>
          <a:p>
            <a:r>
              <a:rPr lang="en-US" dirty="0"/>
              <a:t>Output (too many details on 1</a:t>
            </a:r>
            <a:r>
              <a:rPr lang="en-US" baseline="30000" dirty="0"/>
              <a:t>st</a:t>
            </a:r>
            <a:r>
              <a:rPr lang="en-US" dirty="0"/>
              <a:t> iteration)</a:t>
            </a:r>
            <a:r>
              <a:rPr lang="en-GB" dirty="0">
                <a:ea typeface="+mn-lt"/>
                <a:cs typeface="+mn-lt"/>
              </a:rPr>
              <a:t>:</a:t>
            </a:r>
            <a:endParaRPr lang="en-GB" dirty="0"/>
          </a:p>
          <a:p>
            <a:pPr marL="457200" lvl="1" indent="0">
              <a:buNone/>
            </a:pPr>
            <a:r>
              <a:rPr lang="en-GB" i="1" dirty="0">
                <a:ea typeface="+mn-lt"/>
                <a:cs typeface="+mn-lt"/>
              </a:rPr>
              <a:t>This customer segment consists of affluent professionals with excellent credit history who demonstrate consistent high-value spending patterns, particularly in travel-related purchases, indicating a preference for premium travel rewards cards...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91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85CA-0238-09DA-B092-2DECA645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Learned from Bangor Savings Bank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7789FF-B911-BD18-99D6-02F7A88B2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(too many details)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54C859-BD2E-42A2-2739-E9FEE8B2DC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>
                <a:ea typeface="+mn-lt"/>
                <a:cs typeface="+mn-lt"/>
              </a:rPr>
              <a:t>This customer segment consists of affluent professionals with excellent credit history who demonstrate consistent high-value spending patterns, particularly in travel-related purchases, indicating a preference for premium travel rewards cards...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38C144-C328-1951-C7CB-B8E232406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(better: less is more)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382774-1E7D-8B50-A5C7-00DD37BBDC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>
                <a:ea typeface="+mn-lt"/>
                <a:cs typeface="+mn-lt"/>
              </a:rPr>
              <a:t>Frequent traveling professionals with high income and excellent credit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92728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E34B-AF2D-62C1-ACC9-72DD597B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TinyBERT</a:t>
            </a:r>
            <a:r>
              <a:rPr lang="en-GB" dirty="0"/>
              <a:t> Example:</a:t>
            </a:r>
            <a:br>
              <a:rPr lang="en-GB" dirty="0"/>
            </a:br>
            <a:r>
              <a:rPr lang="en-GB" dirty="0"/>
              <a:t>Summary of Summary </a:t>
            </a:r>
            <a:r>
              <a:rPr lang="en-GB" dirty="0">
                <a:sym typeface="Wingdings" pitchFamily="2" charset="2"/>
              </a:rPr>
              <a:t> More High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302C-64FB-870C-C2EE-813F3AE0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a typeface="+mn-lt"/>
                <a:cs typeface="+mn-lt"/>
              </a:rPr>
              <a:t>1</a:t>
            </a:r>
            <a:r>
              <a:rPr lang="en-GB" baseline="30000" dirty="0">
                <a:ea typeface="+mn-lt"/>
                <a:cs typeface="+mn-lt"/>
              </a:rPr>
              <a:t>st</a:t>
            </a:r>
            <a:r>
              <a:rPr lang="en-GB" dirty="0">
                <a:ea typeface="+mn-lt"/>
                <a:cs typeface="+mn-lt"/>
              </a:rPr>
              <a:t> Iteration:</a:t>
            </a:r>
          </a:p>
          <a:p>
            <a:pPr lvl="1"/>
            <a:r>
              <a:rPr lang="en-GB" dirty="0">
                <a:ea typeface="+mn-lt"/>
                <a:cs typeface="+mn-lt"/>
              </a:rPr>
              <a:t>Prompt LLM for summary</a:t>
            </a:r>
          </a:p>
          <a:p>
            <a:r>
              <a:rPr lang="en-GB" dirty="0">
                <a:ea typeface="+mn-lt"/>
                <a:cs typeface="+mn-lt"/>
              </a:rPr>
              <a:t>2</a:t>
            </a:r>
            <a:r>
              <a:rPr lang="en-GB" baseline="30000" dirty="0">
                <a:ea typeface="+mn-lt"/>
                <a:cs typeface="+mn-lt"/>
              </a:rPr>
              <a:t>nd</a:t>
            </a:r>
            <a:r>
              <a:rPr lang="en-GB" dirty="0">
                <a:ea typeface="+mn-lt"/>
                <a:cs typeface="+mn-lt"/>
              </a:rPr>
              <a:t> Iteration:</a:t>
            </a:r>
          </a:p>
          <a:p>
            <a:pPr lvl="1"/>
            <a:r>
              <a:rPr lang="en-GB" dirty="0">
                <a:ea typeface="+mn-lt"/>
                <a:cs typeface="+mn-lt"/>
              </a:rPr>
              <a:t>Prompt LLM for summary of previous 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8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B3DF-6256-0891-0C1C-5579ED94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95BF-207E-152C-F583-6B490E97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TinyBERT</a:t>
            </a:r>
            <a:r>
              <a:rPr lang="en-GB" dirty="0"/>
              <a:t> Example: 1</a:t>
            </a:r>
            <a:r>
              <a:rPr lang="en-GB" baseline="30000" dirty="0"/>
              <a:t>st</a:t>
            </a:r>
            <a:r>
              <a:rPr lang="en-GB" dirty="0"/>
              <a:t> Try (too detailed)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815B-C71B-8720-7D23-5C6CC73D1F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51323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endParaRPr lang="en-GB" dirty="0"/>
          </a:p>
          <a:p>
            <a:pPr>
              <a:buAutoNum type="arabicPeriod"/>
            </a:pPr>
            <a:endParaRPr lang="en-GB" dirty="0"/>
          </a:p>
          <a:p>
            <a:pPr>
              <a:buAutoNum type="arabicPeriod"/>
            </a:pPr>
            <a:endParaRPr lang="en-GB" dirty="0"/>
          </a:p>
        </p:txBody>
      </p:sp>
      <p:pic>
        <p:nvPicPr>
          <p:cNvPr id="5" name="Picture 4" descr="A screenshot of a black and white text&#10;&#10;AI-generated content may be incorrect.">
            <a:extLst>
              <a:ext uri="{FF2B5EF4-FFF2-40B4-BE49-F238E27FC236}">
                <a16:creationId xmlns:a16="http://schemas.microsoft.com/office/drawing/2014/main" id="{DC8BC5B2-D8D8-7CC8-DB2F-E77DE3176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96" y="1690688"/>
            <a:ext cx="11232932" cy="487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5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85975E-84F2-5FAC-8060-5F22F92E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Summary </a:t>
            </a:r>
            <a:r>
              <a:rPr lang="en-GB" dirty="0">
                <a:sym typeface="Wingdings" pitchFamily="2" charset="2"/>
              </a:rPr>
              <a:t> More High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7E4A8-9C57-218A-B69B-44BF21572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C4697-7FE3-6AAB-5B45-7CCF317B0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352313-D458-A94A-5A4D-CA5407ACB6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42620"/>
          <a:stretch/>
        </p:blipFill>
        <p:spPr>
          <a:xfrm>
            <a:off x="935057" y="2505075"/>
            <a:ext cx="3547373" cy="1509877"/>
          </a:xfrm>
          <a:prstGeom prst="rect">
            <a:avLst/>
          </a:prstGeo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13B638-3013-9DD0-BD88-72A49DE618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56239"/>
          <a:stretch/>
        </p:blipFill>
        <p:spPr>
          <a:xfrm>
            <a:off x="4744381" y="2505074"/>
            <a:ext cx="7338809" cy="2382235"/>
          </a:xfrm>
          <a:prstGeom prst="rect">
            <a:avLst/>
          </a:prstGeom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68A6202-1D22-04C1-1505-5EBD397A9134}"/>
              </a:ext>
            </a:extLst>
          </p:cNvPr>
          <p:cNvSpPr txBox="1">
            <a:spLocks/>
          </p:cNvSpPr>
          <p:nvPr/>
        </p:nvSpPr>
        <p:spPr>
          <a:xfrm>
            <a:off x="494567" y="4739052"/>
            <a:ext cx="11277600" cy="1895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Both BERT and </a:t>
            </a:r>
            <a:r>
              <a:rPr lang="en-US" dirty="0" err="1"/>
              <a:t>TinyBERT</a:t>
            </a:r>
            <a:r>
              <a:rPr lang="en-US" dirty="0"/>
              <a:t> use similar methods (transformers) to encode text as vectors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 err="1"/>
              <a:t>TinyBERT</a:t>
            </a:r>
            <a:r>
              <a:rPr lang="en-US" dirty="0"/>
              <a:t> is smaller, faster, cheaper and almost as good</a:t>
            </a:r>
          </a:p>
        </p:txBody>
      </p:sp>
    </p:spTree>
    <p:extLst>
      <p:ext uri="{BB962C8B-B14F-4D97-AF65-F5344CB8AC3E}">
        <p14:creationId xmlns:p14="http://schemas.microsoft.com/office/powerpoint/2010/main" val="36021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74A6-808F-964D-518A-A2490DFE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 more opportunities…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0142-FA11-98FE-49C1-F1C2257DF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Evity</a:t>
            </a:r>
            <a:r>
              <a:rPr lang="en-GB" dirty="0"/>
              <a:t>/RAG Evaluation: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Existing RAG evaluation frameworks fail with instruction-giving tasks </a:t>
            </a:r>
            <a:endParaRPr lang="en-US" dirty="0"/>
          </a:p>
          <a:p>
            <a:r>
              <a:rPr lang="en-GB" dirty="0"/>
              <a:t>Zotero/Question </a:t>
            </a:r>
            <a:r>
              <a:rPr lang="en-GB" dirty="0">
                <a:ea typeface="+mn-lt"/>
                <a:cs typeface="+mn-lt"/>
              </a:rPr>
              <a:t>Deduplication</a:t>
            </a:r>
            <a:r>
              <a:rPr lang="en-GB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How do we know how many unique questions are being asked in a forum?</a:t>
            </a:r>
          </a:p>
          <a:p>
            <a:r>
              <a:rPr lang="en-GB" dirty="0"/>
              <a:t>Bangor Savings Bank/Document Parsing: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How can we detect when required information is in figures?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30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7DFBD-55A1-B2C0-F83C-3AAAB3E6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DE5-111F-AFEE-AB67-7ECF07B9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814" y="525517"/>
            <a:ext cx="2251312" cy="909145"/>
          </a:xfrm>
        </p:spPr>
        <p:txBody>
          <a:bodyPr>
            <a:noAutofit/>
          </a:bodyPr>
          <a:lstStyle/>
          <a:p>
            <a:r>
              <a:rPr lang="en-GB" sz="3200" dirty="0"/>
              <a:t>Conclusions</a:t>
            </a:r>
          </a:p>
        </p:txBody>
      </p:sp>
      <p:pic>
        <p:nvPicPr>
          <p:cNvPr id="4" name="Content Placeholder 3" descr="A paper with text on it&#10;&#10;AI-generated content may be incorrect.">
            <a:extLst>
              <a:ext uri="{FF2B5EF4-FFF2-40B4-BE49-F238E27FC236}">
                <a16:creationId xmlns:a16="http://schemas.microsoft.com/office/drawing/2014/main" id="{E226E914-90FA-6376-767E-1B8FBAFA2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4" y="451945"/>
            <a:ext cx="9575553" cy="6319865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0F431E2D-6B90-BB37-857D-0C093C33C67D}"/>
              </a:ext>
            </a:extLst>
          </p:cNvPr>
          <p:cNvSpPr/>
          <p:nvPr/>
        </p:nvSpPr>
        <p:spPr>
          <a:xfrm>
            <a:off x="9567570" y="2728488"/>
            <a:ext cx="2251311" cy="520459"/>
          </a:xfrm>
          <a:prstGeom prst="wedgeRoundRectCallout">
            <a:avLst>
              <a:gd name="adj1" fmla="val -81773"/>
              <a:gd name="adj2" fmla="val 7647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147126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EE7-0830-9678-CF69-F966AD9D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 had planned to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5CC3-4EC1-66C6-AC4D-53AA7112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Peer-Reviewing Worth the Effort?</a:t>
            </a:r>
          </a:p>
          <a:p>
            <a:pPr lvl="1"/>
            <a:r>
              <a:rPr lang="en-US" dirty="0">
                <a:hlinkClick r:id="rId2"/>
              </a:rPr>
              <a:t>https://aclanthology.org/2025.coling-main.242/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have complained about reviewing in the past</a:t>
            </a:r>
          </a:p>
          <a:p>
            <a:pPr lvl="2"/>
            <a:r>
              <a:rPr lang="en-US" dirty="0"/>
              <a:t>But this time, we offer a constructive proposal to address challenges (scale)</a:t>
            </a:r>
          </a:p>
          <a:p>
            <a:pPr lvl="2"/>
            <a:r>
              <a:rPr lang="en-US" dirty="0"/>
              <a:t>Too many submissions / Too few qualified reviewers</a:t>
            </a:r>
          </a:p>
          <a:p>
            <a:r>
              <a:rPr lang="en-US" dirty="0"/>
              <a:t>Indonesian (and collaboration with Singapore)</a:t>
            </a:r>
          </a:p>
          <a:p>
            <a:r>
              <a:rPr lang="en-US" dirty="0"/>
              <a:t>Data Centers (clouds) are </a:t>
            </a:r>
            <a:r>
              <a:rPr lang="en-US" b="1" i="1" dirty="0">
                <a:solidFill>
                  <a:srgbClr val="FF0000"/>
                </a:solidFill>
              </a:rPr>
              <a:t>so</a:t>
            </a:r>
            <a:r>
              <a:rPr lang="en-US" i="1" dirty="0"/>
              <a:t> </a:t>
            </a:r>
            <a:r>
              <a:rPr lang="en-US" dirty="0"/>
              <a:t>last century</a:t>
            </a:r>
          </a:p>
          <a:p>
            <a:pPr lvl="1"/>
            <a:r>
              <a:rPr lang="en-US" dirty="0"/>
              <a:t>Sharing is more expensive than commodity hardware</a:t>
            </a:r>
          </a:p>
          <a:p>
            <a:pPr lvl="2"/>
            <a:r>
              <a:rPr lang="en-US" dirty="0"/>
              <a:t>Moved </a:t>
            </a:r>
            <a:r>
              <a:rPr lang="en-US" dirty="0">
                <a:hlinkClick r:id="rId3"/>
              </a:rPr>
              <a:t>http://recommendpapers.xyz</a:t>
            </a:r>
            <a:r>
              <a:rPr lang="en-US" dirty="0"/>
              <a:t> from AWS to a commodity box in my house</a:t>
            </a:r>
          </a:p>
          <a:p>
            <a:pPr lvl="1"/>
            <a:r>
              <a:rPr lang="en-US" dirty="0"/>
              <a:t>Lesson Learned: Edge is Cheaper, Bigger and Better</a:t>
            </a:r>
          </a:p>
          <a:p>
            <a:pPr lvl="2"/>
            <a:r>
              <a:rPr lang="en-US" dirty="0"/>
              <a:t>Cheaper: $700 (no monthly bills)</a:t>
            </a:r>
          </a:p>
          <a:p>
            <a:pPr lvl="2"/>
            <a:r>
              <a:rPr lang="en-US" dirty="0"/>
              <a:t>Bigger: 24 TBs (with option to expand @ $10/TB)</a:t>
            </a:r>
          </a:p>
          <a:p>
            <a:pPr lvl="2"/>
            <a:r>
              <a:rPr lang="en-US" dirty="0"/>
              <a:t>Better: It is </a:t>
            </a:r>
            <a:r>
              <a:rPr lang="en-US" i="1" dirty="0"/>
              <a:t>all</a:t>
            </a:r>
            <a:r>
              <a:rPr lang="en-US" dirty="0"/>
              <a:t> mine (no need to share; no tickets)</a:t>
            </a:r>
          </a:p>
          <a:p>
            <a:pPr lvl="1"/>
            <a:r>
              <a:rPr lang="en-US" dirty="0"/>
              <a:t>GPUs are coming to a home/phone near you</a:t>
            </a:r>
          </a:p>
        </p:txBody>
      </p:sp>
    </p:spTree>
    <p:extLst>
      <p:ext uri="{BB962C8B-B14F-4D97-AF65-F5344CB8AC3E}">
        <p14:creationId xmlns:p14="http://schemas.microsoft.com/office/powerpoint/2010/main" val="9212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2D5B-C32F-674A-6C51-02CAFA9E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814" y="525517"/>
            <a:ext cx="2251312" cy="909145"/>
          </a:xfrm>
        </p:spPr>
        <p:txBody>
          <a:bodyPr>
            <a:noAutofit/>
          </a:bodyPr>
          <a:lstStyle/>
          <a:p>
            <a:r>
              <a:rPr lang="en-GB" sz="3200" dirty="0"/>
              <a:t>Use-Driven Research</a:t>
            </a:r>
          </a:p>
        </p:txBody>
      </p:sp>
      <p:pic>
        <p:nvPicPr>
          <p:cNvPr id="4" name="Content Placeholder 3" descr="A paper with text on it&#10;&#10;AI-generated content may be incorrect.">
            <a:extLst>
              <a:ext uri="{FF2B5EF4-FFF2-40B4-BE49-F238E27FC236}">
                <a16:creationId xmlns:a16="http://schemas.microsoft.com/office/drawing/2014/main" id="{95019AA1-5FBF-F354-BF81-755A64DC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4" y="451945"/>
            <a:ext cx="9575553" cy="6319865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DEAD5BE7-6491-FC5B-BAFE-678B9B616120}"/>
              </a:ext>
            </a:extLst>
          </p:cNvPr>
          <p:cNvSpPr/>
          <p:nvPr/>
        </p:nvSpPr>
        <p:spPr>
          <a:xfrm>
            <a:off x="9567570" y="2728488"/>
            <a:ext cx="2251311" cy="520459"/>
          </a:xfrm>
          <a:prstGeom prst="wedgeRoundRectCallout">
            <a:avLst>
              <a:gd name="adj1" fmla="val -81773"/>
              <a:gd name="adj2" fmla="val 7647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 are here</a:t>
            </a:r>
          </a:p>
        </p:txBody>
      </p:sp>
    </p:spTree>
    <p:extLst>
      <p:ext uri="{BB962C8B-B14F-4D97-AF65-F5344CB8AC3E}">
        <p14:creationId xmlns:p14="http://schemas.microsoft.com/office/powerpoint/2010/main" val="13858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7E68-ACAC-2E71-0B1D-50339861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Recommendations:</a:t>
            </a:r>
            <a:br>
              <a:rPr lang="en-US" dirty="0"/>
            </a:br>
            <a:r>
              <a:rPr lang="en-US" dirty="0"/>
              <a:t>Query: BERT paper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F8C60F9-3AE8-B821-FF05-D1BE03BE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3" y="1690687"/>
            <a:ext cx="9283212" cy="5867311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DF2056-3539-FC9E-70B5-F4B9E60AC35F}"/>
              </a:ext>
            </a:extLst>
          </p:cNvPr>
          <p:cNvSpPr/>
          <p:nvPr/>
        </p:nvSpPr>
        <p:spPr>
          <a:xfrm>
            <a:off x="990227" y="2782765"/>
            <a:ext cx="4909412" cy="298939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F7E13-A931-09AB-A911-6E8BA420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7F361-22E4-5844-966A-17A37F27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51C68-A166-AA8E-D9B7-D4FB5C15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D49A17-D675-B79E-D53E-3DD00E4B04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257" b="35493"/>
          <a:stretch/>
        </p:blipFill>
        <p:spPr>
          <a:xfrm>
            <a:off x="8954475" y="549791"/>
            <a:ext cx="3066566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8C19EB-C070-06A3-FCDA-65FD71192C6C}"/>
              </a:ext>
            </a:extLst>
          </p:cNvPr>
          <p:cNvSpPr txBox="1"/>
          <p:nvPr/>
        </p:nvSpPr>
        <p:spPr>
          <a:xfrm>
            <a:off x="8880951" y="180459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http://recommendpapers.xyz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50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1B9C23-73F1-6BB1-08CD-5C1B517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237638"/>
            <a:ext cx="1931377" cy="2738558"/>
          </a:xfrm>
        </p:spPr>
        <p:txBody>
          <a:bodyPr>
            <a:noAutofit/>
          </a:bodyPr>
          <a:lstStyle/>
          <a:p>
            <a:r>
              <a:rPr lang="en-US" sz="3200" dirty="0"/>
              <a:t>Snippet from Semantic Scholar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A634527-2F9C-F595-9527-80C557B4FAF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133747" y="188544"/>
            <a:ext cx="10058253" cy="6388101"/>
          </a:xfr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F5B0EFA-586E-1C39-D9A3-E06E9B1D5B94}"/>
              </a:ext>
            </a:extLst>
          </p:cNvPr>
          <p:cNvSpPr/>
          <p:nvPr/>
        </p:nvSpPr>
        <p:spPr>
          <a:xfrm>
            <a:off x="8901690" y="519602"/>
            <a:ext cx="3221437" cy="2803890"/>
          </a:xfrm>
          <a:prstGeom prst="roundRect">
            <a:avLst/>
          </a:prstGeom>
          <a:solidFill>
            <a:srgbClr val="FFFF00">
              <a:alpha val="20000"/>
            </a:srgb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AB4018-BD15-411C-8DF0-EFE8B97C7920}"/>
              </a:ext>
            </a:extLst>
          </p:cNvPr>
          <p:cNvSpPr/>
          <p:nvPr/>
        </p:nvSpPr>
        <p:spPr>
          <a:xfrm>
            <a:off x="10512408" y="3960320"/>
            <a:ext cx="1147396" cy="563809"/>
          </a:xfrm>
          <a:prstGeom prst="wedgeRoundRectCallout">
            <a:avLst>
              <a:gd name="adj1" fmla="val 7989"/>
              <a:gd name="adj2" fmla="val -14735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7D720-53A0-5E97-D576-FF1B66CB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E9BCB-10D4-05C7-12A1-84E6CE09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09ED0-D5EA-A899-DDBA-FDB14353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3AADBC-A3E3-0B88-8859-A0AC9AB1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 really want to ask this paper?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A0564D-4BF2-BCD4-7D5F-23F3C58A5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does </a:t>
            </a:r>
            <a:r>
              <a:rPr lang="en-US" i="1" dirty="0"/>
              <a:t>this</a:t>
            </a:r>
            <a:r>
              <a:rPr lang="en-US" dirty="0"/>
              <a:t> paper compare with </a:t>
            </a:r>
            <a:r>
              <a:rPr lang="en-US" i="1" dirty="0"/>
              <a:t>that</a:t>
            </a:r>
            <a:r>
              <a:rPr lang="en-US" dirty="0"/>
              <a:t> paper?</a:t>
            </a:r>
          </a:p>
          <a:p>
            <a:pPr lvl="1"/>
            <a:r>
              <a:rPr lang="en-US" dirty="0"/>
              <a:t>What do they have in common?</a:t>
            </a:r>
          </a:p>
          <a:p>
            <a:pPr lvl="1"/>
            <a:r>
              <a:rPr lang="en-US" dirty="0"/>
              <a:t>How do they differ?</a:t>
            </a:r>
          </a:p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Both BERT and </a:t>
            </a:r>
            <a:r>
              <a:rPr lang="en-US" dirty="0" err="1"/>
              <a:t>TinyBERT</a:t>
            </a:r>
            <a:r>
              <a:rPr lang="en-US" dirty="0"/>
              <a:t> use similar methods (transformers)</a:t>
            </a:r>
          </a:p>
          <a:p>
            <a:pPr lvl="2"/>
            <a:r>
              <a:rPr lang="en-US" dirty="0"/>
              <a:t>to encode text as vectors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 err="1"/>
              <a:t>TinyBERT</a:t>
            </a:r>
            <a:r>
              <a:rPr lang="en-US" dirty="0"/>
              <a:t> is smaller, faster, cheaper</a:t>
            </a:r>
          </a:p>
          <a:p>
            <a:pPr lvl="1"/>
            <a:r>
              <a:rPr lang="en-US" dirty="0"/>
              <a:t>and almost as good</a:t>
            </a:r>
          </a:p>
          <a:p>
            <a:pPr lvl="1"/>
            <a:endParaRPr lang="en-US" dirty="0"/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7D2292-055B-83A5-6011-014FDA7E4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9146" b="50826"/>
          <a:stretch/>
        </p:blipFill>
        <p:spPr>
          <a:xfrm>
            <a:off x="6242537" y="1839599"/>
            <a:ext cx="4497267" cy="4551238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0D25-34DE-9BBE-8CBD-37CAD642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33E3F-34B3-91FB-FC3C-68F4C31AC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7C42-E5E3-D12B-4A48-86D6E3BD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09E6-B0D8-A328-9212-55889A3C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BERT compare with </a:t>
            </a:r>
            <a:r>
              <a:rPr lang="en-US" dirty="0" err="1"/>
              <a:t>TinyBERT</a:t>
            </a:r>
            <a:r>
              <a:rPr lang="en-US" dirty="0"/>
              <a:t>?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C0EC02-38F0-BE06-02B1-4C3823AB76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6925" y="1360976"/>
            <a:ext cx="11386055" cy="331653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F375B9-93C8-164E-783B-F51FA72D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567" y="4739052"/>
            <a:ext cx="11277600" cy="1895109"/>
          </a:xfrm>
        </p:spPr>
        <p:txBody>
          <a:bodyPr>
            <a:normAutofit fontScale="92500"/>
          </a:bodyPr>
          <a:lstStyle/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Both BERT and </a:t>
            </a:r>
            <a:r>
              <a:rPr lang="en-US" dirty="0" err="1"/>
              <a:t>TinyBERT</a:t>
            </a:r>
            <a:r>
              <a:rPr lang="en-US" dirty="0"/>
              <a:t> use similar methods (transformers) to encode text as vectors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 err="1"/>
              <a:t>TinyBERT</a:t>
            </a:r>
            <a:r>
              <a:rPr lang="en-US" dirty="0"/>
              <a:t> is smaller, faster, cheaper and almost as good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219E5F29-ABC8-E131-C08A-9DE39D0027D1}"/>
              </a:ext>
            </a:extLst>
          </p:cNvPr>
          <p:cNvSpPr/>
          <p:nvPr/>
        </p:nvSpPr>
        <p:spPr>
          <a:xfrm>
            <a:off x="9438290" y="3409383"/>
            <a:ext cx="2623770" cy="613452"/>
          </a:xfrm>
          <a:prstGeom prst="wedgeRoundRectCallout">
            <a:avLst>
              <a:gd name="adj1" fmla="val -74844"/>
              <a:gd name="adj2" fmla="val 627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Too many details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5EA73-E113-180D-8D2B-084E4F8A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26098-641D-7DD9-36C0-FD7E96B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3EBF8-2EA2-CA58-9AC0-6E61CFF3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8BFB-C56D-DFC4-96B8-F9FF12158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2BF4-D415-FA8C-B33A-F4E869A0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BERT compare with </a:t>
            </a:r>
            <a:r>
              <a:rPr lang="en-US" dirty="0" err="1"/>
              <a:t>TinyBERT</a:t>
            </a:r>
            <a:r>
              <a:rPr lang="en-US" dirty="0"/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FF1B8C-3692-A70A-A057-10DC0EB4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567" y="4739052"/>
            <a:ext cx="11277600" cy="1895109"/>
          </a:xfrm>
        </p:spPr>
        <p:txBody>
          <a:bodyPr>
            <a:normAutofit fontScale="92500"/>
          </a:bodyPr>
          <a:lstStyle/>
          <a:p>
            <a:r>
              <a:rPr lang="en-US" dirty="0"/>
              <a:t>Similarities</a:t>
            </a:r>
          </a:p>
          <a:p>
            <a:pPr lvl="1"/>
            <a:r>
              <a:rPr lang="en-US" dirty="0"/>
              <a:t>Both BERT and </a:t>
            </a:r>
            <a:r>
              <a:rPr lang="en-US" dirty="0" err="1"/>
              <a:t>TinyBERT</a:t>
            </a:r>
            <a:r>
              <a:rPr lang="en-US" dirty="0"/>
              <a:t> use similar methods (transformers) to encode text as vectors</a:t>
            </a:r>
          </a:p>
          <a:p>
            <a:r>
              <a:rPr lang="en-US" dirty="0"/>
              <a:t>Differences</a:t>
            </a:r>
          </a:p>
          <a:p>
            <a:pPr lvl="1"/>
            <a:r>
              <a:rPr lang="en-US" dirty="0" err="1"/>
              <a:t>TinyBERT</a:t>
            </a:r>
            <a:r>
              <a:rPr lang="en-US" dirty="0"/>
              <a:t> is smaller, faster, cheaper and almost as good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E2AB0-710F-6E4B-D179-FECFB048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7E7DF-0BB2-8A96-D4A3-E2EFA1CD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AA65A-2E87-DCD8-B859-B30EB50B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A173A-19E7-29F2-1DFC-40E51127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167" b="5965"/>
          <a:stretch/>
        </p:blipFill>
        <p:spPr>
          <a:xfrm>
            <a:off x="-133141" y="1587172"/>
            <a:ext cx="12546186" cy="2127282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F756E1B-499C-8638-E900-7277C512D215}"/>
              </a:ext>
            </a:extLst>
          </p:cNvPr>
          <p:cNvSpPr/>
          <p:nvPr/>
        </p:nvSpPr>
        <p:spPr>
          <a:xfrm>
            <a:off x="9627135" y="3573310"/>
            <a:ext cx="2117940" cy="456913"/>
          </a:xfrm>
          <a:prstGeom prst="wedgeRoundRectCallout">
            <a:avLst>
              <a:gd name="adj1" fmla="val -68234"/>
              <a:gd name="adj2" fmla="val -5378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Peter Vickers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296FF39-2500-6838-11E5-10B9C2315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6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835-1837-C646-F67D-D227B76D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Peter do what he did?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C6D58-74BA-D416-A10E-EA3C9FAB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experience</a:t>
            </a:r>
          </a:p>
          <a:p>
            <a:pPr lvl="1"/>
            <a:r>
              <a:rPr lang="en-US" dirty="0"/>
              <a:t>Gained from Bangor Saving Bank engagement</a:t>
            </a:r>
          </a:p>
          <a:p>
            <a:r>
              <a:rPr lang="en-US" dirty="0"/>
              <a:t>Key Insight</a:t>
            </a:r>
          </a:p>
          <a:p>
            <a:pPr lvl="1"/>
            <a:r>
              <a:rPr lang="en-US" dirty="0"/>
              <a:t>Bots return too many details on first iteration</a:t>
            </a:r>
          </a:p>
          <a:p>
            <a:pPr lvl="1"/>
            <a:r>
              <a:rPr lang="en-US" dirty="0"/>
              <a:t>But less so on second iteration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3736</TotalTime>
  <Words>658</Words>
  <Application>Microsoft Macintosh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Wingdings</vt:lpstr>
      <vt:lpstr>office theme</vt:lpstr>
      <vt:lpstr>Use-Driven Research</vt:lpstr>
      <vt:lpstr>Stuff I had planned to talk about</vt:lpstr>
      <vt:lpstr>Use-Driven Research</vt:lpstr>
      <vt:lpstr>Recommendations: Query: BERT paper</vt:lpstr>
      <vt:lpstr>Snippet from Semantic Scholar</vt:lpstr>
      <vt:lpstr>What do I really want to ask this paper?</vt:lpstr>
      <vt:lpstr>How does BERT compare with TinyBERT?</vt:lpstr>
      <vt:lpstr>How does BERT compare with TinyBERT?</vt:lpstr>
      <vt:lpstr>How did Peter do what he did?</vt:lpstr>
      <vt:lpstr>Bangor Savings Bank Example</vt:lpstr>
      <vt:lpstr>Lesson Learned from Bangor Savings Bank</vt:lpstr>
      <vt:lpstr>TinyBERT Example: Summary of Summary  More High Level</vt:lpstr>
      <vt:lpstr>TinyBERT Example: 1st Try (too detailed)</vt:lpstr>
      <vt:lpstr>Summary of Summary  More High Level</vt:lpstr>
      <vt:lpstr>Many more opportunities…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Kenneth Church</cp:lastModifiedBy>
  <cp:revision>280</cp:revision>
  <dcterms:created xsi:type="dcterms:W3CDTF">2025-01-24T04:17:11Z</dcterms:created>
  <dcterms:modified xsi:type="dcterms:W3CDTF">2025-01-27T15:46:34Z</dcterms:modified>
</cp:coreProperties>
</file>