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2"/>
    <p:restoredTop sz="96327"/>
  </p:normalViewPr>
  <p:slideViewPr>
    <p:cSldViewPr snapToGrid="0">
      <p:cViewPr varScale="1">
        <p:scale>
          <a:sx n="197" d="100"/>
          <a:sy n="197" d="100"/>
        </p:scale>
        <p:origin x="20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6B-7E58-DAF4-B823-B227984D9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4F384-E897-E9B4-4A6B-AE6C1B049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41EF3-4BC8-A277-FF25-18450CB9B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94FE9-4F5D-397A-611F-33A4F76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0EDC3-C8FB-2F1F-EE15-EC98BA45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5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512B-6541-BE79-F4B7-8BCEA73C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92628-FE58-3AFA-D4CF-A4B924DD8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4EC8-3A9C-5BCE-5BA4-58884298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F0C16-7D54-9A34-8E01-EA362816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EA154-F660-15FD-C65D-95B697C3B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CBB0B-9E3D-DAEE-3163-8A83A84EFD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9FE60-13A6-7975-70D7-1C112BE96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2C9B2-D449-7A16-44CF-C80EED091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A3D69-CE59-165E-DAF0-41E05F6E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7AE49-8D0B-45D0-844C-2977BC4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05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B056-DB00-BCF2-3F79-42B52A2FF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F1096-4430-F064-C627-071FCEC07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C3594-9C6D-CB8D-6C78-EDA53AFFD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8F46-E48F-1060-1C34-B061E1B7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A82C1-9539-BE18-B0FD-C49337DCB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2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E3A8-4A6B-F4F8-B7D5-3BB316D4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300B-E9D0-E0AC-BF85-D2E727206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6C36C-6592-C448-115F-9D8AEBE4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3A93-AC34-6A07-6BD3-590D941D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82B1C-BC9E-BC47-5566-B24DBA01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6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CEAC-6970-1FE7-A616-BE14CBF9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117E6-92C7-71AB-7587-0D02A3930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012F8-D61F-BFE5-5DCE-7454ACFBA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26F49-04F7-14B2-2C72-884607A0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77C1-73AB-090B-DA4D-F9A7807A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84464-D718-FCB8-7749-3F74CD8D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5CC9-BF27-5A10-68D5-C3A55F41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8DDDB-E7E3-AA22-8947-C1D7A97B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D9866-E658-5BE7-07B8-336703250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CF236-CA96-47CB-808D-322169ADC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8D96A-A68C-DE91-51C6-E1446B24F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1756EA-D474-2A03-E3BB-B5F46754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A9AEC0-0B3F-5A74-85B5-8600FDD4F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EDAB8-C41B-98B6-EFF8-B8C55F8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3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2664-7531-67D5-CBEA-F7F0A121F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74742-57B1-8AD1-47C1-8CE77F2BF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4B2CD-A75F-F1C9-A445-A6B50CDB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5AFF0-7C07-AF24-598A-C82C1DE2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5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8D0-64FB-D255-7C6A-90067D51B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1DF9F-874D-0557-5923-5B038A9A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5573-0C44-B8BB-F9BA-63A5C911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59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4891-510C-2EAC-C08A-F760AB65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9333-F753-A7CE-503F-1903153D5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9E84C-F504-611F-D283-63BB3AD66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AB5F5-5542-66D9-60B6-89F0AFAA1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4BD9D-1EA0-DE6B-39F3-BF450131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EE09F-FF7B-F7B2-A106-E4BEEB28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3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4752-AF77-5841-C81C-D84BCC239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2D2A-364E-4D1E-87DD-3EAC26CDD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F138A-587E-A3BB-DA48-1AE8CBAD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87833-6E6F-956F-6F10-31C18771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896C0-A223-7B1D-D07B-0507AD3A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AD2AF-CCE4-6EF3-BA94-47A3D4F5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5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FC9D4A-88A7-03AB-879E-D9D62CD93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13B437-5A57-2727-2263-D25EE8867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2796-D82D-FBC7-1607-90FE07E331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92FA9-3D14-114D-BA5C-568105C7C972}" type="datetimeFigureOut">
              <a:rPr lang="en-US" smtClean="0"/>
              <a:t>2/23/24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5F67D-5D99-3047-0813-A34700BEE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AF03E-5D18-CABB-65C6-1995A907A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6CB4F-807B-1741-B439-BD1768760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3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scholar.google.de/citations?user=P9DoZBoAAAAJ&amp;hl=en" TargetMode="External"/><Relationship Id="rId13" Type="http://schemas.openxmlformats.org/officeDocument/2006/relationships/hyperlink" Target="https://www.hoover.org/profiles/steven-koonin" TargetMode="External"/><Relationship Id="rId18" Type="http://schemas.openxmlformats.org/officeDocument/2006/relationships/hyperlink" Target="https://www.darpa.mil/ARC/DUF" TargetMode="External"/><Relationship Id="rId3" Type="http://schemas.openxmlformats.org/officeDocument/2006/relationships/hyperlink" Target="https://www.darpa.mil/staff/dr-bartlett-russell" TargetMode="External"/><Relationship Id="rId21" Type="http://schemas.openxmlformats.org/officeDocument/2006/relationships/hyperlink" Target="https://www.cise.ufl.edu/sonja-schmer-galunder/" TargetMode="External"/><Relationship Id="rId7" Type="http://schemas.openxmlformats.org/officeDocument/2006/relationships/hyperlink" Target="https://scholar.google.com/citations?user=ppJpl64AAAAJ&amp;hl=en" TargetMode="External"/><Relationship Id="rId12" Type="http://schemas.openxmlformats.org/officeDocument/2006/relationships/hyperlink" Target="https://scholar.google.com/citations?user=B-datLgAAAAJ&amp;hl=en" TargetMode="External"/><Relationship Id="rId17" Type="http://schemas.openxmlformats.org/officeDocument/2006/relationships/hyperlink" Target="https://www.darpa.mil/work-with-us/for-universities/young-faculty-award" TargetMode="External"/><Relationship Id="rId2" Type="http://schemas.openxmlformats.org/officeDocument/2006/relationships/hyperlink" Target="https://events.sa-meetings.com/website/65050/agenda/" TargetMode="External"/><Relationship Id="rId16" Type="http://schemas.openxmlformats.org/officeDocument/2006/relationships/hyperlink" Target="https://www.darpa.mil/ARC" TargetMode="External"/><Relationship Id="rId20" Type="http://schemas.openxmlformats.org/officeDocument/2006/relationships/hyperlink" Target="https://people.eecs.berkeley.edu/~russell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scholar.google.com/citations?user=9kzo1XUAAAAJ&amp;hl=en" TargetMode="External"/><Relationship Id="rId11" Type="http://schemas.openxmlformats.org/officeDocument/2006/relationships/hyperlink" Target="https://www.youtube.com/watch?v=_fMjSzn_Xoo" TargetMode="External"/><Relationship Id="rId5" Type="http://schemas.openxmlformats.org/officeDocument/2006/relationships/hyperlink" Target="https://scholar.google.com/citations?user=Ve7_Hk0AAAAJ&amp;hl=en&amp;oi=sra" TargetMode="External"/><Relationship Id="rId15" Type="http://schemas.openxmlformats.org/officeDocument/2006/relationships/hyperlink" Target="https://nps.edu/president" TargetMode="External"/><Relationship Id="rId10" Type="http://schemas.openxmlformats.org/officeDocument/2006/relationships/hyperlink" Target="https://scholar.google.com/citations?user=AsMU1QsAAAAJ&amp;hl=en" TargetMode="External"/><Relationship Id="rId19" Type="http://schemas.openxmlformats.org/officeDocument/2006/relationships/hyperlink" Target="https://www.secnav.navy.mil/donhr/About/Senior-Executives/Biographies/Jackson,%20C.pdf" TargetMode="External"/><Relationship Id="rId4" Type="http://schemas.openxmlformats.org/officeDocument/2006/relationships/hyperlink" Target="https://www.darpa.mil/work-with-us/darpaconnect" TargetMode="External"/><Relationship Id="rId9" Type="http://schemas.openxmlformats.org/officeDocument/2006/relationships/hyperlink" Target="https://scholar.google.com/citations?user=yZ0-ywkAAAAJ&amp;hl=en" TargetMode="External"/><Relationship Id="rId14" Type="http://schemas.openxmlformats.org/officeDocument/2006/relationships/hyperlink" Target="https://herblin.stanford.edu/" TargetMode="External"/><Relationship Id="rId2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author/William-J.-Corvey/2561904" TargetMode="External"/><Relationship Id="rId2" Type="http://schemas.openxmlformats.org/officeDocument/2006/relationships/hyperlink" Target="https://militaryembedded.com/ai/big-data/ai-program-from-darpa-aims-to-transform-multimedia-analysi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6B24-01CA-E5A8-BCD7-FC643F6A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Darpa Discover DSO Day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FEB7485-F9D0-A39B-56DF-184D02BE5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 2/21/2024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149DA2F-E0EE-AAE4-F7D7-4D99923287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DSO Overview (</a:t>
            </a:r>
            <a:r>
              <a:rPr lang="en-US" dirty="0" err="1"/>
              <a:t>Jinendra</a:t>
            </a:r>
            <a:r>
              <a:rPr lang="en-US" dirty="0"/>
              <a:t> </a:t>
            </a:r>
            <a:r>
              <a:rPr lang="en-US" dirty="0" err="1"/>
              <a:t>Ranka</a:t>
            </a:r>
            <a:r>
              <a:rPr lang="en-US" dirty="0"/>
              <a:t>)</a:t>
            </a:r>
          </a:p>
          <a:p>
            <a:r>
              <a:rPr lang="en-US" dirty="0"/>
              <a:t>Ethics (</a:t>
            </a:r>
            <a:r>
              <a:rPr lang="en-US" dirty="0">
                <a:hlinkClick r:id="rId3"/>
              </a:rPr>
              <a:t>Bart Russell</a:t>
            </a:r>
            <a:r>
              <a:rPr lang="en-US" dirty="0"/>
              <a:t>)</a:t>
            </a:r>
          </a:p>
          <a:p>
            <a:r>
              <a:rPr lang="en-US" dirty="0">
                <a:hlinkClick r:id="rId4"/>
              </a:rPr>
              <a:t>DARPA Connect </a:t>
            </a:r>
            <a:endParaRPr lang="en-US" dirty="0"/>
          </a:p>
          <a:p>
            <a:pPr lvl="1"/>
            <a:r>
              <a:rPr lang="en-US" dirty="0"/>
              <a:t>(Sana </a:t>
            </a:r>
            <a:r>
              <a:rPr lang="en-US" dirty="0" err="1"/>
              <a:t>Hoda</a:t>
            </a:r>
            <a:r>
              <a:rPr lang="en-US" dirty="0"/>
              <a:t> </a:t>
            </a:r>
            <a:r>
              <a:rPr lang="en-US" dirty="0" err="1"/>
              <a:t>Sood</a:t>
            </a:r>
            <a:r>
              <a:rPr lang="en-US" dirty="0"/>
              <a:t>)</a:t>
            </a:r>
          </a:p>
          <a:p>
            <a:r>
              <a:rPr lang="en-US" dirty="0"/>
              <a:t>Sensing &amp; Measurement</a:t>
            </a:r>
          </a:p>
          <a:p>
            <a:pPr lvl="1"/>
            <a:r>
              <a:rPr lang="en-US" dirty="0">
                <a:hlinkClick r:id="rId5"/>
              </a:rPr>
              <a:t>Horsley</a:t>
            </a:r>
            <a:r>
              <a:rPr lang="en-US" dirty="0"/>
              <a:t> (Northeastern)</a:t>
            </a:r>
          </a:p>
          <a:p>
            <a:pPr lvl="1"/>
            <a:r>
              <a:rPr lang="en-US" dirty="0">
                <a:hlinkClick r:id="rId6"/>
              </a:rPr>
              <a:t>Whaley</a:t>
            </a:r>
            <a:r>
              <a:rPr lang="en-US" dirty="0"/>
              <a:t> (UC Berkeley)</a:t>
            </a:r>
          </a:p>
          <a:p>
            <a:r>
              <a:rPr lang="en-US" dirty="0"/>
              <a:t>Quantum</a:t>
            </a:r>
          </a:p>
          <a:p>
            <a:pPr lvl="1"/>
            <a:r>
              <a:rPr lang="en-US" dirty="0">
                <a:hlinkClick r:id="rId7"/>
              </a:rPr>
              <a:t>Lukin</a:t>
            </a:r>
            <a:r>
              <a:rPr lang="en-US" dirty="0"/>
              <a:t> (h-index: 183)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>
                <a:hlinkClick r:id="rId8"/>
              </a:rPr>
              <a:t>Schleier-Smith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Karniadakis</a:t>
            </a:r>
            <a:r>
              <a:rPr lang="en-US" dirty="0"/>
              <a:t> (h-index 139)</a:t>
            </a:r>
          </a:p>
          <a:p>
            <a:r>
              <a:rPr lang="en-US" dirty="0"/>
              <a:t>Materials</a:t>
            </a:r>
          </a:p>
          <a:p>
            <a:pPr lvl="1"/>
            <a:r>
              <a:rPr lang="en-US" dirty="0">
                <a:hlinkClick r:id="rId10"/>
              </a:rPr>
              <a:t>Micracle</a:t>
            </a:r>
            <a:r>
              <a:rPr lang="en-US" dirty="0"/>
              <a:t>, </a:t>
            </a:r>
            <a:r>
              <a:rPr lang="en-US" dirty="0">
                <a:hlinkClick r:id="rId11"/>
              </a:rPr>
              <a:t>Wolk</a:t>
            </a:r>
            <a:r>
              <a:rPr lang="en-US" dirty="0"/>
              <a:t>, </a:t>
            </a:r>
            <a:r>
              <a:rPr lang="en-US" dirty="0">
                <a:hlinkClick r:id="rId12"/>
              </a:rPr>
              <a:t>Knorr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69E5651-7CF9-B918-98CD-5792F2477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Thursday 2/22/2024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A3D1E-E1E2-E42F-BB43-56E2A8393DB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Emerging Threats: </a:t>
            </a:r>
            <a:r>
              <a:rPr lang="en-US" dirty="0">
                <a:hlinkClick r:id="rId13"/>
              </a:rPr>
              <a:t>Koonin</a:t>
            </a:r>
            <a:endParaRPr lang="en-US" dirty="0"/>
          </a:p>
          <a:p>
            <a:r>
              <a:rPr lang="en-US" dirty="0"/>
              <a:t>Emerging Threats Panel: </a:t>
            </a:r>
          </a:p>
          <a:p>
            <a:pPr lvl="1"/>
            <a:r>
              <a:rPr lang="en-US" dirty="0">
                <a:hlinkClick r:id="rId14"/>
              </a:rPr>
              <a:t>Lin</a:t>
            </a:r>
            <a:r>
              <a:rPr lang="en-US" dirty="0"/>
              <a:t> (Cyber Security)</a:t>
            </a:r>
          </a:p>
          <a:p>
            <a:pPr lvl="1"/>
            <a:r>
              <a:rPr lang="en-US" dirty="0">
                <a:hlinkClick r:id="rId15"/>
              </a:rPr>
              <a:t>Rondeau</a:t>
            </a:r>
            <a:r>
              <a:rPr lang="en-US" dirty="0"/>
              <a:t> (President, Naval Postgraduate School)</a:t>
            </a:r>
          </a:p>
          <a:p>
            <a:r>
              <a:rPr lang="en-US" dirty="0">
                <a:hlinkClick r:id="rId16"/>
              </a:rPr>
              <a:t>ARC</a:t>
            </a:r>
            <a:r>
              <a:rPr lang="en-US" dirty="0"/>
              <a:t>/</a:t>
            </a:r>
            <a:r>
              <a:rPr lang="en-US" dirty="0">
                <a:hlinkClick r:id="rId17"/>
              </a:rPr>
              <a:t>Young Faculty Award</a:t>
            </a:r>
            <a:endParaRPr lang="en-US" dirty="0"/>
          </a:p>
          <a:p>
            <a:pPr lvl="1"/>
            <a:r>
              <a:rPr lang="en-US" b="0" i="0" dirty="0">
                <a:solidFill>
                  <a:srgbClr val="2C2C2C"/>
                </a:solidFill>
                <a:effectLst/>
                <a:latin typeface="FranklinGothicFSMedCdRegular"/>
                <a:hlinkClick r:id="rId18"/>
              </a:rPr>
              <a:t>Discovering Unknome Function (DUF)</a:t>
            </a:r>
            <a:endParaRPr lang="en-US" dirty="0"/>
          </a:p>
          <a:p>
            <a:r>
              <a:rPr lang="en-US" dirty="0"/>
              <a:t>Enabling Operations:</a:t>
            </a:r>
          </a:p>
          <a:p>
            <a:pPr lvl="1"/>
            <a:r>
              <a:rPr lang="en-US" dirty="0">
                <a:hlinkClick r:id="rId19"/>
              </a:rPr>
              <a:t>Jackson</a:t>
            </a:r>
            <a:r>
              <a:rPr lang="en-US" dirty="0"/>
              <a:t>, </a:t>
            </a:r>
            <a:r>
              <a:rPr lang="en-US" dirty="0" err="1"/>
              <a:t>Runnerstrom</a:t>
            </a:r>
            <a:endParaRPr lang="en-US" dirty="0"/>
          </a:p>
          <a:p>
            <a:r>
              <a:rPr lang="en-US" dirty="0"/>
              <a:t>Collective Intelligence</a:t>
            </a:r>
          </a:p>
          <a:p>
            <a:pPr lvl="1"/>
            <a:r>
              <a:rPr lang="en-US" dirty="0">
                <a:hlinkClick r:id="rId20"/>
              </a:rPr>
              <a:t>Russell</a:t>
            </a:r>
            <a:r>
              <a:rPr lang="en-US" dirty="0"/>
              <a:t>, </a:t>
            </a:r>
            <a:r>
              <a:rPr lang="en-US" dirty="0" err="1">
                <a:hlinkClick r:id="rId21"/>
              </a:rPr>
              <a:t>Schmer-Galunder</a:t>
            </a:r>
            <a:r>
              <a:rPr lang="en-US" dirty="0">
                <a:hlinkClick r:id="rId21"/>
              </a:rPr>
              <a:t> 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D6C12-8515-1752-3E7C-4C43AEF46855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96732" y="160637"/>
            <a:ext cx="2295268" cy="229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5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12ED6A-FC9D-7E7D-0430-56ECDD0C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ECOLE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William </a:t>
            </a:r>
            <a:r>
              <a:rPr lang="en-US" dirty="0" err="1">
                <a:hlinkClick r:id="rId3"/>
              </a:rPr>
              <a:t>Corvey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8F9053-C6BE-9A17-F257-08549561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adelle"/>
              </a:rPr>
              <a:t>(DARPA) has issued a Broad Agency Announcement (BAA) seeking proposals for its new Environment-driven Conceptual Learning (ECOLE) program, 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delle"/>
              </a:rPr>
              <a:t>which intends to radically improve computational systems that analyze large amounts of multimedia 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adelle"/>
              </a:rPr>
              <a:t>by creating artificial intelligence (AI) agents capable of continually learning from linguistic and visual input.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1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161</Words>
  <Application>Microsoft Macintosh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adelle</vt:lpstr>
      <vt:lpstr>Arial</vt:lpstr>
      <vt:lpstr>Calibri</vt:lpstr>
      <vt:lpstr>Calibri Light</vt:lpstr>
      <vt:lpstr>FranklinGothicFSMedCdRegular</vt:lpstr>
      <vt:lpstr>Office Theme</vt:lpstr>
      <vt:lpstr>Darpa Discover DSO Day</vt:lpstr>
      <vt:lpstr>ECOLE William Corvey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Darpa Discover DSO Day</dc:title>
  <dc:creator>Church, Kenneth</dc:creator>
  <cp:lastModifiedBy>Kenneth Church</cp:lastModifiedBy>
  <cp:revision>1</cp:revision>
  <dcterms:created xsi:type="dcterms:W3CDTF">2024-02-24T00:44:06Z</dcterms:created>
  <dcterms:modified xsi:type="dcterms:W3CDTF">2024-02-24T01:47:11Z</dcterms:modified>
</cp:coreProperties>
</file>