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149" r:id="rId2"/>
    <p:sldId id="2139" r:id="rId3"/>
    <p:sldId id="257" r:id="rId4"/>
    <p:sldId id="456" r:id="rId5"/>
    <p:sldId id="822" r:id="rId6"/>
    <p:sldId id="2091" r:id="rId7"/>
    <p:sldId id="824" r:id="rId8"/>
    <p:sldId id="1999" r:id="rId9"/>
    <p:sldId id="2140" r:id="rId10"/>
    <p:sldId id="2056" r:id="rId11"/>
    <p:sldId id="2055" r:id="rId12"/>
    <p:sldId id="2057" r:id="rId13"/>
    <p:sldId id="2059" r:id="rId14"/>
    <p:sldId id="2060" r:id="rId15"/>
    <p:sldId id="2061" r:id="rId16"/>
    <p:sldId id="2145" r:id="rId17"/>
    <p:sldId id="214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172"/>
    <p:restoredTop sz="94521"/>
  </p:normalViewPr>
  <p:slideViewPr>
    <p:cSldViewPr snapToGrid="0">
      <p:cViewPr varScale="1">
        <p:scale>
          <a:sx n="106" d="100"/>
          <a:sy n="106" d="100"/>
        </p:scale>
        <p:origin x="136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52F07-206D-6A40-BAFB-EA064BB11D67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37276-419E-D941-A0BB-CE25D4D3B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5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5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ABD4F-6E26-18A7-400A-0FFD1BD9A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4D9B9E-7FD6-4418-FCE4-72A2BDCDB6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8EB13A-3CC1-1C99-0E7B-409ED64B3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FBF1A-536B-2D1F-DB26-464DAEEC2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CEB43-0E5E-8D41-9FA8-3FD891617D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2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1925-B21D-A444-B48A-EB372F667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EDA43-52F2-036A-5061-8D9744E41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6AE97-E271-2639-ACED-37E0D3E6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F634-8F09-A043-ADEB-87BACF55EC4F}" type="datetime1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F5235-B2C2-7116-E470-C860EED8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PMI to Bots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EF5C9-56CE-B7CB-1C62-07AA9967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7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896EE-4FD1-B82E-4BC9-79A13ED2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9767C-C851-5D80-2BB0-489285A52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113FD-CE65-7C9E-85F4-DA9E0937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F00-4338-324E-A6FD-72AE3B95BED9}" type="datetime1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46A49-6523-317B-575B-17ACE834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PMI to Bots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D3D0-33A5-511D-D999-10645AE9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4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17AF4-AE9A-6E4A-D5CA-1BF10E75B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919C6-4627-4927-5012-457AEA097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FF492-8842-B7A5-E066-9D0015D6F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7551-D18C-244E-8EE6-C14934F8177F}" type="datetime1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0E2B-99E3-9CB4-3030-E9B4D4B3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PMI to Bots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563D-C1AA-B73F-7CE3-FAE185A8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5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569A-99B7-8479-DE6A-5445C610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3FDA3-762E-B7AE-CBD3-B7DF9C4F0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7D7D9-AABA-766E-E2FB-E17E4730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225F-C200-2041-A7CD-E19BA3E33783}" type="datetime1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BC999-F5A1-1E90-F8BB-A43F7FA2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PMI to Bots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2E421-F2BE-E924-A685-2043528A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3EC4-C495-977D-2CA0-2D5D46D5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4EF2A-5EC0-56E2-68C5-43BCA65F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B2835-FFEF-BBBE-4694-2A5993F5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AB5F-CA77-3545-995D-EE0F5A661135}" type="datetime1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F84B5-C32B-E0C8-3353-51E10DBF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PMI to Bots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C243A-A380-FAC6-2763-D3357A0A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8A1-BF6F-8D4F-920A-66A31FAA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4CCDF-663C-1BF0-7772-1AFB650AA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5356F-5503-3034-DCA7-85D94D018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98DC8-62B1-2E60-74BF-D55067AA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72B4-DC78-EE40-91AB-1CDA4425600D}" type="datetime1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A574C-E55C-639D-31AF-9402A713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PMI to Bots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E4204-4C94-E2B7-AF4A-EBDABC66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0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0E8C-9BA0-63DB-53AE-7F8ED591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E1E49-8B2E-7F89-15B3-9A8B737B5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B78B7-0DB2-3A4B-B331-7893933D6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82FBD-8368-927B-3B85-9E9FF811F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A275E-FB61-0C70-0CB7-CF8CDA5FD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81463-A590-104F-B61B-48300C27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21F7D-7A5A-6546-97A2-0AE194EB742C}" type="datetime1">
              <a:rPr lang="en-US" smtClean="0"/>
              <a:t>7/21/25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36C95-9C2B-D2A4-A93F-FBB240E7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PMI to Bots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A90BA-AD38-C1E5-EFD0-EBF99B03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6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7318-9DDE-9778-966E-A021F3B7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3B577-BAE6-E3D4-BD55-71EAF819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64B-4198-FA4F-AC96-9109695E443F}" type="datetime1">
              <a:rPr lang="en-US" smtClean="0"/>
              <a:t>7/21/25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5FA01-2129-3128-89CD-6C034219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PMI to Bots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F4C7F-07CD-377B-B804-90C9418E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8144D-93F0-A747-D5CB-C5D7B5C5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2BAD-0CF8-DA45-BDB8-0D96E11789F2}" type="datetime1">
              <a:rPr lang="en-US" smtClean="0"/>
              <a:t>7/21/25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3029B-150F-E178-9176-576B4186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PMI to Bots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9A164-E37B-4467-3164-541A4D9B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4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09CC-7C4A-AE00-1665-CFA158BC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0335F-17C7-A50A-D1FC-AE7BB33F9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5716C-F1E6-281A-51F9-3B24907ED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08535-B655-F8D8-B0FF-4CA87719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759B-F918-A649-9B1D-EAA9D55A0857}" type="datetime1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6F210-FB19-282C-ED5E-05218290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PMI to Bots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AA1BF-D8D9-FD33-9EE7-853198AA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4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9CC7-BAC0-C46E-9DF2-9E2E02AB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62649-193A-D468-BCE4-63176861B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F2B9A-DC4A-8D4B-9162-95E476EB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72D17-1A88-EEFC-83C8-D74D9A1A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A96E-F3B1-0744-9BE7-9EB7BD183C6C}" type="datetime1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FC79C-09B1-E6EB-AD0F-709A198D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PMI to Bots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3DFAE-1124-647C-19E9-5768EF85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8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D298F-1CA0-7345-3592-69FD15B8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D71C1-D7AF-6693-AF83-259A326E1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2E293-84AB-BDA9-B5A4-DB971F1F3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BF305-79BD-4146-A287-42D4CBB086E2}" type="datetime1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FE864-95C6-B1B4-1803-2A358F793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From PMI to Bots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002C1-85EA-B378-F87F-00AE3F9DB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A3D10F-77F7-DB43-842D-10933EFAB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8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ordassociati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nse_data" TargetMode="External"/><Relationship Id="rId2" Type="http://schemas.openxmlformats.org/officeDocument/2006/relationships/hyperlink" Target="https://en.wikipedia.org/wiki/Gestalt_psycholog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slides/vectorsemantics2024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52889-2F22-FD21-C7DA-2785DD580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868639F-DD4C-7B01-7026-668E3E868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Intermission 1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83F89D3-0C86-E4A0-5BD9-586F33FE6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3100-F341-B644-B4E1-E597583B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72B4-DC78-EE40-91AB-1CDA4425600D}" type="datetime1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DE173-3E65-8404-DBDC-05AD6E7C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PMI to Bots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47DCA-7C33-0C10-50F7-7A5A2536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4E4CA7-A98B-B8CE-E309-2BC1C300B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174" y="23813"/>
            <a:ext cx="1749998" cy="17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72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885F-FFF6-5DE4-8798-0A05340CB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Associations</a:t>
            </a:r>
            <a:br>
              <a:rPr lang="en-US" dirty="0"/>
            </a:br>
            <a:r>
              <a:rPr lang="en-US" sz="2800" dirty="0">
                <a:hlinkClick r:id="rId2"/>
              </a:rPr>
              <a:t>https://wordassociation.org/</a:t>
            </a:r>
            <a:r>
              <a:rPr lang="en-US" sz="2800" dirty="0"/>
              <a:t> </a:t>
            </a:r>
            <a:endParaRPr lang="en-US" dirty="0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734ECB-019A-2B73-3F6A-6039D2CFC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1032" y="1825625"/>
            <a:ext cx="8089936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2AFB4-B282-689F-9EF7-01D4072B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225F-C200-2041-A7CD-E19BA3E33783}" type="datetime1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8973F-2160-8735-6B8D-056F5E2C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PMI to Bots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17566-8C79-18AA-D524-1C8D1DD9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64E0C3-F1BC-C780-0C11-854ED42F5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6599" y="62398"/>
            <a:ext cx="2221230" cy="222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9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70FC26A-FB37-61C8-5059-CC615E44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https://en.wikipedia.org/wiki/Gestalt_psychology</a:t>
            </a:r>
            <a:r>
              <a:rPr lang="en-US" sz="4000" dirty="0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3C74A1-CC31-D235-E8B8-0A306C119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“</a:t>
            </a: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atomism,” also known as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</a:rPr>
              <a:t>“</a:t>
            </a:r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elementalism,’’ </a:t>
            </a:r>
          </a:p>
          <a:p>
            <a:pPr lvl="1"/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the view that all knowledge, even complex abstract ideas, is built from simple, elementary constituents</a:t>
            </a:r>
          </a:p>
          <a:p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“sensationalism,”</a:t>
            </a:r>
          </a:p>
          <a:p>
            <a:pPr lvl="1"/>
            <a:r>
              <a:rPr lang="en-US" b="0" i="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the view that the simplest constituents—the atoms of thought—are elementary </a:t>
            </a:r>
            <a:r>
              <a:rPr lang="en-US" b="0" i="0" u="none" strike="noStrike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  <a:hlinkClick r:id="rId3" tooltip="Sense dat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sense impressions</a:t>
            </a:r>
            <a:endParaRPr lang="en-US" b="0" i="0" dirty="0">
              <a:solidFill>
                <a:schemeClr val="bg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“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associationism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,”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view that more complex ideas arise 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from the association of simpler ideas.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C9215-4492-1A75-480E-7C751B9E0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94A46-36D8-7AE4-0733-D7BFA84F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15D84-9FBD-54C8-259E-9373983F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03C8-F240-AD4D-88C6-8C703D71C6A6}" type="slidenum">
              <a:rPr lang="en-US" smtClean="0"/>
              <a:t>11</a:t>
            </a:fld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D71BFCBD-4E01-A5A5-81E3-361ED850AC64}"/>
              </a:ext>
            </a:extLst>
          </p:cNvPr>
          <p:cNvSpPr/>
          <p:nvPr/>
        </p:nvSpPr>
        <p:spPr>
          <a:xfrm>
            <a:off x="2989085" y="5747103"/>
            <a:ext cx="3460306" cy="519553"/>
          </a:xfrm>
          <a:prstGeom prst="wedgeRoundRectCallout">
            <a:avLst>
              <a:gd name="adj1" fmla="val -28394"/>
              <a:gd name="adj2" fmla="val -9560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PMI: Word Associations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0ADC89-6541-35CC-AFF2-3A1EF9B04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028" y="4460702"/>
            <a:ext cx="1953972" cy="195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97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084" y="1778295"/>
            <a:ext cx="7298965" cy="194854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Priming &amp; Word Associations</a:t>
            </a:r>
            <a:br>
              <a:rPr lang="en-US" sz="2800" dirty="0"/>
            </a:br>
            <a:r>
              <a:rPr lang="en-US" sz="2800" dirty="0"/>
              <a:t>Task: Subject is given two strings and responds “yes” if both are words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6" y="1948543"/>
            <a:ext cx="4384198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658" y="3556590"/>
            <a:ext cx="7695342" cy="3159896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884147" y="5505133"/>
            <a:ext cx="6941902" cy="384038"/>
          </a:xfrm>
          <a:prstGeom prst="round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557510" y="3344762"/>
            <a:ext cx="3797588" cy="382076"/>
          </a:xfrm>
          <a:prstGeom prst="round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6178" y="3439886"/>
            <a:ext cx="1306165" cy="307742"/>
          </a:xfrm>
          <a:prstGeom prst="roundRect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9/15/17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DC1246-0529-F504-943E-CFA81EC37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6279" y="69388"/>
            <a:ext cx="1068662" cy="106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8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B66A53-8BCB-4F62-1DA8-48A69E59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Size of Priming Effect (Split Second):</a:t>
            </a:r>
            <a:br>
              <a:rPr lang="en-US" dirty="0"/>
            </a:br>
            <a:r>
              <a:rPr lang="en-US" dirty="0"/>
              <a:t>855 msec v. 940 msec (from previous slide)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BEDEBF-014D-8B3F-2D57-6D1AFE728F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System 1 vs System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Fast (Unconscious)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Slow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Rules of Thumb</a:t>
            </a:r>
          </a:p>
          <a:p>
            <a:pPr lvl="1"/>
            <a:r>
              <a:rPr lang="en-US" dirty="0"/>
              <a:t>500 msec: </a:t>
            </a:r>
          </a:p>
          <a:p>
            <a:pPr lvl="2"/>
            <a:r>
              <a:rPr lang="en-US" dirty="0"/>
              <a:t>Push a button after tone</a:t>
            </a:r>
          </a:p>
          <a:p>
            <a:pPr lvl="1"/>
            <a:r>
              <a:rPr lang="en-US" dirty="0"/>
              <a:t>1000 msec: Lexical retrieval</a:t>
            </a:r>
          </a:p>
          <a:p>
            <a:pPr lvl="2"/>
            <a:r>
              <a:rPr lang="en-US" dirty="0"/>
              <a:t>Push one button for words and another button for non-words</a:t>
            </a:r>
          </a:p>
          <a:p>
            <a:pPr lvl="1"/>
            <a:r>
              <a:rPr lang="en-US" dirty="0"/>
              <a:t>Longer: System 2</a:t>
            </a:r>
          </a:p>
          <a:p>
            <a:pPr lvl="2"/>
            <a:r>
              <a:rPr lang="en-US" dirty="0"/>
              <a:t>Explain your work</a:t>
            </a:r>
          </a:p>
        </p:txBody>
      </p:sp>
      <p:pic>
        <p:nvPicPr>
          <p:cNvPr id="10" name="Content Placeholder 9" descr="A book cover with a pencil&#10;&#10;AI-generated content may be incorrect.">
            <a:extLst>
              <a:ext uri="{FF2B5EF4-FFF2-40B4-BE49-F238E27FC236}">
                <a16:creationId xmlns:a16="http://schemas.microsoft.com/office/drawing/2014/main" id="{D2249A43-BC3C-09B0-4B4B-DDF66B463C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8033" y="1825625"/>
            <a:ext cx="3689934" cy="435133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0B6167-8BF4-B5DD-833A-E98F51B3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64B-4198-FA4F-AC96-9109695E443F}" type="datetime1">
              <a:rPr lang="en-US" smtClean="0"/>
              <a:t>7/21/25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A505A-90BB-6A2B-0A79-87203AF5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PMI to Bots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F6535-A877-9813-1C1F-5459FC82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F6ABA1-EBA4-AA87-B897-74318F5AA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747" y="0"/>
            <a:ext cx="1268637" cy="12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2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F21C1-B5FE-43F0-A0BE-7369B3504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D96565-798C-01A5-BAF7-BAFD5085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Fast and Slow</a:t>
            </a:r>
            <a:br>
              <a:rPr lang="en-US" dirty="0"/>
            </a:br>
            <a:r>
              <a:rPr lang="en-US" sz="3600" dirty="0"/>
              <a:t>Quoted from pp. 20-21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F0FFC7-CD11-C08C-383F-B6D96F7DBA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System 1 operates automatically and quickly, </a:t>
            </a:r>
          </a:p>
          <a:p>
            <a:pPr lvl="1"/>
            <a:r>
              <a:rPr lang="en-US" i="1" dirty="0"/>
              <a:t>with little or no effort and </a:t>
            </a:r>
          </a:p>
          <a:p>
            <a:pPr lvl="1"/>
            <a:r>
              <a:rPr lang="en-US" i="1" dirty="0"/>
              <a:t>no sense of voluntary control. </a:t>
            </a:r>
          </a:p>
          <a:p>
            <a:r>
              <a:rPr lang="en-US" i="1" dirty="0"/>
              <a:t>System 2 allocates attention to the effortful mental activities that demand it, including complex computations. </a:t>
            </a:r>
          </a:p>
          <a:p>
            <a:pPr lvl="1"/>
            <a:r>
              <a:rPr lang="en-US" i="1" dirty="0"/>
              <a:t>The operations of System 2 are often associated with the subjective experience of agency, choice, and concentration.</a:t>
            </a:r>
          </a:p>
        </p:txBody>
      </p:sp>
      <p:pic>
        <p:nvPicPr>
          <p:cNvPr id="10" name="Content Placeholder 9" descr="A book cover with a pencil&#10;&#10;AI-generated content may be incorrect.">
            <a:extLst>
              <a:ext uri="{FF2B5EF4-FFF2-40B4-BE49-F238E27FC236}">
                <a16:creationId xmlns:a16="http://schemas.microsoft.com/office/drawing/2014/main" id="{0C2B9DA9-3DF1-1CC5-3D51-5694392675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8033" y="1825625"/>
            <a:ext cx="3689934" cy="435133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CC531-49F7-0080-FC83-34748936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64B-4198-FA4F-AC96-9109695E443F}" type="datetime1">
              <a:rPr lang="en-US" smtClean="0"/>
              <a:t>7/21/25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8A4A4-2DAF-9C2A-7BDC-34E012D8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From PMI to Bots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06BB0-2B8D-E4FA-B165-010A7178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14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51D286-3C98-EAC2-CE74-464FE4A19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002" y="0"/>
            <a:ext cx="1749998" cy="17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1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2F715-77A2-662E-EC09-D5551A8A8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B923E0-4D9D-A3C8-5C6A-86A87285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Consequences for Artificial Intelligence (AI)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109BC5-1D84-CD13-7ACE-C1B84D611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5307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Recent excitement in AI</a:t>
            </a:r>
          </a:p>
          <a:p>
            <a:pPr lvl="1"/>
            <a:r>
              <a:rPr lang="en-US" dirty="0"/>
              <a:t>Large Language Models (LLMs)</a:t>
            </a:r>
          </a:p>
          <a:p>
            <a:pPr lvl="1"/>
            <a:r>
              <a:rPr lang="en-US" dirty="0"/>
              <a:t>Deep Networks</a:t>
            </a:r>
          </a:p>
          <a:p>
            <a:pPr lvl="1"/>
            <a:r>
              <a:rPr lang="en-US" dirty="0" err="1"/>
              <a:t>ChatBots</a:t>
            </a:r>
            <a:r>
              <a:rPr lang="en-US" dirty="0"/>
              <a:t> (ChatGPT)</a:t>
            </a:r>
          </a:p>
          <a:p>
            <a:pPr lvl="1"/>
            <a:r>
              <a:rPr lang="en-US" dirty="0"/>
              <a:t>RAG</a:t>
            </a:r>
          </a:p>
          <a:p>
            <a:r>
              <a:rPr lang="en-US" dirty="0"/>
              <a:t>Thus far, AI is more effective </a:t>
            </a:r>
          </a:p>
          <a:p>
            <a:pPr lvl="1"/>
            <a:r>
              <a:rPr lang="en-US" dirty="0"/>
              <a:t>for System 1 tasks </a:t>
            </a:r>
          </a:p>
          <a:p>
            <a:pPr lvl="1"/>
            <a:r>
              <a:rPr lang="en-US" dirty="0"/>
              <a:t>than System 2 tasks</a:t>
            </a:r>
          </a:p>
          <a:p>
            <a:r>
              <a:rPr lang="en-US" dirty="0"/>
              <a:t>What about bots for programming?</a:t>
            </a:r>
          </a:p>
          <a:p>
            <a:pPr lvl="1"/>
            <a:r>
              <a:rPr lang="en-US" dirty="0"/>
              <a:t>That sounds like a System 2 task</a:t>
            </a:r>
          </a:p>
          <a:p>
            <a:pPr lvl="1"/>
            <a:r>
              <a:rPr lang="en-US" dirty="0"/>
              <a:t>But bots program by table lookup</a:t>
            </a:r>
          </a:p>
          <a:p>
            <a:pPr lvl="2"/>
            <a:r>
              <a:rPr lang="en-US" dirty="0"/>
              <a:t>More like lexical retrieval </a:t>
            </a:r>
          </a:p>
          <a:p>
            <a:pPr lvl="2"/>
            <a:r>
              <a:rPr lang="en-US" dirty="0"/>
              <a:t>than problem solving</a:t>
            </a:r>
          </a:p>
          <a:p>
            <a:r>
              <a:rPr lang="en-US" dirty="0"/>
              <a:t>Interpretability: Open problem</a:t>
            </a:r>
          </a:p>
          <a:p>
            <a:pPr lvl="1"/>
            <a:r>
              <a:rPr lang="en-US" dirty="0"/>
              <a:t>Bots find it hard to explain their work</a:t>
            </a:r>
          </a:p>
          <a:p>
            <a:pPr lvl="1"/>
            <a:r>
              <a:rPr lang="en-US" dirty="0"/>
              <a:t>Just as people find it hard to explain </a:t>
            </a:r>
          </a:p>
          <a:p>
            <a:pPr lvl="2"/>
            <a:r>
              <a:rPr lang="en-US" dirty="0"/>
              <a:t>what happens during lexical retrieval</a:t>
            </a:r>
          </a:p>
        </p:txBody>
      </p:sp>
      <p:pic>
        <p:nvPicPr>
          <p:cNvPr id="10" name="Content Placeholder 9" descr="A book cover with a pencil&#10;&#10;AI-generated content may be incorrect.">
            <a:extLst>
              <a:ext uri="{FF2B5EF4-FFF2-40B4-BE49-F238E27FC236}">
                <a16:creationId xmlns:a16="http://schemas.microsoft.com/office/drawing/2014/main" id="{F1817210-325A-E3C4-0EC4-4554B7BEE7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18033" y="1825625"/>
            <a:ext cx="3689934" cy="435133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4D53C-B884-2556-D6AC-BDE90ADF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A64B-4198-FA4F-AC96-9109695E443F}" type="datetime1">
              <a:rPr lang="en-US" smtClean="0"/>
              <a:t>7/21/25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C52EA-1C62-DCE7-AB27-520BB77F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PMI to Bots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F287A-A41B-0D41-0529-CD5ECC7D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45D4B-CA5F-5712-4D6C-7CA50DC6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71ED-0C40-F7FA-B5E1-21D765D4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D1BD-AB4B-2A60-9A8D-ED79516B3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Bigger Picture: A personal perspective not found in textbooks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Corpora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Lexical Semantics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Word Associations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Information Theory</a:t>
            </a:r>
          </a:p>
          <a:p>
            <a:r>
              <a:rPr lang="en-US" dirty="0"/>
              <a:t>PMI </a:t>
            </a:r>
            <a:r>
              <a:rPr lang="en-US" dirty="0">
                <a:sym typeface="Wingdings" pitchFamily="2" charset="2"/>
              </a:rPr>
              <a:t> Word2Vec  Bots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D5C32-4F5A-8EED-D5BE-F50DD215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72B4-DC78-EE40-91AB-1CDA4425600D}" type="datetime1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0FA14-73F4-770F-C016-9B1C70FA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PMI to Bots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4E46E-1775-3C62-8B12-C1258AD7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5D338-B5F0-2E37-C389-82390821E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002" y="0"/>
            <a:ext cx="1749998" cy="17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1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54D403-AF46-0FA2-677C-A12734654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Intermission 2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9341E49-778B-C3AC-592A-060ED90C8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5A129-9A5F-B17D-F764-7E0FCA9C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72B4-DC78-EE40-91AB-1CDA4425600D}" type="datetime1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F9B20-7A9D-AD8D-6888-C0089BB5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PMI to Bots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B32C9-03C2-456C-B1B5-835CE802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17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B22453-5199-034F-7330-0F79D97C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174" y="23813"/>
            <a:ext cx="1749998" cy="174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5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8FBAE-70C9-FFBF-B659-B18440CF7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0AF6-6209-27DE-F5EE-EFC8638D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FB92-5802-2E8E-69A6-7D275FEE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Bigger Picture: A personal perspective not found in textbooks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Corpora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Lexical Semantics</a:t>
            </a:r>
          </a:p>
          <a:p>
            <a:r>
              <a:rPr lang="en-US" dirty="0"/>
              <a:t>Word Associations</a:t>
            </a:r>
          </a:p>
          <a:p>
            <a:r>
              <a:rPr lang="en-US" dirty="0"/>
              <a:t>Information Theory</a:t>
            </a:r>
          </a:p>
          <a:p>
            <a:r>
              <a:rPr lang="en-US" dirty="0"/>
              <a:t>PMI </a:t>
            </a:r>
            <a:r>
              <a:rPr lang="en-US" dirty="0">
                <a:sym typeface="Wingdings" pitchFamily="2" charset="2"/>
              </a:rPr>
              <a:t> Word2Vec  Bots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C1ACF-FAB4-A7BA-1E55-5A40DEB8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72B4-DC78-EE40-91AB-1CDA4425600D}" type="datetime1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69BCD-D506-2661-1BDA-FE5897A3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PMI to Bots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732A0-BC7D-EB60-D929-86223418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AB4B4-5121-0EF9-A6EA-BF8095277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716" y="0"/>
            <a:ext cx="1953972" cy="195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C04D8D90-FAC0-595F-00F0-E586CAF4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ym typeface="Wingdings" pitchFamily="2" charset="2"/>
              </a:rPr>
              <a:t>Lexical Semantics  Embeddings</a:t>
            </a:r>
            <a:endParaRPr lang="en-US" sz="40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36580FE-9D95-B5E3-FFD6-989B38080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4339" y="1690688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Vectors/Embeddings:</a:t>
            </a:r>
          </a:p>
          <a:p>
            <a:pPr lvl="1"/>
            <a:r>
              <a:rPr lang="en-US" dirty="0"/>
              <a:t>More modern view of meaning</a:t>
            </a:r>
          </a:p>
          <a:p>
            <a:pPr lvl="1"/>
            <a:r>
              <a:rPr lang="en-US" dirty="0"/>
              <a:t>Behind much of the recent excitement in AI</a:t>
            </a:r>
          </a:p>
          <a:p>
            <a:pPr lvl="2"/>
            <a:r>
              <a:rPr lang="en-US" dirty="0"/>
              <a:t>Large Language Models (LLM)</a:t>
            </a:r>
          </a:p>
          <a:p>
            <a:pPr lvl="2"/>
            <a:r>
              <a:rPr lang="en-US" dirty="0"/>
              <a:t>Bots: ChatGPT, DeepSeek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3FFC926C-461F-823E-06F4-58E9E8EB0E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Lexical Semantics</a:t>
                </a:r>
              </a:p>
              <a:p>
                <a:pPr lvl="1"/>
                <a:r>
                  <a:rPr lang="en-US" dirty="0"/>
                  <a:t>Synonyms: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Antonyms: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Hypernyms (is-a):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2"/>
                <a:r>
                  <a:rPr lang="en-US" i="1" dirty="0"/>
                  <a:t>a car is a vehicle</a:t>
                </a:r>
              </a:p>
              <a:p>
                <a:r>
                  <a:rPr lang="en-US" dirty="0"/>
                  <a:t>Related Topics</a:t>
                </a:r>
              </a:p>
              <a:p>
                <a:pPr lvl="1"/>
                <a:r>
                  <a:rPr lang="en-US" dirty="0"/>
                  <a:t>Ontologies</a:t>
                </a:r>
              </a:p>
              <a:p>
                <a:pPr lvl="1"/>
                <a:r>
                  <a:rPr lang="en-US" dirty="0"/>
                  <a:t>Semantic Networks</a:t>
                </a:r>
              </a:p>
              <a:p>
                <a:pPr lvl="1"/>
                <a:r>
                  <a:rPr lang="en-US" dirty="0"/>
                  <a:t>WordNet</a:t>
                </a:r>
              </a:p>
            </p:txBody>
          </p:sp>
        </mc:Choice>
        <mc:Fallback xmlns=""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3FFC926C-461F-823E-06F4-58E9E8EB0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530725"/>
              </a:xfrm>
              <a:blipFill>
                <a:blip r:embed="rId2"/>
                <a:stretch>
                  <a:fillRect l="-2200" t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Content Placeholder 17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0CC7006-0A56-2151-28DE-600BA9815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-13570"/>
            <a:ext cx="3962400" cy="170425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150A9C39-C524-95B2-E4FE-6A7DD0F0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4047" y="6417408"/>
            <a:ext cx="2743200" cy="365125"/>
          </a:xfrm>
        </p:spPr>
        <p:txBody>
          <a:bodyPr/>
          <a:lstStyle/>
          <a:p>
            <a:fld id="{5FB4D9AD-289B-474E-815A-AC06B4BF3F22}" type="datetime1">
              <a:rPr lang="en-US" smtClean="0"/>
              <a:t>7/21/25</a:t>
            </a:fld>
            <a:endParaRPr lang="en-US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A5738C57-59E5-A6AC-5778-8E62E3C0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PMI to Bots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4A6C692C-48B9-C237-4F5F-7256390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3</a:t>
            </a:fld>
            <a:endParaRPr lang="en-US"/>
          </a:p>
        </p:txBody>
      </p: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DEC19B6E-CDFF-C80E-9483-130721D05353}"/>
              </a:ext>
            </a:extLst>
          </p:cNvPr>
          <p:cNvSpPr/>
          <p:nvPr/>
        </p:nvSpPr>
        <p:spPr>
          <a:xfrm>
            <a:off x="4662062" y="1961463"/>
            <a:ext cx="1708258" cy="771931"/>
          </a:xfrm>
          <a:prstGeom prst="wedgeRoundRectCallout">
            <a:avLst>
              <a:gd name="adj1" fmla="val -82525"/>
              <a:gd name="adj2" fmla="val 1824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Equivalence Relation</a:t>
            </a:r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03BBEEE5-2D4E-BC83-A6DE-7DF6D4C855FB}"/>
              </a:ext>
            </a:extLst>
          </p:cNvPr>
          <p:cNvSpPr/>
          <p:nvPr/>
        </p:nvSpPr>
        <p:spPr>
          <a:xfrm>
            <a:off x="5236827" y="2834911"/>
            <a:ext cx="1133493" cy="713665"/>
          </a:xfrm>
          <a:prstGeom prst="wedgeRoundRectCallout">
            <a:avLst>
              <a:gd name="adj1" fmla="val -82525"/>
              <a:gd name="adj2" fmla="val 1824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Partial Order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300C62C-9BD7-4258-2465-5A84381D0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028" y="4463436"/>
            <a:ext cx="1953972" cy="195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4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3C2534-7889-5532-DC26-4A3F1F2AD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191" y="3429000"/>
            <a:ext cx="2857500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10287000" cy="4876800"/>
          </a:xfrm>
        </p:spPr>
        <p:txBody>
          <a:bodyPr>
            <a:normAutofit/>
          </a:bodyPr>
          <a:lstStyle/>
          <a:p>
            <a:r>
              <a:rPr lang="en-US" sz="3600" b="1" dirty="0"/>
              <a:t>Concepts</a:t>
            </a:r>
            <a:r>
              <a:rPr lang="en-US" sz="3600" dirty="0"/>
              <a:t> or word senses</a:t>
            </a:r>
          </a:p>
          <a:p>
            <a:pPr lvl="1"/>
            <a:r>
              <a:rPr lang="en-US" sz="2800" dirty="0"/>
              <a:t>Have a complex many-to-many association with </a:t>
            </a:r>
            <a:r>
              <a:rPr lang="en-US" sz="2800" b="1" dirty="0"/>
              <a:t>words</a:t>
            </a:r>
            <a:r>
              <a:rPr lang="en-US" sz="2800" dirty="0"/>
              <a:t> (homonymy, multiple senses)</a:t>
            </a:r>
          </a:p>
          <a:p>
            <a:r>
              <a:rPr lang="en-US" sz="3600" dirty="0"/>
              <a:t>Have relations with each other</a:t>
            </a:r>
          </a:p>
          <a:p>
            <a:pPr lvl="1"/>
            <a:r>
              <a:rPr lang="en-US" sz="2800" dirty="0"/>
              <a:t>Synonymy</a:t>
            </a:r>
          </a:p>
          <a:p>
            <a:pPr lvl="1"/>
            <a:r>
              <a:rPr lang="en-US" sz="2800" dirty="0" err="1"/>
              <a:t>Antonymy</a:t>
            </a:r>
            <a:endParaRPr lang="en-US" sz="2800" dirty="0"/>
          </a:p>
          <a:p>
            <a:pPr lvl="1"/>
            <a:r>
              <a:rPr lang="en-US" sz="2800" dirty="0"/>
              <a:t>Similarity</a:t>
            </a:r>
          </a:p>
          <a:p>
            <a:pPr lvl="1"/>
            <a:r>
              <a:rPr lang="en-US" sz="2800" dirty="0"/>
              <a:t>Relatedness</a:t>
            </a:r>
          </a:p>
          <a:p>
            <a:pPr lvl="1"/>
            <a:r>
              <a:rPr lang="en-US" sz="2800" dirty="0"/>
              <a:t>Connotation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C64CD-D1BA-8270-3491-A41DB1E0E436}"/>
              </a:ext>
            </a:extLst>
          </p:cNvPr>
          <p:cNvSpPr txBox="1"/>
          <p:nvPr/>
        </p:nvSpPr>
        <p:spPr>
          <a:xfrm>
            <a:off x="4583723" y="6101834"/>
            <a:ext cx="742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https://web.stanford.edu/~jurafsky/slp3/slides/vectorsemantics2024.pdf</a:t>
            </a:r>
            <a:r>
              <a:rPr lang="en-US" dirty="0"/>
              <a:t> 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08D029A-B858-2A5D-D012-E5B5F67266DD}"/>
              </a:ext>
            </a:extLst>
          </p:cNvPr>
          <p:cNvSpPr/>
          <p:nvPr/>
        </p:nvSpPr>
        <p:spPr>
          <a:xfrm>
            <a:off x="7839223" y="283030"/>
            <a:ext cx="3270737" cy="1570388"/>
          </a:xfrm>
          <a:prstGeom prst="wedgeRoundRectCallout">
            <a:avLst>
              <a:gd name="adj1" fmla="val -82134"/>
              <a:gd name="adj2" fmla="val 4340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Word-Sense Disambiguation (WSD)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D2A61DF-4B61-5F03-4789-C2175CBEB015}"/>
              </a:ext>
            </a:extLst>
          </p:cNvPr>
          <p:cNvSpPr/>
          <p:nvPr/>
        </p:nvSpPr>
        <p:spPr>
          <a:xfrm>
            <a:off x="5154389" y="4212981"/>
            <a:ext cx="3423137" cy="1289537"/>
          </a:xfrm>
          <a:prstGeom prst="wedgeRoundRectCallout">
            <a:avLst>
              <a:gd name="adj1" fmla="val -82134"/>
              <a:gd name="adj2" fmla="val 4340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Collocations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265147B-EB65-CFD7-6A85-62E3589A8F64}"/>
              </a:ext>
            </a:extLst>
          </p:cNvPr>
          <p:cNvSpPr/>
          <p:nvPr/>
        </p:nvSpPr>
        <p:spPr>
          <a:xfrm>
            <a:off x="5151458" y="4212981"/>
            <a:ext cx="3423137" cy="1289537"/>
          </a:xfrm>
          <a:prstGeom prst="wedgeRoundRectCallout">
            <a:avLst>
              <a:gd name="adj1" fmla="val -83846"/>
              <a:gd name="adj2" fmla="val 1613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Collocations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2684964-4E53-A89E-984E-1D94DD9F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518A-A07A-FA49-BC65-519A2B5B46CC}" type="datetime1">
              <a:rPr lang="en-US" smtClean="0"/>
              <a:t>7/21/25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DDB7B18-E544-E15B-26FA-74C15AEED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PMI to Bots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7765BE-4954-D00C-A437-ABBC9E1D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4</a:t>
            </a:fld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6BC41C45-8523-FC32-1C3F-588537441C4F}"/>
              </a:ext>
            </a:extLst>
          </p:cNvPr>
          <p:cNvSpPr/>
          <p:nvPr/>
        </p:nvSpPr>
        <p:spPr>
          <a:xfrm>
            <a:off x="3534509" y="96134"/>
            <a:ext cx="2561491" cy="1289537"/>
          </a:xfrm>
          <a:prstGeom prst="wedgeRoundRectCallout">
            <a:avLst>
              <a:gd name="adj1" fmla="val -94491"/>
              <a:gd name="adj2" fmla="val 2522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Jurafsky’s</a:t>
            </a:r>
            <a:r>
              <a:rPr lang="en-US" sz="3200" dirty="0"/>
              <a:t> Slide 17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59D4467D-7F72-24EC-384F-023A3376637E}"/>
              </a:ext>
            </a:extLst>
          </p:cNvPr>
          <p:cNvSpPr/>
          <p:nvPr/>
        </p:nvSpPr>
        <p:spPr>
          <a:xfrm>
            <a:off x="5148527" y="4237840"/>
            <a:ext cx="3423137" cy="1289537"/>
          </a:xfrm>
          <a:prstGeom prst="wedgeRoundRectCallout">
            <a:avLst>
              <a:gd name="adj1" fmla="val -85900"/>
              <a:gd name="adj2" fmla="val -2022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Collocations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98D6B9B3-F583-43DF-0528-ABA9660B04E2}"/>
              </a:ext>
            </a:extLst>
          </p:cNvPr>
          <p:cNvSpPr/>
          <p:nvPr/>
        </p:nvSpPr>
        <p:spPr>
          <a:xfrm>
            <a:off x="5148527" y="4188122"/>
            <a:ext cx="3423137" cy="1289537"/>
          </a:xfrm>
          <a:prstGeom prst="wedgeRoundRectCallout">
            <a:avLst>
              <a:gd name="adj1" fmla="val -94891"/>
              <a:gd name="adj2" fmla="val -8110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Collocations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4CDFF5C4-C353-2398-67D4-F79E2AE160FF}"/>
              </a:ext>
            </a:extLst>
          </p:cNvPr>
          <p:cNvSpPr/>
          <p:nvPr/>
        </p:nvSpPr>
        <p:spPr>
          <a:xfrm>
            <a:off x="5142665" y="4200551"/>
            <a:ext cx="3423137" cy="1289537"/>
          </a:xfrm>
          <a:prstGeom prst="wedgeRoundRectCallout">
            <a:avLst>
              <a:gd name="adj1" fmla="val -92546"/>
              <a:gd name="adj2" fmla="val -5101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Collocations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234BC325-668A-505C-5D89-6C7B3AA90758}"/>
              </a:ext>
            </a:extLst>
          </p:cNvPr>
          <p:cNvSpPr/>
          <p:nvPr/>
        </p:nvSpPr>
        <p:spPr>
          <a:xfrm>
            <a:off x="2297150" y="5920285"/>
            <a:ext cx="2145495" cy="732429"/>
          </a:xfrm>
          <a:prstGeom prst="wedgeRoundRectCallout">
            <a:avLst>
              <a:gd name="adj1" fmla="val 79553"/>
              <a:gd name="adj2" fmla="val -11239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Large PMI</a:t>
            </a:r>
          </a:p>
        </p:txBody>
      </p:sp>
    </p:spTree>
    <p:extLst>
      <p:ext uri="{BB962C8B-B14F-4D97-AF65-F5344CB8AC3E}">
        <p14:creationId xmlns:p14="http://schemas.microsoft.com/office/powerpoint/2010/main" val="46532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 noGrp="1"/>
          </p:cNvSpPr>
          <p:nvPr/>
        </p:nvSpPr>
        <p:spPr>
          <a:xfrm>
            <a:off x="1981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</a:rPr>
              <a:t>6/27/2014</a:t>
            </a:r>
          </a:p>
        </p:txBody>
      </p:sp>
      <p:sp>
        <p:nvSpPr>
          <p:cNvPr id="118787" name="Footer Placeholder 4"/>
          <p:cNvSpPr txBox="1">
            <a:spLocks noGrp="1"/>
          </p:cNvSpPr>
          <p:nvPr/>
        </p:nvSpPr>
        <p:spPr bwMode="auto">
          <a:xfrm>
            <a:off x="4648200" y="6356351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1200">
                <a:solidFill>
                  <a:srgbClr val="898989"/>
                </a:solidFill>
                <a:latin typeface="Calibri" pitchFamily="34" charset="0"/>
              </a:rPr>
              <a:t>Fillmore Workshop</a:t>
            </a:r>
          </a:p>
        </p:txBody>
      </p:sp>
      <p:sp>
        <p:nvSpPr>
          <p:cNvPr id="9" name="Slide Number Placeholder 5"/>
          <p:cNvSpPr txBox="1">
            <a:spLocks noGrp="1"/>
          </p:cNvSpPr>
          <p:nvPr/>
        </p:nvSpPr>
        <p:spPr>
          <a:xfrm>
            <a:off x="8077200" y="6356351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>
              <a:defRPr/>
            </a:pPr>
            <a:fld id="{46EBCF71-A04F-46AE-9568-F8EC5DA9C7AD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5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18789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Collocations: Examples &gt;&gt; Definitions</a:t>
            </a:r>
            <a:br>
              <a:rPr lang="en-US" sz="3200" dirty="0"/>
            </a:br>
            <a:r>
              <a:rPr lang="en-US" sz="3600" dirty="0"/>
              <a:t>(George Miller: Chomsky’s Mentor &amp; WordNet)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3200" dirty="0"/>
              <a:t>Exercise: Use “erode” in a sentence:</a:t>
            </a:r>
          </a:p>
          <a:p>
            <a:pPr lvl="1" eaLnBrk="1" hangingPunct="1"/>
            <a:r>
              <a:rPr lang="en-US" sz="2800" i="1" dirty="0"/>
              <a:t>My family erodes a lot.</a:t>
            </a:r>
          </a:p>
          <a:p>
            <a:pPr eaLnBrk="1" hangingPunct="1"/>
            <a:r>
              <a:rPr lang="en-US" sz="3200" b="1" i="1" u="sng" dirty="0"/>
              <a:t>to eat </a:t>
            </a:r>
            <a:r>
              <a:rPr lang="en-US" sz="3200" dirty="0"/>
              <a:t>into or </a:t>
            </a:r>
            <a:r>
              <a:rPr lang="en-US" sz="3200" b="1" i="1" u="sng" dirty="0"/>
              <a:t>away</a:t>
            </a:r>
            <a:r>
              <a:rPr lang="en-US" sz="3200" dirty="0"/>
              <a:t>; destroy by slow consumption or disintegration </a:t>
            </a:r>
          </a:p>
          <a:p>
            <a:pPr lvl="1" eaLnBrk="1" hangingPunct="1"/>
            <a:r>
              <a:rPr lang="en-US" sz="2800" i="1" dirty="0"/>
              <a:t>Battery acid had eroded the engine.</a:t>
            </a:r>
          </a:p>
          <a:p>
            <a:pPr lvl="1" eaLnBrk="1" hangingPunct="1"/>
            <a:r>
              <a:rPr lang="en-US" sz="2800" i="1" dirty="0"/>
              <a:t>Inflation erodes the value of our money.</a:t>
            </a:r>
          </a:p>
          <a:p>
            <a:pPr eaLnBrk="1" hangingPunct="1"/>
            <a:r>
              <a:rPr lang="en-US" sz="3200" dirty="0"/>
              <a:t>Miller’s Conclusion:</a:t>
            </a:r>
          </a:p>
          <a:p>
            <a:pPr lvl="1" eaLnBrk="1" hangingPunct="1"/>
            <a:r>
              <a:rPr lang="en-US" sz="2800" dirty="0"/>
              <a:t>Dictionary examples are more helpful than definitions</a:t>
            </a:r>
          </a:p>
          <a:p>
            <a:r>
              <a:rPr lang="en-US" sz="3200" dirty="0"/>
              <a:t>Effective examples: </a:t>
            </a:r>
          </a:p>
          <a:p>
            <a:pPr lvl="1"/>
            <a:r>
              <a:rPr lang="en-US" sz="2800" dirty="0"/>
              <a:t>Make heavy use of collocations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12/1/2017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8992D-4903-48E0-A5EE-E5885E7F4C9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ular Callout 4"/>
          <p:cNvSpPr>
            <a:spLocks noChangeArrowheads="1"/>
          </p:cNvSpPr>
          <p:nvPr/>
        </p:nvSpPr>
        <p:spPr bwMode="auto">
          <a:xfrm>
            <a:off x="9746734" y="1870075"/>
            <a:ext cx="2057400" cy="609600"/>
          </a:xfrm>
          <a:prstGeom prst="wedgeRectCallout">
            <a:avLst>
              <a:gd name="adj1" fmla="val -57949"/>
              <a:gd name="adj2" fmla="val 98176"/>
            </a:avLst>
          </a:prstGeom>
          <a:solidFill>
            <a:schemeClr val="accent1"/>
          </a:solidFill>
          <a:ln w="25400" algn="ctr">
            <a:solidFill>
              <a:srgbClr val="385D8A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lt1"/>
                </a:solidFill>
              </a:rPr>
              <a:t>Definition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8077200" y="3827584"/>
            <a:ext cx="2274277" cy="609600"/>
          </a:xfrm>
          <a:prstGeom prst="wedgeRectCallout">
            <a:avLst>
              <a:gd name="adj1" fmla="val -77144"/>
              <a:gd name="adj2" fmla="val -132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/>
              <a:t>Examples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8CB770B-5053-044D-FE8C-3CEEBA700904}"/>
              </a:ext>
            </a:extLst>
          </p:cNvPr>
          <p:cNvSpPr/>
          <p:nvPr/>
        </p:nvSpPr>
        <p:spPr>
          <a:xfrm>
            <a:off x="1568775" y="3488923"/>
            <a:ext cx="1805796" cy="37332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388CC21-4882-C8DB-77E2-B21A1BE62B76}"/>
              </a:ext>
            </a:extLst>
          </p:cNvPr>
          <p:cNvSpPr/>
          <p:nvPr/>
        </p:nvSpPr>
        <p:spPr>
          <a:xfrm>
            <a:off x="5558389" y="3519403"/>
            <a:ext cx="1134148" cy="37332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0F2C297-4D75-87A6-BE91-A1DADC9FFB57}"/>
              </a:ext>
            </a:extLst>
          </p:cNvPr>
          <p:cNvSpPr/>
          <p:nvPr/>
        </p:nvSpPr>
        <p:spPr>
          <a:xfrm>
            <a:off x="1568774" y="3892730"/>
            <a:ext cx="2306539" cy="373327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9897030-B944-5D28-4CD1-6DF56FC0763F}"/>
              </a:ext>
            </a:extLst>
          </p:cNvPr>
          <p:cNvSpPr/>
          <p:nvPr/>
        </p:nvSpPr>
        <p:spPr>
          <a:xfrm>
            <a:off x="4385998" y="3892731"/>
            <a:ext cx="2811636" cy="33963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C0EEF9-9C0C-A00E-9C8C-DB0A5A86F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081" y="4481634"/>
            <a:ext cx="1953972" cy="195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3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BBF1-A24F-0D78-8D6F-8CE63C21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Corpus-Based Lexicography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362E-52DC-9E41-0EC1-41C11C9DF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should be “natural”</a:t>
            </a:r>
          </a:p>
          <a:p>
            <a:pPr lvl="1"/>
            <a:r>
              <a:rPr lang="en-US" dirty="0"/>
              <a:t>Based on corpus evidence</a:t>
            </a:r>
          </a:p>
          <a:p>
            <a:pPr lvl="1"/>
            <a:r>
              <a:rPr lang="en-US" dirty="0"/>
              <a:t>Avoid temptation to make up examples</a:t>
            </a:r>
          </a:p>
          <a:p>
            <a:r>
              <a:rPr lang="en-US" dirty="0"/>
              <a:t>Representative (sorted by frequency)</a:t>
            </a:r>
          </a:p>
          <a:p>
            <a:pPr lvl="1"/>
            <a:r>
              <a:rPr lang="en-US" dirty="0"/>
              <a:t>Classify concordances by sense (collocates)</a:t>
            </a:r>
          </a:p>
          <a:p>
            <a:pPr lvl="1"/>
            <a:r>
              <a:rPr lang="en-US" dirty="0"/>
              <a:t>Sort senses by frequency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8DFFB-B050-2727-B9E5-AFFDA1CD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225F-C200-2041-A7CD-E19BA3E33783}" type="datetime1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EF14-8C8E-02FD-F7F6-2D083AFE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PMI to Bots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EE23-9422-FF13-3247-0C4F942D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3E7FD2-FA5D-E95E-6311-47DAAAAC2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967" y="4469623"/>
            <a:ext cx="1953972" cy="195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2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15215-8A78-F44E-F37E-914E30C58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6BE8-64DC-FD24-742E-CF21D93A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27986" y="2449898"/>
            <a:ext cx="6044609" cy="1325563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en-US" i="1" dirty="0"/>
              <a:t>Save</a:t>
            </a:r>
            <a:r>
              <a:rPr lang="en-US" dirty="0"/>
              <a:t> &lt;good&gt; </a:t>
            </a:r>
            <a:r>
              <a:rPr lang="en-US" i="1" dirty="0"/>
              <a:t>from</a:t>
            </a:r>
            <a:r>
              <a:rPr lang="en-US" dirty="0"/>
              <a:t> &lt;bad&gt;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823F8-8944-542A-4D1F-FDFF60203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44" y="90375"/>
            <a:ext cx="6104057" cy="8789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AE179-C652-53FD-50E7-78CF02F2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9/15/17</a:t>
            </a:r>
          </a:p>
        </p:txBody>
      </p:sp>
      <p:pic>
        <p:nvPicPr>
          <p:cNvPr id="6" name="Picture 5" descr="A table of numbers with text&#10;&#10;AI-generated content may be incorrect.">
            <a:extLst>
              <a:ext uri="{FF2B5EF4-FFF2-40B4-BE49-F238E27FC236}">
                <a16:creationId xmlns:a16="http://schemas.microsoft.com/office/drawing/2014/main" id="{E31950A2-EE38-392C-4105-2032D4362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287" y="90375"/>
            <a:ext cx="4178782" cy="66617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12265AA-5327-5692-1A53-BBF624404F03}"/>
              </a:ext>
            </a:extLst>
          </p:cNvPr>
          <p:cNvSpPr/>
          <p:nvPr/>
        </p:nvSpPr>
        <p:spPr>
          <a:xfrm>
            <a:off x="11204744" y="5170528"/>
            <a:ext cx="616729" cy="195440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1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02F1A-B540-24B0-D3B9-1BF9F8707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1A3CBF73-B30C-8DCC-58EE-0192DC0812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PMI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Lexical Semantics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Back Translation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1A3CBF73-B30C-8DCC-58EE-0192DC081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FB386A-5066-AADA-83D6-CD61A2A30E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PMI estimates collocations</a:t>
            </a:r>
          </a:p>
          <a:p>
            <a:pPr lvl="1"/>
            <a:r>
              <a:rPr lang="en-US" dirty="0">
                <a:sym typeface="Wingdings" pitchFamily="2" charset="2"/>
              </a:rPr>
              <a:t>Probability that two words </a:t>
            </a:r>
          </a:p>
          <a:p>
            <a:pPr lvl="2"/>
            <a:r>
              <a:rPr lang="en-US" dirty="0">
                <a:sym typeface="Wingdings" pitchFamily="2" charset="2"/>
              </a:rPr>
              <a:t>appear near one another, </a:t>
            </a:r>
          </a:p>
          <a:p>
            <a:pPr lvl="2"/>
            <a:r>
              <a:rPr lang="en-US" dirty="0">
                <a:sym typeface="Wingdings" pitchFamily="2" charset="2"/>
              </a:rPr>
              <a:t>normalized by chance</a:t>
            </a:r>
          </a:p>
          <a:p>
            <a:pPr lvl="1"/>
            <a:r>
              <a:rPr lang="en-US" i="1" dirty="0">
                <a:sym typeface="Wingdings" pitchFamily="2" charset="2"/>
              </a:rPr>
              <a:t>good / OK / bad</a:t>
            </a:r>
          </a:p>
          <a:p>
            <a:r>
              <a:rPr lang="en-US" dirty="0">
                <a:sym typeface="Wingdings" pitchFamily="2" charset="2"/>
              </a:rPr>
              <a:t>Back Translation</a:t>
            </a:r>
          </a:p>
          <a:p>
            <a:pPr lvl="1"/>
            <a:r>
              <a:rPr lang="en-US" dirty="0">
                <a:sym typeface="Wingdings" pitchFamily="2" charset="2"/>
              </a:rPr>
              <a:t>Random walk over translations</a:t>
            </a:r>
          </a:p>
          <a:p>
            <a:pPr lvl="1"/>
            <a:r>
              <a:rPr lang="en-US" i="1" dirty="0">
                <a:sym typeface="Wingdings" pitchFamily="2" charset="2"/>
              </a:rPr>
              <a:t>Good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i="1" dirty="0">
                <a:sym typeface="Wingdings" pitchFamily="2" charset="2"/>
              </a:rPr>
              <a:t>Bien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en-US" i="1" dirty="0">
                <a:sym typeface="Wingdings" pitchFamily="2" charset="2"/>
              </a:rPr>
              <a:t>OK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lvl="1"/>
            <a:r>
              <a:rPr lang="en-US" dirty="0"/>
              <a:t>But not, </a:t>
            </a:r>
            <a:r>
              <a:rPr lang="en-US" i="1" dirty="0"/>
              <a:t>good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…  </a:t>
            </a:r>
            <a:r>
              <a:rPr lang="en-US" i="1" dirty="0">
                <a:sym typeface="Wingdings" pitchFamily="2" charset="2"/>
              </a:rPr>
              <a:t>bad</a:t>
            </a:r>
            <a:endParaRPr lang="en-US" i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E313AF-2A8A-2D25-6967-9A4DC15CCB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PMI</a:t>
            </a:r>
          </a:p>
          <a:p>
            <a:pPr lvl="1"/>
            <a:r>
              <a:rPr lang="en-US" dirty="0"/>
              <a:t>Collocations: </a:t>
            </a:r>
          </a:p>
          <a:p>
            <a:pPr lvl="2"/>
            <a:r>
              <a:rPr lang="en-US" i="1" dirty="0"/>
              <a:t>Truth, Justice &amp; American Way</a:t>
            </a:r>
          </a:p>
          <a:p>
            <a:pPr lvl="2"/>
            <a:r>
              <a:rPr lang="en-US" i="1" dirty="0"/>
              <a:t>Red, White and Blue</a:t>
            </a:r>
          </a:p>
          <a:p>
            <a:pPr lvl="1"/>
            <a:r>
              <a:rPr lang="en-US" dirty="0"/>
              <a:t>Synonyms: </a:t>
            </a:r>
            <a:r>
              <a:rPr lang="en-US" i="1" dirty="0"/>
              <a:t>true / correct</a:t>
            </a:r>
          </a:p>
          <a:p>
            <a:pPr lvl="1"/>
            <a:r>
              <a:rPr lang="en-US" dirty="0"/>
              <a:t>Antonyms: </a:t>
            </a:r>
            <a:r>
              <a:rPr lang="en-US" i="1" dirty="0"/>
              <a:t>true / false</a:t>
            </a:r>
          </a:p>
          <a:p>
            <a:pPr lvl="1"/>
            <a:r>
              <a:rPr lang="en-US" dirty="0"/>
              <a:t>Part-Whole: </a:t>
            </a:r>
            <a:r>
              <a:rPr lang="en-US" i="1" dirty="0"/>
              <a:t>window /house</a:t>
            </a:r>
          </a:p>
        </p:txBody>
      </p:sp>
      <p:pic>
        <p:nvPicPr>
          <p:cNvPr id="11" name="Content Placeholder 7" descr="A table with black text and white text&#10;&#10;Description automatically generated">
            <a:extLst>
              <a:ext uri="{FF2B5EF4-FFF2-40B4-BE49-F238E27FC236}">
                <a16:creationId xmlns:a16="http://schemas.microsoft.com/office/drawing/2014/main" id="{73A94736-D8C5-2E07-912A-60C6C5C17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4606977"/>
            <a:ext cx="5181600" cy="22510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7EF04-A2BA-B468-8ABA-03102735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F5BDD-43CC-76C7-4C52-405FA173E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03C8-F240-AD4D-88C6-8C703D71C6A6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CEDEE-620C-C078-319C-F3A3E4F84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35104"/>
            <a:ext cx="1422896" cy="142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910AF-81D9-71BD-197B-839EC5120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8B02-4910-5D17-F2A1-580B98F4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5AF2-7180-8529-B6DC-676E2B088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Bigger Picture: A personal perspective not found in textbooks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Corpora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Lexical Semantics</a:t>
            </a:r>
          </a:p>
          <a:p>
            <a:pPr>
              <a:buFont typeface="Wingdings" pitchFamily="2" charset="2"/>
              <a:buChar char="Ø"/>
            </a:pPr>
            <a:r>
              <a:rPr lang="en-US" b="1" dirty="0"/>
              <a:t>Word Associations</a:t>
            </a:r>
          </a:p>
          <a:p>
            <a:r>
              <a:rPr lang="en-US" dirty="0"/>
              <a:t>Information Theory</a:t>
            </a:r>
          </a:p>
          <a:p>
            <a:r>
              <a:rPr lang="en-US" dirty="0"/>
              <a:t>PMI </a:t>
            </a:r>
            <a:r>
              <a:rPr lang="en-US" dirty="0">
                <a:sym typeface="Wingdings" pitchFamily="2" charset="2"/>
              </a:rPr>
              <a:t> Word2Vec  Bots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80401-5EF8-0026-3685-FED98ADD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72B4-DC78-EE40-91AB-1CDA4425600D}" type="datetime1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4D3B6-E761-805B-E071-0B37D099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From PMI to Bots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60665-041F-D4D5-189A-7569827E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D10F-77F7-DB43-842D-10933EFABD99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124F1-A884-A22D-9F01-9E4372A2D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335" y="0"/>
            <a:ext cx="1953972" cy="195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3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9592</TotalTime>
  <Words>812</Words>
  <Application>Microsoft Macintosh PowerPoint</Application>
  <PresentationFormat>Widescreen</PresentationFormat>
  <Paragraphs>191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 Math</vt:lpstr>
      <vt:lpstr>Wingdings</vt:lpstr>
      <vt:lpstr>Office Theme</vt:lpstr>
      <vt:lpstr>Intermission 1</vt:lpstr>
      <vt:lpstr>Agenda</vt:lpstr>
      <vt:lpstr>Lexical Semantics  Embeddings</vt:lpstr>
      <vt:lpstr>So far</vt:lpstr>
      <vt:lpstr>Collocations: Examples &gt;&gt; Definitions (George Miller: Chomsky’s Mentor &amp; WordNet)</vt:lpstr>
      <vt:lpstr>Corpus-Based Lexicography</vt:lpstr>
      <vt:lpstr>Save &lt;good&gt; from &lt;bad&gt;</vt:lpstr>
      <vt:lpstr>PMI ≠ Lexical Semantics ≠ Back Translation</vt:lpstr>
      <vt:lpstr>Agenda</vt:lpstr>
      <vt:lpstr>Word Associations https://wordassociation.org/ </vt:lpstr>
      <vt:lpstr>https://en.wikipedia.org/wiki/Gestalt_psychology </vt:lpstr>
      <vt:lpstr>Priming &amp; Word Associations Task: Subject is given two strings and responds “yes” if both are words</vt:lpstr>
      <vt:lpstr>Size of Priming Effect (Split Second): 855 msec v. 940 msec (from previous slide)</vt:lpstr>
      <vt:lpstr>Thinking Fast and Slow Quoted from pp. 20-21</vt:lpstr>
      <vt:lpstr>Consequences for Artificial Intelligence (AI)</vt:lpstr>
      <vt:lpstr>Agenda</vt:lpstr>
      <vt:lpstr>Intermission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Church</dc:creator>
  <cp:lastModifiedBy>Kenneth Church</cp:lastModifiedBy>
  <cp:revision>168</cp:revision>
  <dcterms:created xsi:type="dcterms:W3CDTF">2025-07-14T23:10:18Z</dcterms:created>
  <dcterms:modified xsi:type="dcterms:W3CDTF">2025-07-21T15:13:06Z</dcterms:modified>
</cp:coreProperties>
</file>