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2" autoAdjust="0"/>
    <p:restoredTop sz="94678" autoAdjust="0"/>
  </p:normalViewPr>
  <p:slideViewPr>
    <p:cSldViewPr snapToGrid="0" snapToObjects="1" showGuides="1">
      <p:cViewPr>
        <p:scale>
          <a:sx n="30" d="100"/>
          <a:sy n="30" d="100"/>
        </p:scale>
        <p:origin x="2800" y="392"/>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a:t>For assistance with this research poster template visit: </a:t>
            </a:r>
            <a:r>
              <a:rPr lang="en-US" sz="2000" dirty="0">
                <a:hlinkClick r:id="rId3"/>
              </a:rPr>
              <a:t>https://www.posterpresentations.com/helpdesk.html</a:t>
            </a:r>
            <a:endParaRPr lang="en-US" sz="2000"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9948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a:extLst>
              <a:ext uri="{FF2B5EF4-FFF2-40B4-BE49-F238E27FC236}">
                <a16:creationId xmlns:a16="http://schemas.microsoft.com/office/drawing/2014/main" id="{0F2A6444-9847-B04A-BCCD-561BB20E8891}"/>
              </a:ext>
            </a:extLst>
          </p:cNvPr>
          <p:cNvSpPr>
            <a:spLocks noGrp="1"/>
          </p:cNvSpPr>
          <p:nvPr>
            <p:ph type="body" sz="quarter" idx="10"/>
          </p:nvPr>
        </p:nvSpPr>
        <p:spPr>
          <a:xfrm>
            <a:off x="265548" y="14046059"/>
            <a:ext cx="10056813" cy="4665870"/>
          </a:xfrm>
        </p:spPr>
        <p:txBody>
          <a:bodyPr/>
          <a:lstStyle/>
          <a:p>
            <a:r>
              <a:rPr lang="en-US" sz="3200" dirty="0"/>
              <a:t>Syn/Ant Binary Classification</a:t>
            </a:r>
          </a:p>
          <a:p>
            <a:r>
              <a:rPr lang="en-US" sz="3200" dirty="0"/>
              <a:t>From Words to Texts</a:t>
            </a:r>
          </a:p>
          <a:p>
            <a:pPr lvl="1"/>
            <a:r>
              <a:rPr lang="en-US" sz="2000" dirty="0"/>
              <a:t>MWEs: Multiword Expressions</a:t>
            </a:r>
          </a:p>
          <a:p>
            <a:pPr lvl="1"/>
            <a:r>
              <a:rPr lang="en-US" sz="2000" dirty="0"/>
              <a:t>OOVs: Out of Vocabulary words</a:t>
            </a:r>
          </a:p>
          <a:p>
            <a:pPr lvl="1"/>
            <a:r>
              <a:rPr lang="en-US" sz="2000" dirty="0"/>
              <a:t>Multi-Lingual</a:t>
            </a:r>
          </a:p>
          <a:p>
            <a:pPr lvl="1"/>
            <a:r>
              <a:rPr lang="en-US" sz="2000" dirty="0"/>
              <a:t>Negation</a:t>
            </a:r>
          </a:p>
          <a:p>
            <a:r>
              <a:rPr lang="en-US" sz="3200" dirty="0"/>
              <a:t>Leakage with Standard Benchmarks </a:t>
            </a:r>
          </a:p>
          <a:p>
            <a:r>
              <a:rPr lang="en-US" sz="3200" dirty="0"/>
              <a:t>VAD Regression</a:t>
            </a:r>
          </a:p>
          <a:p>
            <a:pPr lvl="1"/>
            <a:r>
              <a:rPr lang="en-US" sz="2000" dirty="0"/>
              <a:t>VAD = Valance, Arousal, Dominance</a:t>
            </a:r>
          </a:p>
        </p:txBody>
      </p:sp>
      <p:sp>
        <p:nvSpPr>
          <p:cNvPr id="37" name="Text Placeholder 36">
            <a:extLst>
              <a:ext uri="{FF2B5EF4-FFF2-40B4-BE49-F238E27FC236}">
                <a16:creationId xmlns:a16="http://schemas.microsoft.com/office/drawing/2014/main" id="{0DB12AA2-5823-524E-9857-0571DC4432D0}"/>
              </a:ext>
            </a:extLst>
          </p:cNvPr>
          <p:cNvSpPr>
            <a:spLocks noGrp="1"/>
          </p:cNvSpPr>
          <p:nvPr>
            <p:ph type="body" sz="quarter" idx="11"/>
          </p:nvPr>
        </p:nvSpPr>
        <p:spPr>
          <a:xfrm>
            <a:off x="153939" y="13280847"/>
            <a:ext cx="5592811" cy="674867"/>
          </a:xfrm>
        </p:spPr>
        <p:txBody>
          <a:bodyPr/>
          <a:lstStyle/>
          <a:p>
            <a:r>
              <a:rPr lang="en-US" dirty="0"/>
              <a:t>Agenda</a:t>
            </a:r>
          </a:p>
        </p:txBody>
      </p:sp>
      <p:sp>
        <p:nvSpPr>
          <p:cNvPr id="50" name="Text Placeholder 49">
            <a:extLst>
              <a:ext uri="{FF2B5EF4-FFF2-40B4-BE49-F238E27FC236}">
                <a16:creationId xmlns:a16="http://schemas.microsoft.com/office/drawing/2014/main" id="{C2910D8E-46C3-C840-886B-BAB0CB7B1A54}"/>
              </a:ext>
            </a:extLst>
          </p:cNvPr>
          <p:cNvSpPr>
            <a:spLocks noGrp="1"/>
          </p:cNvSpPr>
          <p:nvPr>
            <p:ph type="body" sz="quarter" idx="150"/>
          </p:nvPr>
        </p:nvSpPr>
        <p:spPr>
          <a:xfrm>
            <a:off x="5932593" y="3383946"/>
            <a:ext cx="31998968" cy="1006931"/>
          </a:xfrm>
        </p:spPr>
        <p:txBody>
          <a:bodyPr/>
          <a:lstStyle/>
          <a:p>
            <a:r>
              <a:rPr lang="en-US" dirty="0"/>
              <a:t>Baidu, USA</a:t>
            </a:r>
          </a:p>
        </p:txBody>
      </p:sp>
      <p:sp>
        <p:nvSpPr>
          <p:cNvPr id="51" name="Text Placeholder 50">
            <a:extLst>
              <a:ext uri="{FF2B5EF4-FFF2-40B4-BE49-F238E27FC236}">
                <a16:creationId xmlns:a16="http://schemas.microsoft.com/office/drawing/2014/main" id="{BDF0B969-CD95-0944-8737-D08D34C476B3}"/>
              </a:ext>
            </a:extLst>
          </p:cNvPr>
          <p:cNvSpPr>
            <a:spLocks noGrp="1"/>
          </p:cNvSpPr>
          <p:nvPr>
            <p:ph type="body" sz="quarter" idx="151"/>
          </p:nvPr>
        </p:nvSpPr>
        <p:spPr/>
        <p:txBody>
          <a:bodyPr>
            <a:normAutofit lnSpcReduction="10000"/>
          </a:bodyPr>
          <a:lstStyle/>
          <a:p>
            <a:r>
              <a:rPr lang="en-US" dirty="0"/>
              <a:t>Kenneth Church, </a:t>
            </a:r>
            <a:r>
              <a:rPr lang="en-US" dirty="0" err="1"/>
              <a:t>Xingyu</a:t>
            </a:r>
            <a:r>
              <a:rPr lang="en-US" dirty="0"/>
              <a:t> Cai, Yuchen </a:t>
            </a:r>
            <a:r>
              <a:rPr lang="en-US" dirty="0" err="1"/>
              <a:t>Bian</a:t>
            </a:r>
            <a:endParaRPr lang="en-US" dirty="0"/>
          </a:p>
          <a:p>
            <a:endParaRPr lang="en-US" dirty="0"/>
          </a:p>
        </p:txBody>
      </p:sp>
      <p:sp>
        <p:nvSpPr>
          <p:cNvPr id="52" name="Text Placeholder 51">
            <a:extLst>
              <a:ext uri="{FF2B5EF4-FFF2-40B4-BE49-F238E27FC236}">
                <a16:creationId xmlns:a16="http://schemas.microsoft.com/office/drawing/2014/main" id="{C4A2D127-A4E7-9141-990F-AA95CFF9149E}"/>
              </a:ext>
            </a:extLst>
          </p:cNvPr>
          <p:cNvSpPr>
            <a:spLocks noGrp="1"/>
          </p:cNvSpPr>
          <p:nvPr>
            <p:ph type="body" sz="quarter" idx="153"/>
          </p:nvPr>
        </p:nvSpPr>
        <p:spPr/>
        <p:txBody>
          <a:bodyPr/>
          <a:lstStyle/>
          <a:p>
            <a:r>
              <a:rPr lang="en-US" dirty="0"/>
              <a:t>Training on Lexical Resources</a:t>
            </a:r>
          </a:p>
        </p:txBody>
      </p:sp>
      <p:pic>
        <p:nvPicPr>
          <p:cNvPr id="3" name="Picture 2">
            <a:extLst>
              <a:ext uri="{FF2B5EF4-FFF2-40B4-BE49-F238E27FC236}">
                <a16:creationId xmlns:a16="http://schemas.microsoft.com/office/drawing/2014/main" id="{C77DBF8F-C56B-1AC9-1F39-6BB576E8C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48" y="6321771"/>
            <a:ext cx="10344852" cy="5986808"/>
          </a:xfrm>
          <a:prstGeom prst="rect">
            <a:avLst/>
          </a:prstGeom>
        </p:spPr>
      </p:pic>
      <p:pic>
        <p:nvPicPr>
          <p:cNvPr id="5" name="Picture 4">
            <a:extLst>
              <a:ext uri="{FF2B5EF4-FFF2-40B4-BE49-F238E27FC236}">
                <a16:creationId xmlns:a16="http://schemas.microsoft.com/office/drawing/2014/main" id="{AAF9A395-8726-D2B3-DE6C-9D8558B0F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5" y="18574202"/>
            <a:ext cx="13623688" cy="7131482"/>
          </a:xfrm>
          <a:prstGeom prst="rect">
            <a:avLst/>
          </a:prstGeom>
        </p:spPr>
      </p:pic>
      <p:pic>
        <p:nvPicPr>
          <p:cNvPr id="7" name="Picture 6">
            <a:extLst>
              <a:ext uri="{FF2B5EF4-FFF2-40B4-BE49-F238E27FC236}">
                <a16:creationId xmlns:a16="http://schemas.microsoft.com/office/drawing/2014/main" id="{880D533D-0738-6BDE-B2E8-11DE12B6C6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0400" y="6321771"/>
            <a:ext cx="11391900" cy="4762500"/>
          </a:xfrm>
          <a:prstGeom prst="rect">
            <a:avLst/>
          </a:prstGeom>
        </p:spPr>
      </p:pic>
      <p:pic>
        <p:nvPicPr>
          <p:cNvPr id="9" name="Picture 8">
            <a:extLst>
              <a:ext uri="{FF2B5EF4-FFF2-40B4-BE49-F238E27FC236}">
                <a16:creationId xmlns:a16="http://schemas.microsoft.com/office/drawing/2014/main" id="{DCE32EB5-A728-ADF8-EAC6-BCDA115F63C8}"/>
              </a:ext>
            </a:extLst>
          </p:cNvPr>
          <p:cNvPicPr>
            <a:picLocks noChangeAspect="1"/>
          </p:cNvPicPr>
          <p:nvPr/>
        </p:nvPicPr>
        <p:blipFill rotWithShape="1">
          <a:blip r:embed="rId6">
            <a:extLst>
              <a:ext uri="{28A0092B-C50C-407E-A947-70E740481C1C}">
                <a14:useLocalDpi xmlns:a14="http://schemas.microsoft.com/office/drawing/2010/main" val="0"/>
              </a:ext>
            </a:extLst>
          </a:blip>
          <a:srcRect l="2913"/>
          <a:stretch/>
        </p:blipFill>
        <p:spPr>
          <a:xfrm>
            <a:off x="6881869" y="13117606"/>
            <a:ext cx="15263490" cy="4665870"/>
          </a:xfrm>
          <a:prstGeom prst="rect">
            <a:avLst/>
          </a:prstGeom>
        </p:spPr>
      </p:pic>
      <p:pic>
        <p:nvPicPr>
          <p:cNvPr id="11" name="Picture 10">
            <a:extLst>
              <a:ext uri="{FF2B5EF4-FFF2-40B4-BE49-F238E27FC236}">
                <a16:creationId xmlns:a16="http://schemas.microsoft.com/office/drawing/2014/main" id="{3F27CB9E-6A63-12F8-9D17-50FBDA70AB6A}"/>
              </a:ext>
            </a:extLst>
          </p:cNvPr>
          <p:cNvPicPr>
            <a:picLocks noChangeAspect="1"/>
          </p:cNvPicPr>
          <p:nvPr/>
        </p:nvPicPr>
        <p:blipFill rotWithShape="1">
          <a:blip r:embed="rId7">
            <a:extLst>
              <a:ext uri="{28A0092B-C50C-407E-A947-70E740481C1C}">
                <a14:useLocalDpi xmlns:a14="http://schemas.microsoft.com/office/drawing/2010/main" val="0"/>
              </a:ext>
            </a:extLst>
          </a:blip>
          <a:srcRect l="9041"/>
          <a:stretch/>
        </p:blipFill>
        <p:spPr>
          <a:xfrm>
            <a:off x="14107672" y="18592503"/>
            <a:ext cx="11825319" cy="7131481"/>
          </a:xfrm>
          <a:prstGeom prst="rect">
            <a:avLst/>
          </a:prstGeom>
        </p:spPr>
      </p:pic>
      <p:pic>
        <p:nvPicPr>
          <p:cNvPr id="13" name="Picture 12">
            <a:extLst>
              <a:ext uri="{FF2B5EF4-FFF2-40B4-BE49-F238E27FC236}">
                <a16:creationId xmlns:a16="http://schemas.microsoft.com/office/drawing/2014/main" id="{9FEB5446-33D1-DA1F-D9A9-74A400BF0B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6378504"/>
            <a:ext cx="11493500" cy="6311900"/>
          </a:xfrm>
          <a:prstGeom prst="rect">
            <a:avLst/>
          </a:prstGeom>
        </p:spPr>
      </p:pic>
      <p:pic>
        <p:nvPicPr>
          <p:cNvPr id="15" name="Picture 14">
            <a:extLst>
              <a:ext uri="{FF2B5EF4-FFF2-40B4-BE49-F238E27FC236}">
                <a16:creationId xmlns:a16="http://schemas.microsoft.com/office/drawing/2014/main" id="{C8233ABB-EBCC-D139-0F0B-AF789EFA91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6421" y="26423582"/>
            <a:ext cx="11017577" cy="6515771"/>
          </a:xfrm>
          <a:prstGeom prst="rect">
            <a:avLst/>
          </a:prstGeom>
        </p:spPr>
      </p:pic>
      <p:pic>
        <p:nvPicPr>
          <p:cNvPr id="17" name="Picture 16">
            <a:extLst>
              <a:ext uri="{FF2B5EF4-FFF2-40B4-BE49-F238E27FC236}">
                <a16:creationId xmlns:a16="http://schemas.microsoft.com/office/drawing/2014/main" id="{0B6921A3-1541-8E94-0278-86E063D8BC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03998" y="26378504"/>
            <a:ext cx="7806834" cy="6430629"/>
          </a:xfrm>
          <a:prstGeom prst="rect">
            <a:avLst/>
          </a:prstGeom>
        </p:spPr>
      </p:pic>
      <p:pic>
        <p:nvPicPr>
          <p:cNvPr id="19" name="Picture 18">
            <a:extLst>
              <a:ext uri="{FF2B5EF4-FFF2-40B4-BE49-F238E27FC236}">
                <a16:creationId xmlns:a16="http://schemas.microsoft.com/office/drawing/2014/main" id="{28F6D61A-C380-8794-302B-F9BE604C86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45359" y="6353409"/>
            <a:ext cx="11468100" cy="5842000"/>
          </a:xfrm>
          <a:prstGeom prst="rect">
            <a:avLst/>
          </a:prstGeom>
        </p:spPr>
      </p:pic>
      <p:pic>
        <p:nvPicPr>
          <p:cNvPr id="21" name="Picture 20">
            <a:extLst>
              <a:ext uri="{FF2B5EF4-FFF2-40B4-BE49-F238E27FC236}">
                <a16:creationId xmlns:a16="http://schemas.microsoft.com/office/drawing/2014/main" id="{70C0E12D-5075-6961-C98F-60A305AFF5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79439" y="12339902"/>
            <a:ext cx="11524684" cy="5443574"/>
          </a:xfrm>
          <a:prstGeom prst="rect">
            <a:avLst/>
          </a:prstGeom>
        </p:spPr>
      </p:pic>
      <p:pic>
        <p:nvPicPr>
          <p:cNvPr id="23" name="Picture 22">
            <a:extLst>
              <a:ext uri="{FF2B5EF4-FFF2-40B4-BE49-F238E27FC236}">
                <a16:creationId xmlns:a16="http://schemas.microsoft.com/office/drawing/2014/main" id="{B6456697-E7AF-B765-479C-1FBEFB26166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756518" y="6360862"/>
            <a:ext cx="10004399" cy="5212280"/>
          </a:xfrm>
          <a:prstGeom prst="rect">
            <a:avLst/>
          </a:prstGeom>
        </p:spPr>
      </p:pic>
      <p:pic>
        <p:nvPicPr>
          <p:cNvPr id="25" name="Picture 24">
            <a:extLst>
              <a:ext uri="{FF2B5EF4-FFF2-40B4-BE49-F238E27FC236}">
                <a16:creationId xmlns:a16="http://schemas.microsoft.com/office/drawing/2014/main" id="{648640A8-6348-77E3-7E47-02F5E98CF98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904123" y="12521452"/>
            <a:ext cx="9922799" cy="5080473"/>
          </a:xfrm>
          <a:prstGeom prst="rect">
            <a:avLst/>
          </a:prstGeom>
        </p:spPr>
      </p:pic>
      <p:pic>
        <p:nvPicPr>
          <p:cNvPr id="27" name="Picture 26">
            <a:extLst>
              <a:ext uri="{FF2B5EF4-FFF2-40B4-BE49-F238E27FC236}">
                <a16:creationId xmlns:a16="http://schemas.microsoft.com/office/drawing/2014/main" id="{125413BD-220A-44FE-F972-4B246B567F2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304343" y="17804983"/>
            <a:ext cx="14405030" cy="7815495"/>
          </a:xfrm>
          <a:prstGeom prst="rect">
            <a:avLst/>
          </a:prstGeom>
        </p:spPr>
      </p:pic>
      <p:pic>
        <p:nvPicPr>
          <p:cNvPr id="29" name="Picture 28">
            <a:extLst>
              <a:ext uri="{FF2B5EF4-FFF2-40B4-BE49-F238E27FC236}">
                <a16:creationId xmlns:a16="http://schemas.microsoft.com/office/drawing/2014/main" id="{2E976987-F82C-E335-03EA-6D5B888EEF2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456191" y="25774480"/>
            <a:ext cx="13411530" cy="7164874"/>
          </a:xfrm>
          <a:prstGeom prst="rect">
            <a:avLst/>
          </a:prstGeom>
        </p:spPr>
      </p:pic>
      <p:pic>
        <p:nvPicPr>
          <p:cNvPr id="30" name="Picture 29">
            <a:extLst>
              <a:ext uri="{FF2B5EF4-FFF2-40B4-BE49-F238E27FC236}">
                <a16:creationId xmlns:a16="http://schemas.microsoft.com/office/drawing/2014/main" id="{3119CA05-FDCE-E84D-E4ED-12C9B62CEC51}"/>
              </a:ext>
            </a:extLst>
          </p:cNvPr>
          <p:cNvPicPr>
            <a:picLocks noChangeAspect="1"/>
          </p:cNvPicPr>
          <p:nvPr/>
        </p:nvPicPr>
        <p:blipFill>
          <a:blip r:embed="rId17"/>
          <a:stretch>
            <a:fillRect/>
          </a:stretch>
        </p:blipFill>
        <p:spPr>
          <a:xfrm>
            <a:off x="539739" y="509630"/>
            <a:ext cx="3810000" cy="3810000"/>
          </a:xfrm>
          <a:prstGeom prst="rect">
            <a:avLst/>
          </a:prstGeom>
        </p:spPr>
      </p:pic>
      <p:pic>
        <p:nvPicPr>
          <p:cNvPr id="31" name="Picture 30">
            <a:extLst>
              <a:ext uri="{FF2B5EF4-FFF2-40B4-BE49-F238E27FC236}">
                <a16:creationId xmlns:a16="http://schemas.microsoft.com/office/drawing/2014/main" id="{32DA5B7E-4794-96DF-3E9C-52C28B8ABCFE}"/>
              </a:ext>
            </a:extLst>
          </p:cNvPr>
          <p:cNvPicPr>
            <a:picLocks noChangeAspect="1"/>
          </p:cNvPicPr>
          <p:nvPr/>
        </p:nvPicPr>
        <p:blipFill>
          <a:blip r:embed="rId18"/>
          <a:stretch>
            <a:fillRect/>
          </a:stretch>
        </p:blipFill>
        <p:spPr>
          <a:xfrm>
            <a:off x="39899373" y="267768"/>
            <a:ext cx="3810000" cy="3810000"/>
          </a:xfrm>
          <a:prstGeom prst="rect">
            <a:avLst/>
          </a:prstGeom>
        </p:spPr>
      </p:pic>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962</TotalTime>
  <Words>71</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sglflqcz</cp:lastModifiedBy>
  <cp:revision>81</cp:revision>
  <dcterms:created xsi:type="dcterms:W3CDTF">2012-02-03T19:11:35Z</dcterms:created>
  <dcterms:modified xsi:type="dcterms:W3CDTF">2022-04-20T03:52:59Z</dcterms:modified>
</cp:coreProperties>
</file>