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d50cadc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35d50cadc8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db664cb76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db664cb76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db664cb76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db664cb76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d50cadc8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d50cadc8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d50cadc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d50cadc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d50cadc8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d50cadc8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d50cadc8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d50cadc8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d50cadc8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d50cadc8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d50cadc8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d50cadc8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db664cb76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db664cb7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db664cb76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db664cb76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519700" y="1185000"/>
            <a:ext cx="5160600" cy="883500"/>
          </a:xfrm>
          <a:prstGeom prst="rect">
            <a:avLst/>
          </a:prstGeom>
          <a:noFill/>
          <a:ln>
            <a:noFill/>
          </a:ln>
          <a:effectLst>
            <a:reflection blurRad="0" dir="0" dist="0" endA="0" endPos="82000" fadeDir="5400012" kx="0" rotWithShape="0" algn="bl" stA="40000" stPos="0" sy="-100000" ky="0"/>
          </a:effectLst>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s"/>
              <a:t>       CASO ADUANAS</a:t>
            </a:r>
            <a:endParaRPr/>
          </a:p>
        </p:txBody>
      </p:sp>
      <p:sp>
        <p:nvSpPr>
          <p:cNvPr id="65" name="Google Shape;65;p13"/>
          <p:cNvSpPr txBox="1"/>
          <p:nvPr>
            <p:ph idx="1" type="subTitle"/>
          </p:nvPr>
        </p:nvSpPr>
        <p:spPr>
          <a:xfrm>
            <a:off x="6442350" y="3335000"/>
            <a:ext cx="2216700" cy="160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600"/>
              <a:buNone/>
            </a:pPr>
            <a:r>
              <a:rPr lang="es" sz="1300">
                <a:solidFill>
                  <a:schemeClr val="lt1"/>
                </a:solidFill>
              </a:rPr>
              <a:t>Integrantes </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s" sz="1300">
                <a:solidFill>
                  <a:schemeClr val="lt1"/>
                </a:solidFill>
              </a:rPr>
              <a:t>Miguel Villarroel</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s" sz="1300">
                <a:solidFill>
                  <a:schemeClr val="lt1"/>
                </a:solidFill>
              </a:rPr>
              <a:t>Cristian Urcullu</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s" sz="1300">
                <a:solidFill>
                  <a:schemeClr val="lt1"/>
                </a:solidFill>
              </a:rPr>
              <a:t>Adriano Contreras</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s" sz="1300">
                <a:solidFill>
                  <a:schemeClr val="lt1"/>
                </a:solidFill>
              </a:rPr>
              <a:t>Diego Torres</a:t>
            </a:r>
            <a:endParaRPr sz="1300">
              <a:solidFill>
                <a:schemeClr val="lt1"/>
              </a:solidFill>
            </a:endParaRPr>
          </a:p>
          <a:p>
            <a:pPr indent="0" lvl="0" marL="457200" rtl="0" algn="r">
              <a:lnSpc>
                <a:spcPct val="90000"/>
              </a:lnSpc>
              <a:spcBef>
                <a:spcPts val="0"/>
              </a:spcBef>
              <a:spcAft>
                <a:spcPts val="0"/>
              </a:spcAft>
              <a:buSzPts val="275"/>
              <a:buNone/>
            </a:pPr>
            <a:r>
              <a:t/>
            </a:r>
            <a:endParaRPr sz="1300"/>
          </a:p>
          <a:p>
            <a:pPr indent="0" lvl="0" marL="0" rtl="0" algn="l">
              <a:lnSpc>
                <a:spcPct val="90000"/>
              </a:lnSpc>
              <a:spcBef>
                <a:spcPts val="0"/>
              </a:spcBef>
              <a:spcAft>
                <a:spcPts val="0"/>
              </a:spcAft>
              <a:buSzPts val="275"/>
              <a:buNone/>
            </a:pPr>
            <a:r>
              <a:t/>
            </a:r>
            <a:endParaRPr sz="700"/>
          </a:p>
        </p:txBody>
      </p:sp>
      <p:pic>
        <p:nvPicPr>
          <p:cNvPr id="66" name="Google Shape;66;p13"/>
          <p:cNvPicPr preferRelativeResize="0"/>
          <p:nvPr/>
        </p:nvPicPr>
        <p:blipFill rotWithShape="1">
          <a:blip r:embed="rId3">
            <a:alphaModFix/>
          </a:blip>
          <a:srcRect b="0" l="0" r="0" t="0"/>
          <a:stretch/>
        </p:blipFill>
        <p:spPr>
          <a:xfrm>
            <a:off x="62600" y="101150"/>
            <a:ext cx="2745875" cy="88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02300" y="129325"/>
            <a:ext cx="3706500" cy="1528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a:t>
            </a:r>
            <a:r>
              <a:rPr lang="es" sz="1577" u="sng"/>
              <a:t>Física</a:t>
            </a:r>
            <a:endParaRPr sz="1577" u="sng"/>
          </a:p>
          <a:p>
            <a:pPr indent="0" lvl="0" marL="0" rtl="0" algn="l">
              <a:lnSpc>
                <a:spcPct val="115000"/>
              </a:lnSpc>
              <a:spcBef>
                <a:spcPts val="1200"/>
              </a:spcBef>
              <a:spcAft>
                <a:spcPts val="0"/>
              </a:spcAft>
              <a:buNone/>
            </a:pPr>
            <a:r>
              <a:rPr b="1" lang="es"/>
              <a:t>Diagrama de despliegue</a:t>
            </a:r>
            <a:endParaRPr b="1"/>
          </a:p>
          <a:p>
            <a:pPr indent="0" lvl="0" marL="0" rtl="0" algn="l">
              <a:spcBef>
                <a:spcPts val="1200"/>
              </a:spcBef>
              <a:spcAft>
                <a:spcPts val="0"/>
              </a:spcAft>
              <a:buNone/>
            </a:pPr>
            <a:r>
              <a:t/>
            </a:r>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0" name="Google Shape;130;p22"/>
          <p:cNvSpPr txBox="1"/>
          <p:nvPr>
            <p:ph type="title"/>
          </p:nvPr>
        </p:nvSpPr>
        <p:spPr>
          <a:xfrm>
            <a:off x="0" y="2026150"/>
            <a:ext cx="3706500" cy="1528200"/>
          </a:xfrm>
          <a:prstGeom prst="rect">
            <a:avLst/>
          </a:prstGeom>
        </p:spPr>
        <p:txBody>
          <a:bodyPr anchorCtr="0" anchor="t" bIns="91425" lIns="91425" spcFirstLastPara="1" rIns="91425" wrap="square" tIns="91425">
            <a:normAutofit fontScale="90000"/>
          </a:bodyPr>
          <a:lstStyle/>
          <a:p>
            <a:pPr indent="-297180" lvl="0" marL="457200" marR="381000" rtl="0" algn="just">
              <a:lnSpc>
                <a:spcPct val="115000"/>
              </a:lnSpc>
              <a:spcBef>
                <a:spcPts val="1200"/>
              </a:spcBef>
              <a:spcAft>
                <a:spcPts val="0"/>
              </a:spcAft>
              <a:buSzPct val="100000"/>
              <a:buFont typeface="Arial"/>
              <a:buChar char="●"/>
            </a:pPr>
            <a:r>
              <a:rPr lang="es" sz="1200">
                <a:latin typeface="Arial"/>
                <a:ea typeface="Arial"/>
                <a:cs typeface="Arial"/>
                <a:sym typeface="Arial"/>
              </a:rPr>
              <a:t>Este diagrama representa los nodos físicos involucrados en la ejecución del sistema, incluyendo dispositivos cliente, el servidor central y la base de datos. También muestra cómo interactúan los distintos actores (viajero, técnico, jefe operativo) con el sistema a través de navegadores web.</a:t>
            </a:r>
            <a:endParaRPr b="1"/>
          </a:p>
          <a:p>
            <a:pPr indent="0" lvl="0" marL="0" rtl="0" algn="l">
              <a:spcBef>
                <a:spcPts val="1200"/>
              </a:spcBef>
              <a:spcAft>
                <a:spcPts val="0"/>
              </a:spcAft>
              <a:buNone/>
            </a:pPr>
            <a:r>
              <a:t/>
            </a:r>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31" name="Google Shape;131;p22"/>
          <p:cNvPicPr preferRelativeResize="0"/>
          <p:nvPr/>
        </p:nvPicPr>
        <p:blipFill>
          <a:blip r:embed="rId3">
            <a:alphaModFix/>
          </a:blip>
          <a:stretch>
            <a:fillRect/>
          </a:stretch>
        </p:blipFill>
        <p:spPr>
          <a:xfrm>
            <a:off x="4331150" y="567175"/>
            <a:ext cx="4786100" cy="391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69875" y="226075"/>
            <a:ext cx="3706500" cy="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137" name="Google Shape;137;p23"/>
          <p:cNvSpPr txBox="1"/>
          <p:nvPr/>
        </p:nvSpPr>
        <p:spPr>
          <a:xfrm>
            <a:off x="0" y="1172325"/>
            <a:ext cx="4170000" cy="2057400"/>
          </a:xfrm>
          <a:prstGeom prst="rect">
            <a:avLst/>
          </a:prstGeom>
          <a:noFill/>
          <a:ln>
            <a:noFill/>
          </a:ln>
        </p:spPr>
        <p:txBody>
          <a:bodyPr anchorCtr="0" anchor="t" bIns="91425" lIns="91425" spcFirstLastPara="1" rIns="91425" wrap="square" tIns="91425">
            <a:spAutoFit/>
          </a:bodyPr>
          <a:lstStyle/>
          <a:p>
            <a:pPr indent="-295275" lvl="0" marL="457200" rtl="0" algn="just">
              <a:lnSpc>
                <a:spcPct val="115000"/>
              </a:lnSpc>
              <a:spcBef>
                <a:spcPts val="0"/>
              </a:spcBef>
              <a:spcAft>
                <a:spcPts val="0"/>
              </a:spcAft>
              <a:buClr>
                <a:schemeClr val="lt1"/>
              </a:buClr>
              <a:buSzPts val="1050"/>
              <a:buChar char="●"/>
            </a:pPr>
            <a:r>
              <a:rPr b="1" lang="es" sz="1050">
                <a:solidFill>
                  <a:schemeClr val="lt1"/>
                </a:solidFill>
              </a:rPr>
              <a:t>Digitalización eficiente del control fronterizo:</a:t>
            </a:r>
            <a:br>
              <a:rPr b="1" lang="es" sz="1050">
                <a:solidFill>
                  <a:schemeClr val="lt1"/>
                </a:solidFill>
              </a:rPr>
            </a:br>
            <a:r>
              <a:rPr lang="es" sz="1050">
                <a:solidFill>
                  <a:schemeClr val="lt1"/>
                </a:solidFill>
              </a:rPr>
              <a:t> A través de una aplicación web basada en MVC, el sistema permite a viajeros y funcionarios gestionar trámites de salida de forma ágil y centralizada.</a:t>
            </a:r>
            <a:br>
              <a:rPr lang="es" sz="1050">
                <a:solidFill>
                  <a:schemeClr val="lt1"/>
                </a:solidFill>
              </a:rPr>
            </a:br>
            <a:endParaRPr sz="1050">
              <a:solidFill>
                <a:schemeClr val="lt1"/>
              </a:solidFill>
            </a:endParaRPr>
          </a:p>
          <a:p>
            <a:pPr indent="-295275" lvl="0" marL="457200" rtl="0" algn="just">
              <a:lnSpc>
                <a:spcPct val="115000"/>
              </a:lnSpc>
              <a:spcBef>
                <a:spcPts val="0"/>
              </a:spcBef>
              <a:spcAft>
                <a:spcPts val="0"/>
              </a:spcAft>
              <a:buClr>
                <a:schemeClr val="lt1"/>
              </a:buClr>
              <a:buSzPts val="1050"/>
              <a:buChar char="●"/>
            </a:pPr>
            <a:r>
              <a:rPr b="1" lang="es" sz="1050">
                <a:solidFill>
                  <a:schemeClr val="lt1"/>
                </a:solidFill>
              </a:rPr>
              <a:t>Diseño optimizado para el servicio público:</a:t>
            </a:r>
            <a:br>
              <a:rPr b="1" lang="es" sz="1050">
                <a:solidFill>
                  <a:schemeClr val="lt1"/>
                </a:solidFill>
              </a:rPr>
            </a:br>
            <a:r>
              <a:rPr lang="es" sz="1050">
                <a:solidFill>
                  <a:schemeClr val="lt1"/>
                </a:solidFill>
              </a:rPr>
              <a:t> Con enfoque en usabilidad, modularidad e interoperabilidad, el sistema reduce tiempos de espera y mejora la fiscalización y trazabilidad.</a:t>
            </a:r>
            <a:endParaRPr sz="1050">
              <a:solidFill>
                <a:schemeClr val="lt1"/>
              </a:solidFill>
            </a:endParaRPr>
          </a:p>
          <a:p>
            <a:pPr indent="0" lvl="0" marL="457200" rtl="0" algn="just">
              <a:lnSpc>
                <a:spcPct val="115000"/>
              </a:lnSpc>
              <a:spcBef>
                <a:spcPts val="0"/>
              </a:spcBef>
              <a:spcAft>
                <a:spcPts val="0"/>
              </a:spcAft>
              <a:buNone/>
            </a:pPr>
            <a:r>
              <a:t/>
            </a:r>
            <a:endParaRPr sz="1300">
              <a:solidFill>
                <a:schemeClr val="lt1"/>
              </a:solidFill>
              <a:latin typeface="Roboto"/>
              <a:ea typeface="Roboto"/>
              <a:cs typeface="Roboto"/>
              <a:sym typeface="Roboto"/>
            </a:endParaRPr>
          </a:p>
        </p:txBody>
      </p:sp>
      <p:sp>
        <p:nvSpPr>
          <p:cNvPr id="138" name="Google Shape;138;p23"/>
          <p:cNvSpPr txBox="1"/>
          <p:nvPr/>
        </p:nvSpPr>
        <p:spPr>
          <a:xfrm>
            <a:off x="4438025" y="226075"/>
            <a:ext cx="4555200" cy="295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1100"/>
              <a:t>👥 </a:t>
            </a:r>
            <a:r>
              <a:rPr b="1" lang="es" sz="1100"/>
              <a:t>Usuarios clave:</a:t>
            </a:r>
            <a:endParaRPr b="1" sz="1100"/>
          </a:p>
          <a:p>
            <a:pPr indent="-298450" lvl="0" marL="457200" rtl="0" algn="l">
              <a:lnSpc>
                <a:spcPct val="115000"/>
              </a:lnSpc>
              <a:spcBef>
                <a:spcPts val="1200"/>
              </a:spcBef>
              <a:spcAft>
                <a:spcPts val="0"/>
              </a:spcAft>
              <a:buSzPts val="1100"/>
              <a:buChar char="●"/>
            </a:pPr>
            <a:r>
              <a:rPr b="1" lang="es" sz="1100"/>
              <a:t>Viajeros:</a:t>
            </a:r>
            <a:r>
              <a:rPr lang="es" sz="1100"/>
              <a:t> Registran su salida y adjuntan documentos en línea.</a:t>
            </a:r>
            <a:br>
              <a:rPr lang="es" sz="1100"/>
            </a:br>
            <a:endParaRPr sz="1100"/>
          </a:p>
          <a:p>
            <a:pPr indent="-298450" lvl="0" marL="457200" rtl="0" algn="l">
              <a:lnSpc>
                <a:spcPct val="115000"/>
              </a:lnSpc>
              <a:spcBef>
                <a:spcPts val="0"/>
              </a:spcBef>
              <a:spcAft>
                <a:spcPts val="0"/>
              </a:spcAft>
              <a:buSzPts val="1100"/>
              <a:buChar char="●"/>
            </a:pPr>
            <a:r>
              <a:rPr b="1" lang="es" sz="1100"/>
              <a:t>Funcionarios (técnico/jefe):</a:t>
            </a:r>
            <a:r>
              <a:rPr lang="es" sz="1100"/>
              <a:t> Gestionan trámites de forma más ágil y controlada.</a:t>
            </a:r>
            <a:br>
              <a:rPr lang="es" sz="1100"/>
            </a:br>
            <a:endParaRPr sz="1100"/>
          </a:p>
          <a:p>
            <a:pPr indent="0" lvl="0" marL="0" rtl="0" algn="l">
              <a:lnSpc>
                <a:spcPct val="115000"/>
              </a:lnSpc>
              <a:spcBef>
                <a:spcPts val="1200"/>
              </a:spcBef>
              <a:spcAft>
                <a:spcPts val="0"/>
              </a:spcAft>
              <a:buNone/>
            </a:pPr>
            <a:r>
              <a:rPr lang="es" sz="1100"/>
              <a:t>🔗 </a:t>
            </a:r>
            <a:r>
              <a:rPr b="1" lang="es" sz="1100"/>
              <a:t>Ventajas del diseño:</a:t>
            </a:r>
            <a:endParaRPr b="1" sz="1100"/>
          </a:p>
          <a:p>
            <a:pPr indent="-298450" lvl="0" marL="457200" rtl="0" algn="l">
              <a:lnSpc>
                <a:spcPct val="115000"/>
              </a:lnSpc>
              <a:spcBef>
                <a:spcPts val="1200"/>
              </a:spcBef>
              <a:spcAft>
                <a:spcPts val="0"/>
              </a:spcAft>
              <a:buSzPts val="1100"/>
              <a:buChar char="●"/>
            </a:pPr>
            <a:r>
              <a:rPr lang="es" sz="1100"/>
              <a:t>Modular, accesible y centrado en el usuario.</a:t>
            </a:r>
            <a:br>
              <a:rPr lang="es" sz="1100"/>
            </a:br>
            <a:endParaRPr sz="1100"/>
          </a:p>
          <a:p>
            <a:pPr indent="-298450" lvl="0" marL="457200" rtl="0" algn="l">
              <a:lnSpc>
                <a:spcPct val="115000"/>
              </a:lnSpc>
              <a:spcBef>
                <a:spcPts val="0"/>
              </a:spcBef>
              <a:spcAft>
                <a:spcPts val="0"/>
              </a:spcAft>
              <a:buSzPts val="1100"/>
              <a:buChar char="●"/>
            </a:pPr>
            <a:r>
              <a:rPr lang="es" sz="1100"/>
              <a:t>Interoperabilidad con Registro Civil, PDI y aseguradoras.</a:t>
            </a:r>
            <a:br>
              <a:rPr lang="es" sz="1100"/>
            </a:br>
            <a:endParaRPr sz="1100"/>
          </a:p>
          <a:p>
            <a:pPr indent="-298450" lvl="0" marL="457200" rtl="0" algn="l">
              <a:lnSpc>
                <a:spcPct val="115000"/>
              </a:lnSpc>
              <a:spcBef>
                <a:spcPts val="0"/>
              </a:spcBef>
              <a:spcAft>
                <a:spcPts val="0"/>
              </a:spcAft>
              <a:buSzPts val="1100"/>
              <a:buChar char="●"/>
            </a:pPr>
            <a:r>
              <a:rPr lang="es" sz="1100"/>
              <a:t>Mejora la trazabilidad, control estadístico y fiscalización.</a:t>
            </a:r>
            <a:endParaRPr sz="1100"/>
          </a:p>
        </p:txBody>
      </p:sp>
      <p:pic>
        <p:nvPicPr>
          <p:cNvPr id="139" name="Google Shape;139;p23" title="download.jpg"/>
          <p:cNvPicPr preferRelativeResize="0"/>
          <p:nvPr/>
        </p:nvPicPr>
        <p:blipFill rotWithShape="1">
          <a:blip r:embed="rId3">
            <a:alphaModFix/>
          </a:blip>
          <a:srcRect b="13584" l="0" r="0" t="0"/>
          <a:stretch/>
        </p:blipFill>
        <p:spPr>
          <a:xfrm>
            <a:off x="1402425" y="3297275"/>
            <a:ext cx="1365125" cy="861225"/>
          </a:xfrm>
          <a:prstGeom prst="rect">
            <a:avLst/>
          </a:prstGeom>
          <a:noFill/>
          <a:ln>
            <a:noFill/>
          </a:ln>
          <a:effectLst>
            <a:outerShdw blurRad="685800" rotWithShape="0" algn="bl" dir="5400000" dist="19050">
              <a:srgbClr val="000000">
                <a:alpha val="49800"/>
              </a:srgbClr>
            </a:outerShdw>
            <a:reflection blurRad="0" dir="0" dist="0" endA="0" endPos="30000" fadeDir="5400012" kx="0" rotWithShape="0" algn="bl" stA="44000" stPos="0" sy="-100000" ky="0"/>
          </a:effectLst>
        </p:spPr>
      </p:pic>
      <p:pic>
        <p:nvPicPr>
          <p:cNvPr id="140" name="Google Shape;140;p23"/>
          <p:cNvPicPr preferRelativeResize="0"/>
          <p:nvPr/>
        </p:nvPicPr>
        <p:blipFill>
          <a:blip r:embed="rId4">
            <a:alphaModFix/>
          </a:blip>
          <a:stretch>
            <a:fillRect/>
          </a:stretch>
        </p:blipFill>
        <p:spPr>
          <a:xfrm>
            <a:off x="4607050" y="3439050"/>
            <a:ext cx="1989801" cy="1468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957225" y="227025"/>
            <a:ext cx="2391600" cy="99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a:t>
            </a:r>
            <a:r>
              <a:rPr lang="es"/>
              <a:t>ntroducción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4"/>
          <p:cNvSpPr txBox="1"/>
          <p:nvPr>
            <p:ph type="title"/>
          </p:nvPr>
        </p:nvSpPr>
        <p:spPr>
          <a:xfrm>
            <a:off x="4449425" y="107400"/>
            <a:ext cx="4479000" cy="4723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s" sz="1000">
                <a:solidFill>
                  <a:srgbClr val="000000"/>
                </a:solidFill>
                <a:latin typeface="Arial"/>
                <a:ea typeface="Arial"/>
                <a:cs typeface="Arial"/>
                <a:sym typeface="Arial"/>
              </a:rPr>
              <a:t>Contexto del Problema:</a:t>
            </a:r>
            <a:br>
              <a:rPr b="1" lang="es" sz="1000">
                <a:solidFill>
                  <a:srgbClr val="000000"/>
                </a:solidFill>
                <a:latin typeface="Arial"/>
                <a:ea typeface="Arial"/>
                <a:cs typeface="Arial"/>
                <a:sym typeface="Arial"/>
              </a:rPr>
            </a:br>
            <a:r>
              <a:rPr lang="es" sz="1000">
                <a:solidFill>
                  <a:srgbClr val="000000"/>
                </a:solidFill>
                <a:latin typeface="Arial"/>
                <a:ea typeface="Arial"/>
                <a:cs typeface="Arial"/>
                <a:sym typeface="Arial"/>
              </a:rPr>
              <a:t> El sistema aduanero chileno enfrenta largas esperas en pasos fronterizos, especialmente en temporada alta, afectando a viajeros y la eficiencia operativa. Esto genera impactos logísticos y económicos negativos.</a:t>
            </a:r>
            <a:endParaRPr sz="10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s" sz="1000">
                <a:solidFill>
                  <a:srgbClr val="000000"/>
                </a:solidFill>
                <a:latin typeface="Arial"/>
                <a:ea typeface="Arial"/>
                <a:cs typeface="Arial"/>
                <a:sym typeface="Arial"/>
              </a:rPr>
              <a:t>Propósito del Proyecto:</a:t>
            </a:r>
            <a:br>
              <a:rPr b="1" lang="es" sz="1000">
                <a:solidFill>
                  <a:srgbClr val="000000"/>
                </a:solidFill>
                <a:latin typeface="Arial"/>
                <a:ea typeface="Arial"/>
                <a:cs typeface="Arial"/>
                <a:sym typeface="Arial"/>
              </a:rPr>
            </a:br>
            <a:r>
              <a:rPr lang="es" sz="1000">
                <a:solidFill>
                  <a:srgbClr val="000000"/>
                </a:solidFill>
                <a:latin typeface="Arial"/>
                <a:ea typeface="Arial"/>
                <a:cs typeface="Arial"/>
                <a:sym typeface="Arial"/>
              </a:rPr>
              <a:t> Desarrollar un sistema de software que optimice el proceso aduanero mediante la digitalización, integración interinstitucional y automatización de tareas como validación documental, control vehicular y registro de productos y mascotas.</a:t>
            </a:r>
            <a:endParaRPr sz="10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s" sz="1000">
                <a:solidFill>
                  <a:srgbClr val="000000"/>
                </a:solidFill>
                <a:latin typeface="Arial"/>
                <a:ea typeface="Arial"/>
                <a:cs typeface="Arial"/>
                <a:sym typeface="Arial"/>
              </a:rPr>
              <a:t>Ámbito del Sistema:</a:t>
            </a:r>
            <a:endParaRPr b="1" sz="1000">
              <a:solidFill>
                <a:srgbClr val="000000"/>
              </a:solidFill>
              <a:latin typeface="Arial"/>
              <a:ea typeface="Arial"/>
              <a:cs typeface="Arial"/>
              <a:sym typeface="Arial"/>
            </a:endParaRPr>
          </a:p>
          <a:p>
            <a:pPr indent="-292100" lvl="0" marL="457200" rtl="0" algn="just">
              <a:lnSpc>
                <a:spcPct val="115000"/>
              </a:lnSpc>
              <a:spcBef>
                <a:spcPts val="1200"/>
              </a:spcBef>
              <a:spcAft>
                <a:spcPts val="0"/>
              </a:spcAft>
              <a:buClr>
                <a:srgbClr val="000000"/>
              </a:buClr>
              <a:buSzPts val="1000"/>
              <a:buFont typeface="Arial"/>
              <a:buChar char="●"/>
            </a:pPr>
            <a:r>
              <a:rPr b="1" lang="es" sz="1000">
                <a:solidFill>
                  <a:srgbClr val="000000"/>
                </a:solidFill>
                <a:latin typeface="Arial"/>
                <a:ea typeface="Arial"/>
                <a:cs typeface="Arial"/>
                <a:sym typeface="Arial"/>
              </a:rPr>
              <a:t>Usuarios:</a:t>
            </a:r>
            <a:r>
              <a:rPr lang="es" sz="1000">
                <a:solidFill>
                  <a:srgbClr val="000000"/>
                </a:solidFill>
                <a:latin typeface="Arial"/>
                <a:ea typeface="Arial"/>
                <a:cs typeface="Arial"/>
                <a:sym typeface="Arial"/>
              </a:rPr>
              <a:t> Ciudadanos (chilenos y extranjeros) y funcionarios del Servicio Nacional de Aduanas.</a:t>
            </a:r>
            <a:br>
              <a:rPr lang="es"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s" sz="1000">
                <a:solidFill>
                  <a:srgbClr val="000000"/>
                </a:solidFill>
                <a:latin typeface="Arial"/>
                <a:ea typeface="Arial"/>
                <a:cs typeface="Arial"/>
                <a:sym typeface="Arial"/>
              </a:rPr>
              <a:t>Cobertura:</a:t>
            </a:r>
            <a:r>
              <a:rPr lang="es" sz="1000">
                <a:solidFill>
                  <a:srgbClr val="000000"/>
                </a:solidFill>
                <a:latin typeface="Arial"/>
                <a:ea typeface="Arial"/>
                <a:cs typeface="Arial"/>
                <a:sym typeface="Arial"/>
              </a:rPr>
              <a:t> Control de salida e ingreso de:</a:t>
            </a:r>
            <a:br>
              <a:rPr lang="es"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92100" lvl="1" marL="914400" rtl="0" algn="just">
              <a:lnSpc>
                <a:spcPct val="115000"/>
              </a:lnSpc>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Vehículos particulares</a:t>
            </a:r>
            <a:endParaRPr sz="1000">
              <a:solidFill>
                <a:srgbClr val="000000"/>
              </a:solidFill>
              <a:latin typeface="Arial"/>
              <a:ea typeface="Arial"/>
              <a:cs typeface="Arial"/>
              <a:sym typeface="Arial"/>
            </a:endParaRPr>
          </a:p>
          <a:p>
            <a:pPr indent="-292100" lvl="1" marL="914400" rtl="0" algn="just">
              <a:lnSpc>
                <a:spcPct val="115000"/>
              </a:lnSpc>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Productos no considerados equipaje</a:t>
            </a:r>
            <a:endParaRPr sz="1000">
              <a:solidFill>
                <a:srgbClr val="000000"/>
              </a:solidFill>
              <a:latin typeface="Arial"/>
              <a:ea typeface="Arial"/>
              <a:cs typeface="Arial"/>
              <a:sym typeface="Arial"/>
            </a:endParaRPr>
          </a:p>
          <a:p>
            <a:pPr indent="-292100" lvl="1" marL="914400" rtl="0" algn="just">
              <a:lnSpc>
                <a:spcPct val="115000"/>
              </a:lnSpc>
              <a:spcBef>
                <a:spcPts val="0"/>
              </a:spcBef>
              <a:spcAft>
                <a:spcPts val="0"/>
              </a:spcAft>
              <a:buClr>
                <a:srgbClr val="000000"/>
              </a:buClr>
              <a:buSzPts val="1000"/>
              <a:buFont typeface="Arial"/>
              <a:buChar char="○"/>
            </a:pPr>
            <a:r>
              <a:rPr lang="es" sz="1000">
                <a:solidFill>
                  <a:srgbClr val="000000"/>
                </a:solidFill>
                <a:latin typeface="Arial"/>
                <a:ea typeface="Arial"/>
                <a:cs typeface="Arial"/>
                <a:sym typeface="Arial"/>
              </a:rPr>
              <a:t>Mascotas (perros y gatos)</a:t>
            </a:r>
            <a:br>
              <a:rPr lang="es"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s" sz="1000">
                <a:solidFill>
                  <a:srgbClr val="000000"/>
                </a:solidFill>
                <a:latin typeface="Arial"/>
                <a:ea typeface="Arial"/>
                <a:cs typeface="Arial"/>
                <a:sym typeface="Arial"/>
              </a:rPr>
              <a:t>Exclusiones:</a:t>
            </a:r>
            <a:r>
              <a:rPr lang="es" sz="1000">
                <a:solidFill>
                  <a:srgbClr val="000000"/>
                </a:solidFill>
                <a:latin typeface="Arial"/>
                <a:ea typeface="Arial"/>
                <a:cs typeface="Arial"/>
                <a:sym typeface="Arial"/>
              </a:rPr>
              <a:t> Registro migratorio de personas.</a:t>
            </a:r>
            <a:br>
              <a:rPr lang="es"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92100" lvl="0" marL="457200" rtl="0" algn="just">
              <a:lnSpc>
                <a:spcPct val="115000"/>
              </a:lnSpc>
              <a:spcBef>
                <a:spcPts val="0"/>
              </a:spcBef>
              <a:spcAft>
                <a:spcPts val="0"/>
              </a:spcAft>
              <a:buClr>
                <a:srgbClr val="000000"/>
              </a:buClr>
              <a:buSzPts val="1000"/>
              <a:buFont typeface="Arial"/>
              <a:buChar char="●"/>
            </a:pPr>
            <a:r>
              <a:rPr b="1" lang="es" sz="1000">
                <a:solidFill>
                  <a:srgbClr val="000000"/>
                </a:solidFill>
                <a:latin typeface="Arial"/>
                <a:ea typeface="Arial"/>
                <a:cs typeface="Arial"/>
                <a:sym typeface="Arial"/>
              </a:rPr>
              <a:t>Interoperabilidad:</a:t>
            </a:r>
            <a:r>
              <a:rPr lang="es" sz="1000">
                <a:solidFill>
                  <a:srgbClr val="000000"/>
                </a:solidFill>
                <a:latin typeface="Arial"/>
                <a:ea typeface="Arial"/>
                <a:cs typeface="Arial"/>
                <a:sym typeface="Arial"/>
              </a:rPr>
              <a:t> Incluye integración con SAG, PDI, Registro Civil y seguros internacionales.</a:t>
            </a:r>
            <a:br>
              <a:rPr lang="es"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700"/>
          </a:p>
        </p:txBody>
      </p:sp>
      <p:pic>
        <p:nvPicPr>
          <p:cNvPr id="73" name="Google Shape;73;p14" title="5SZWMSYCMRAPTHXT7VNFLDDTSA.jpg"/>
          <p:cNvPicPr preferRelativeResize="0"/>
          <p:nvPr/>
        </p:nvPicPr>
        <p:blipFill rotWithShape="1">
          <a:blip r:embed="rId3">
            <a:alphaModFix/>
          </a:blip>
          <a:srcRect b="0" l="0" r="0" t="0"/>
          <a:stretch/>
        </p:blipFill>
        <p:spPr>
          <a:xfrm>
            <a:off x="94450" y="1270000"/>
            <a:ext cx="2803301" cy="1576851"/>
          </a:xfrm>
          <a:prstGeom prst="rect">
            <a:avLst/>
          </a:prstGeom>
          <a:noFill/>
          <a:ln>
            <a:noFill/>
          </a:ln>
          <a:effectLst>
            <a:outerShdw blurRad="57150" rotWithShape="0" algn="bl" dir="5400000" dist="19050">
              <a:srgbClr val="000000">
                <a:alpha val="49800"/>
              </a:srgbClr>
            </a:outerShdw>
            <a:reflection blurRad="0" dir="5400000" dist="38100" endA="0" endPos="23000" fadeDir="5400012" kx="0" rotWithShape="0" algn="bl" stA="20000" stPos="0" sy="-100000" ky="0"/>
          </a:effectLst>
        </p:spPr>
      </p:pic>
      <p:pic>
        <p:nvPicPr>
          <p:cNvPr id="74" name="Google Shape;74;p14" title="6MQR3WPSEJAVHKTD3B5KTMAU6I.jpg"/>
          <p:cNvPicPr preferRelativeResize="0"/>
          <p:nvPr/>
        </p:nvPicPr>
        <p:blipFill rotWithShape="1">
          <a:blip r:embed="rId4">
            <a:alphaModFix/>
          </a:blip>
          <a:srcRect b="0" l="0" r="0" t="0"/>
          <a:stretch/>
        </p:blipFill>
        <p:spPr>
          <a:xfrm>
            <a:off x="1419600" y="3057775"/>
            <a:ext cx="2564775" cy="1709850"/>
          </a:xfrm>
          <a:prstGeom prst="rect">
            <a:avLst/>
          </a:prstGeom>
          <a:noFill/>
          <a:ln>
            <a:noFill/>
          </a:ln>
          <a:effectLst>
            <a:outerShdw blurRad="57150" rotWithShape="0" algn="bl" dir="5400000" dist="19050">
              <a:srgbClr val="000000">
                <a:alpha val="49800"/>
              </a:srgbClr>
            </a:outerShdw>
            <a:reflection blurRad="0" dir="5400000" dist="38100" endA="0" endPos="23000" fadeDir="5400012" kx="0" rotWithShape="0" algn="bl" stA="20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601525" y="2070325"/>
            <a:ext cx="3237900" cy="61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Visión</a:t>
            </a:r>
            <a:r>
              <a:rPr lang="es"/>
              <a:t> del sistema  </a:t>
            </a:r>
            <a:endParaRPr/>
          </a:p>
        </p:txBody>
      </p:sp>
      <p:sp>
        <p:nvSpPr>
          <p:cNvPr id="80" name="Google Shape;80;p15"/>
          <p:cNvSpPr txBox="1"/>
          <p:nvPr>
            <p:ph idx="1" type="body"/>
          </p:nvPr>
        </p:nvSpPr>
        <p:spPr>
          <a:xfrm>
            <a:off x="4367400" y="109350"/>
            <a:ext cx="4776600" cy="49605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1200"/>
              </a:spcBef>
              <a:spcAft>
                <a:spcPts val="0"/>
              </a:spcAft>
              <a:buNone/>
            </a:pPr>
            <a:r>
              <a:rPr b="1" lang="es" sz="4223">
                <a:solidFill>
                  <a:schemeClr val="lt1"/>
                </a:solidFill>
                <a:latin typeface="Arial"/>
                <a:ea typeface="Arial"/>
                <a:cs typeface="Arial"/>
                <a:sym typeface="Arial"/>
              </a:rPr>
              <a:t> </a:t>
            </a:r>
            <a:r>
              <a:rPr b="1" lang="es" sz="4223">
                <a:solidFill>
                  <a:srgbClr val="000000"/>
                </a:solidFill>
                <a:latin typeface="Arial"/>
                <a:ea typeface="Arial"/>
                <a:cs typeface="Arial"/>
                <a:sym typeface="Arial"/>
              </a:rPr>
              <a:t>Descripción General:</a:t>
            </a:r>
            <a:br>
              <a:rPr b="1" lang="es" sz="4223">
                <a:solidFill>
                  <a:srgbClr val="000000"/>
                </a:solidFill>
                <a:latin typeface="Arial"/>
                <a:ea typeface="Arial"/>
                <a:cs typeface="Arial"/>
                <a:sym typeface="Arial"/>
              </a:rPr>
            </a:br>
            <a:r>
              <a:rPr lang="es" sz="4223">
                <a:solidFill>
                  <a:srgbClr val="000000"/>
                </a:solidFill>
                <a:latin typeface="Arial"/>
                <a:ea typeface="Arial"/>
                <a:cs typeface="Arial"/>
                <a:sym typeface="Arial"/>
              </a:rPr>
              <a:t> Plataforma web para declarar anticipadamente vehículos, mascotas y productos antes del cruce fronterizo. Integración con PDI, Registro Civil, SAG y aseguradoras.</a:t>
            </a:r>
            <a:endParaRPr sz="4223">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s" sz="4223">
                <a:solidFill>
                  <a:srgbClr val="000000"/>
                </a:solidFill>
                <a:latin typeface="Arial"/>
                <a:ea typeface="Arial"/>
                <a:cs typeface="Arial"/>
                <a:sym typeface="Arial"/>
              </a:rPr>
              <a:t> Objetivos Principales:</a:t>
            </a:r>
            <a:endParaRPr b="1" sz="4223">
              <a:solidFill>
                <a:srgbClr val="000000"/>
              </a:solidFill>
              <a:latin typeface="Arial"/>
              <a:ea typeface="Arial"/>
              <a:cs typeface="Arial"/>
              <a:sym typeface="Arial"/>
            </a:endParaRPr>
          </a:p>
          <a:p>
            <a:pPr indent="-295641" lvl="0" marL="457200" rtl="0" algn="just">
              <a:lnSpc>
                <a:spcPct val="115000"/>
              </a:lnSpc>
              <a:spcBef>
                <a:spcPts val="1200"/>
              </a:spcBef>
              <a:spcAft>
                <a:spcPts val="0"/>
              </a:spcAft>
              <a:buClr>
                <a:srgbClr val="000000"/>
              </a:buClr>
              <a:buSzPct val="100000"/>
              <a:buFont typeface="Arial"/>
              <a:buChar char="●"/>
            </a:pPr>
            <a:r>
              <a:rPr lang="es" sz="4223">
                <a:solidFill>
                  <a:srgbClr val="000000"/>
                </a:solidFill>
                <a:latin typeface="Arial"/>
                <a:ea typeface="Arial"/>
                <a:cs typeface="Arial"/>
                <a:sym typeface="Arial"/>
              </a:rPr>
              <a:t>Reducir tiempos de espera.</a:t>
            </a:r>
            <a:br>
              <a:rPr lang="es" sz="4223">
                <a:solidFill>
                  <a:srgbClr val="000000"/>
                </a:solidFill>
                <a:latin typeface="Arial"/>
                <a:ea typeface="Arial"/>
                <a:cs typeface="Arial"/>
                <a:sym typeface="Arial"/>
              </a:rPr>
            </a:b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Char char="●"/>
            </a:pPr>
            <a:r>
              <a:rPr lang="es" sz="4223">
                <a:solidFill>
                  <a:srgbClr val="000000"/>
                </a:solidFill>
                <a:latin typeface="Arial"/>
                <a:ea typeface="Arial"/>
                <a:cs typeface="Arial"/>
                <a:sym typeface="Arial"/>
              </a:rPr>
              <a:t>Eliminar documentos físicos.</a:t>
            </a:r>
            <a:br>
              <a:rPr lang="es" sz="4223">
                <a:solidFill>
                  <a:srgbClr val="000000"/>
                </a:solidFill>
                <a:latin typeface="Arial"/>
                <a:ea typeface="Arial"/>
                <a:cs typeface="Arial"/>
                <a:sym typeface="Arial"/>
              </a:rPr>
            </a:b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Char char="●"/>
            </a:pPr>
            <a:r>
              <a:rPr lang="es" sz="4223">
                <a:solidFill>
                  <a:srgbClr val="000000"/>
                </a:solidFill>
                <a:latin typeface="Arial"/>
                <a:ea typeface="Arial"/>
                <a:cs typeface="Arial"/>
                <a:sym typeface="Arial"/>
              </a:rPr>
              <a:t>Validación automática de requisitos.</a:t>
            </a:r>
            <a:br>
              <a:rPr lang="es" sz="4223">
                <a:solidFill>
                  <a:srgbClr val="000000"/>
                </a:solidFill>
                <a:latin typeface="Arial"/>
                <a:ea typeface="Arial"/>
                <a:cs typeface="Arial"/>
                <a:sym typeface="Arial"/>
              </a:rPr>
            </a:b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Char char="●"/>
            </a:pPr>
            <a:r>
              <a:rPr lang="es" sz="4223">
                <a:solidFill>
                  <a:srgbClr val="000000"/>
                </a:solidFill>
                <a:latin typeface="Arial"/>
                <a:ea typeface="Arial"/>
                <a:cs typeface="Arial"/>
                <a:sym typeface="Arial"/>
              </a:rPr>
              <a:t>Mejorar experiencia del viajero.</a:t>
            </a:r>
            <a:br>
              <a:rPr lang="es" sz="4223">
                <a:solidFill>
                  <a:srgbClr val="000000"/>
                </a:solidFill>
                <a:latin typeface="Arial"/>
                <a:ea typeface="Arial"/>
                <a:cs typeface="Arial"/>
                <a:sym typeface="Arial"/>
              </a:rPr>
            </a:br>
            <a:endParaRPr sz="4223">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s" sz="4223">
                <a:solidFill>
                  <a:srgbClr val="000000"/>
                </a:solidFill>
                <a:latin typeface="Arial"/>
                <a:ea typeface="Arial"/>
                <a:cs typeface="Arial"/>
                <a:sym typeface="Arial"/>
              </a:rPr>
              <a:t> </a:t>
            </a:r>
            <a:r>
              <a:rPr b="1" lang="es" sz="4223">
                <a:solidFill>
                  <a:srgbClr val="000000"/>
                </a:solidFill>
                <a:latin typeface="Arial"/>
                <a:ea typeface="Arial"/>
                <a:cs typeface="Arial"/>
                <a:sym typeface="Arial"/>
              </a:rPr>
              <a:t>Funcionalidades Clave:</a:t>
            </a:r>
            <a:endParaRPr b="1" sz="4223">
              <a:solidFill>
                <a:srgbClr val="000000"/>
              </a:solidFill>
              <a:latin typeface="Arial"/>
              <a:ea typeface="Arial"/>
              <a:cs typeface="Arial"/>
              <a:sym typeface="Arial"/>
            </a:endParaRPr>
          </a:p>
          <a:p>
            <a:pPr indent="-295641" lvl="0" marL="457200" rtl="0" algn="just">
              <a:lnSpc>
                <a:spcPct val="115000"/>
              </a:lnSpc>
              <a:spcBef>
                <a:spcPts val="1200"/>
              </a:spcBef>
              <a:spcAft>
                <a:spcPts val="0"/>
              </a:spcAft>
              <a:buClr>
                <a:srgbClr val="000000"/>
              </a:buClr>
              <a:buSzPct val="100000"/>
              <a:buFont typeface="Arial"/>
              <a:buAutoNum type="arabicPeriod"/>
            </a:pPr>
            <a:r>
              <a:rPr lang="es" sz="4223">
                <a:solidFill>
                  <a:srgbClr val="000000"/>
                </a:solidFill>
                <a:latin typeface="Arial"/>
                <a:ea typeface="Arial"/>
                <a:cs typeface="Arial"/>
                <a:sym typeface="Arial"/>
              </a:rPr>
              <a:t> </a:t>
            </a:r>
            <a:r>
              <a:rPr b="1" lang="es" sz="4223">
                <a:solidFill>
                  <a:srgbClr val="000000"/>
                </a:solidFill>
                <a:latin typeface="Arial"/>
                <a:ea typeface="Arial"/>
                <a:cs typeface="Arial"/>
                <a:sym typeface="Arial"/>
              </a:rPr>
              <a:t>Ciudadano:</a:t>
            </a:r>
            <a:r>
              <a:rPr lang="es" sz="4223">
                <a:solidFill>
                  <a:srgbClr val="000000"/>
                </a:solidFill>
                <a:latin typeface="Arial"/>
                <a:ea typeface="Arial"/>
                <a:cs typeface="Arial"/>
                <a:sym typeface="Arial"/>
              </a:rPr>
              <a:t> Registro, formulario online, adjuntar documentos, consulta de estado.</a:t>
            </a: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AutoNum type="arabicPeriod"/>
            </a:pPr>
            <a:r>
              <a:rPr lang="es" sz="4223">
                <a:solidFill>
                  <a:srgbClr val="000000"/>
                </a:solidFill>
                <a:latin typeface="Arial"/>
                <a:ea typeface="Arial"/>
                <a:cs typeface="Arial"/>
                <a:sym typeface="Arial"/>
              </a:rPr>
              <a:t> </a:t>
            </a:r>
            <a:r>
              <a:rPr b="1" lang="es" sz="4223">
                <a:solidFill>
                  <a:srgbClr val="000000"/>
                </a:solidFill>
                <a:latin typeface="Arial"/>
                <a:ea typeface="Arial"/>
                <a:cs typeface="Arial"/>
                <a:sym typeface="Arial"/>
              </a:rPr>
              <a:t>Funcionario:</a:t>
            </a:r>
            <a:r>
              <a:rPr lang="es" sz="4223">
                <a:solidFill>
                  <a:srgbClr val="000000"/>
                </a:solidFill>
                <a:latin typeface="Arial"/>
                <a:ea typeface="Arial"/>
                <a:cs typeface="Arial"/>
                <a:sym typeface="Arial"/>
              </a:rPr>
              <a:t> Validación electrónica, revisión con sistemas externos, asignación de estado, generación de informes.</a:t>
            </a:r>
            <a:endParaRPr sz="4223">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s" sz="4223">
                <a:solidFill>
                  <a:srgbClr val="000000"/>
                </a:solidFill>
                <a:latin typeface="Arial"/>
                <a:ea typeface="Arial"/>
                <a:cs typeface="Arial"/>
                <a:sym typeface="Arial"/>
              </a:rPr>
              <a:t> Supuestos:</a:t>
            </a:r>
            <a:endParaRPr b="1" sz="4223">
              <a:solidFill>
                <a:srgbClr val="000000"/>
              </a:solidFill>
              <a:latin typeface="Arial"/>
              <a:ea typeface="Arial"/>
              <a:cs typeface="Arial"/>
              <a:sym typeface="Arial"/>
            </a:endParaRPr>
          </a:p>
          <a:p>
            <a:pPr indent="-295641" lvl="0" marL="457200" rtl="0" algn="just">
              <a:lnSpc>
                <a:spcPct val="115000"/>
              </a:lnSpc>
              <a:spcBef>
                <a:spcPts val="1200"/>
              </a:spcBef>
              <a:spcAft>
                <a:spcPts val="0"/>
              </a:spcAft>
              <a:buClr>
                <a:srgbClr val="000000"/>
              </a:buClr>
              <a:buSzPct val="100000"/>
              <a:buFont typeface="Arial"/>
              <a:buChar char="●"/>
            </a:pPr>
            <a:r>
              <a:rPr lang="es" sz="4223">
                <a:solidFill>
                  <a:srgbClr val="000000"/>
                </a:solidFill>
                <a:latin typeface="Arial"/>
                <a:ea typeface="Arial"/>
                <a:cs typeface="Arial"/>
                <a:sym typeface="Arial"/>
              </a:rPr>
              <a:t>Declaración previa obligatoria.</a:t>
            </a: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Char char="●"/>
            </a:pPr>
            <a:r>
              <a:rPr lang="es" sz="4223">
                <a:solidFill>
                  <a:srgbClr val="000000"/>
                </a:solidFill>
                <a:latin typeface="Arial"/>
                <a:ea typeface="Arial"/>
                <a:cs typeface="Arial"/>
                <a:sym typeface="Arial"/>
              </a:rPr>
              <a:t>Validación PDI previa a revisión.</a:t>
            </a:r>
            <a:endParaRPr sz="4223">
              <a:solidFill>
                <a:srgbClr val="000000"/>
              </a:solidFill>
              <a:latin typeface="Arial"/>
              <a:ea typeface="Arial"/>
              <a:cs typeface="Arial"/>
              <a:sym typeface="Arial"/>
            </a:endParaRPr>
          </a:p>
          <a:p>
            <a:pPr indent="-295641" lvl="0" marL="457200" rtl="0" algn="just">
              <a:lnSpc>
                <a:spcPct val="115000"/>
              </a:lnSpc>
              <a:spcBef>
                <a:spcPts val="0"/>
              </a:spcBef>
              <a:spcAft>
                <a:spcPts val="0"/>
              </a:spcAft>
              <a:buClr>
                <a:srgbClr val="000000"/>
              </a:buClr>
              <a:buSzPct val="100000"/>
              <a:buFont typeface="Arial"/>
              <a:buChar char="●"/>
            </a:pPr>
            <a:r>
              <a:rPr lang="es" sz="4223">
                <a:solidFill>
                  <a:srgbClr val="000000"/>
                </a:solidFill>
                <a:latin typeface="Arial"/>
                <a:ea typeface="Arial"/>
                <a:cs typeface="Arial"/>
                <a:sym typeface="Arial"/>
              </a:rPr>
              <a:t>Interoperabilidad con sistemas externos.</a:t>
            </a:r>
            <a:br>
              <a:rPr lang="es" sz="4223">
                <a:solidFill>
                  <a:srgbClr val="000000"/>
                </a:solidFill>
                <a:latin typeface="Arial"/>
                <a:ea typeface="Arial"/>
                <a:cs typeface="Arial"/>
                <a:sym typeface="Arial"/>
              </a:rPr>
            </a:br>
            <a:endParaRPr sz="4223">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641150" y="1907250"/>
            <a:ext cx="3011100" cy="1090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a:t>Estilos y Patrones Arquitectónicos</a:t>
            </a:r>
            <a:endParaRPr/>
          </a:p>
          <a:p>
            <a:pPr indent="0" lvl="0" marL="0" rtl="0" algn="l">
              <a:spcBef>
                <a:spcPts val="1200"/>
              </a:spcBef>
              <a:spcAft>
                <a:spcPts val="0"/>
              </a:spcAft>
              <a:buNone/>
            </a:pPr>
            <a:r>
              <a:t/>
            </a:r>
            <a:endParaRPr/>
          </a:p>
        </p:txBody>
      </p:sp>
      <p:sp>
        <p:nvSpPr>
          <p:cNvPr id="86" name="Google Shape;86;p16"/>
          <p:cNvSpPr txBox="1"/>
          <p:nvPr>
            <p:ph idx="1" type="body"/>
          </p:nvPr>
        </p:nvSpPr>
        <p:spPr>
          <a:xfrm>
            <a:off x="4339000" y="68350"/>
            <a:ext cx="4746900" cy="4982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s" sz="1050">
                <a:solidFill>
                  <a:srgbClr val="000000"/>
                </a:solidFill>
                <a:latin typeface="Arial"/>
                <a:ea typeface="Arial"/>
                <a:cs typeface="Arial"/>
                <a:sym typeface="Arial"/>
              </a:rPr>
              <a:t>Estilo Arquitectónico del Sistema</a:t>
            </a:r>
            <a:endParaRPr b="1" sz="1050">
              <a:solidFill>
                <a:srgbClr val="000000"/>
              </a:solidFill>
              <a:latin typeface="Arial"/>
              <a:ea typeface="Arial"/>
              <a:cs typeface="Arial"/>
              <a:sym typeface="Arial"/>
            </a:endParaRPr>
          </a:p>
          <a:p>
            <a:pPr indent="0" lvl="0" marL="0" rtl="0" algn="just">
              <a:spcBef>
                <a:spcPts val="1200"/>
              </a:spcBef>
              <a:spcAft>
                <a:spcPts val="0"/>
              </a:spcAft>
              <a:buNone/>
            </a:pPr>
            <a:r>
              <a:rPr b="1" lang="es" sz="1050">
                <a:solidFill>
                  <a:srgbClr val="000000"/>
                </a:solidFill>
                <a:latin typeface="Arial"/>
                <a:ea typeface="Arial"/>
                <a:cs typeface="Arial"/>
                <a:sym typeface="Arial"/>
              </a:rPr>
              <a:t>Arquitectura Monolítica + MVC</a:t>
            </a:r>
            <a:endParaRPr b="1" sz="1050">
              <a:solidFill>
                <a:srgbClr val="000000"/>
              </a:solidFill>
              <a:latin typeface="Arial"/>
              <a:ea typeface="Arial"/>
              <a:cs typeface="Arial"/>
              <a:sym typeface="Arial"/>
            </a:endParaRPr>
          </a:p>
          <a:p>
            <a:pPr indent="-295275" lvl="0" marL="457200" rtl="0" algn="just">
              <a:spcBef>
                <a:spcPts val="1200"/>
              </a:spcBef>
              <a:spcAft>
                <a:spcPts val="0"/>
              </a:spcAft>
              <a:buClr>
                <a:srgbClr val="000000"/>
              </a:buClr>
              <a:buSzPts val="1050"/>
              <a:buFont typeface="Arial"/>
              <a:buChar char="●"/>
            </a:pPr>
            <a:r>
              <a:rPr lang="es" sz="1050">
                <a:solidFill>
                  <a:srgbClr val="000000"/>
                </a:solidFill>
                <a:latin typeface="Arial"/>
                <a:ea typeface="Arial"/>
                <a:cs typeface="Arial"/>
                <a:sym typeface="Arial"/>
              </a:rPr>
              <a:t>Todos los módulos (UI, lógica, datos) en una sola aplicación.</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s" sz="1050">
                <a:solidFill>
                  <a:srgbClr val="000000"/>
                </a:solidFill>
                <a:latin typeface="Arial"/>
                <a:ea typeface="Arial"/>
                <a:cs typeface="Arial"/>
                <a:sym typeface="Arial"/>
              </a:rPr>
              <a:t>Elección basada en simplicidad, cohesión y recursos limitados.</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s" sz="1050">
                <a:solidFill>
                  <a:srgbClr val="000000"/>
                </a:solidFill>
                <a:latin typeface="Arial"/>
                <a:ea typeface="Arial"/>
                <a:cs typeface="Arial"/>
                <a:sym typeface="Arial"/>
              </a:rPr>
              <a:t>Ideal para proyectos de bajo alcance y sin alta demanda de escalabilidad inmediata.</a:t>
            </a:r>
            <a:br>
              <a:rPr lang="es" sz="1050">
                <a:solidFill>
                  <a:srgbClr val="000000"/>
                </a:solidFill>
                <a:latin typeface="Arial"/>
                <a:ea typeface="Arial"/>
                <a:cs typeface="Arial"/>
                <a:sym typeface="Arial"/>
              </a:rPr>
            </a:br>
            <a:endParaRPr sz="1050">
              <a:solidFill>
                <a:srgbClr val="000000"/>
              </a:solidFill>
              <a:latin typeface="Arial"/>
              <a:ea typeface="Arial"/>
              <a:cs typeface="Arial"/>
              <a:sym typeface="Arial"/>
            </a:endParaRPr>
          </a:p>
          <a:p>
            <a:pPr indent="0" lvl="0" marL="0" rtl="0" algn="just">
              <a:spcBef>
                <a:spcPts val="1200"/>
              </a:spcBef>
              <a:spcAft>
                <a:spcPts val="0"/>
              </a:spcAft>
              <a:buNone/>
            </a:pPr>
            <a:r>
              <a:rPr b="1" lang="es" sz="1050">
                <a:solidFill>
                  <a:srgbClr val="000000"/>
                </a:solidFill>
                <a:latin typeface="Arial"/>
                <a:ea typeface="Arial"/>
                <a:cs typeface="Arial"/>
                <a:sym typeface="Arial"/>
              </a:rPr>
              <a:t>Justificación Técnica</a:t>
            </a:r>
            <a:endParaRPr b="1" sz="1050">
              <a:solidFill>
                <a:srgbClr val="000000"/>
              </a:solidFill>
              <a:latin typeface="Arial"/>
              <a:ea typeface="Arial"/>
              <a:cs typeface="Arial"/>
              <a:sym typeface="Arial"/>
            </a:endParaRPr>
          </a:p>
          <a:p>
            <a:pPr indent="-295275" lvl="0" marL="457200" rtl="0" algn="just">
              <a:spcBef>
                <a:spcPts val="1200"/>
              </a:spcBef>
              <a:spcAft>
                <a:spcPts val="0"/>
              </a:spcAft>
              <a:buClr>
                <a:srgbClr val="000000"/>
              </a:buClr>
              <a:buSzPts val="1050"/>
              <a:buFont typeface="Arial"/>
              <a:buChar char="●"/>
            </a:pPr>
            <a:r>
              <a:rPr lang="es" sz="1050">
                <a:solidFill>
                  <a:srgbClr val="000000"/>
                </a:solidFill>
                <a:latin typeface="Arial"/>
                <a:ea typeface="Arial"/>
                <a:cs typeface="Arial"/>
                <a:sym typeface="Arial"/>
              </a:rPr>
              <a:t>Simplicidad y rapidez de desarrollo.</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s" sz="1050">
                <a:solidFill>
                  <a:srgbClr val="000000"/>
                </a:solidFill>
                <a:latin typeface="Arial"/>
                <a:ea typeface="Arial"/>
                <a:cs typeface="Arial"/>
                <a:sym typeface="Arial"/>
              </a:rPr>
              <a:t>Fácil despliegue (una unidad de software).</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s" sz="1050">
                <a:solidFill>
                  <a:srgbClr val="000000"/>
                </a:solidFill>
                <a:latin typeface="Arial"/>
                <a:ea typeface="Arial"/>
                <a:cs typeface="Arial"/>
                <a:sym typeface="Arial"/>
              </a:rPr>
              <a:t>Organización clara del código con patrón MVC.</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s" sz="1050">
                <a:solidFill>
                  <a:srgbClr val="000000"/>
                </a:solidFill>
                <a:latin typeface="Arial"/>
                <a:ea typeface="Arial"/>
                <a:cs typeface="Arial"/>
                <a:sym typeface="Arial"/>
              </a:rPr>
              <a:t>Base para una futura evolución modular.</a:t>
            </a:r>
            <a:endParaRPr sz="1050">
              <a:solidFill>
                <a:srgbClr val="000000"/>
              </a:solidFill>
              <a:latin typeface="Arial"/>
              <a:ea typeface="Arial"/>
              <a:cs typeface="Arial"/>
              <a:sym typeface="Arial"/>
            </a:endParaRPr>
          </a:p>
          <a:p>
            <a:pPr indent="0" lvl="0" marL="0" rtl="0" algn="just">
              <a:spcBef>
                <a:spcPts val="1200"/>
              </a:spcBef>
              <a:spcAft>
                <a:spcPts val="0"/>
              </a:spcAft>
              <a:buNone/>
            </a:pPr>
            <a:r>
              <a:rPr b="1" lang="es" sz="1050">
                <a:solidFill>
                  <a:srgbClr val="000000"/>
                </a:solidFill>
                <a:latin typeface="Arial"/>
                <a:ea typeface="Arial"/>
                <a:cs typeface="Arial"/>
                <a:sym typeface="Arial"/>
              </a:rPr>
              <a:t>Patrón de Diseño Aplicado: MVC</a:t>
            </a:r>
            <a:endParaRPr b="1" sz="1050">
              <a:solidFill>
                <a:srgbClr val="000000"/>
              </a:solidFill>
              <a:latin typeface="Arial"/>
              <a:ea typeface="Arial"/>
              <a:cs typeface="Arial"/>
              <a:sym typeface="Arial"/>
            </a:endParaRPr>
          </a:p>
          <a:p>
            <a:pPr indent="-295275" lvl="0" marL="457200" rtl="0" algn="just">
              <a:spcBef>
                <a:spcPts val="1200"/>
              </a:spcBef>
              <a:spcAft>
                <a:spcPts val="0"/>
              </a:spcAft>
              <a:buClr>
                <a:srgbClr val="000000"/>
              </a:buClr>
              <a:buSzPts val="1050"/>
              <a:buFont typeface="Arial"/>
              <a:buChar char="●"/>
            </a:pPr>
            <a:r>
              <a:rPr b="1" lang="es" sz="1050">
                <a:solidFill>
                  <a:srgbClr val="000000"/>
                </a:solidFill>
                <a:latin typeface="Arial"/>
                <a:ea typeface="Arial"/>
                <a:cs typeface="Arial"/>
                <a:sym typeface="Arial"/>
              </a:rPr>
              <a:t>Modelo</a:t>
            </a:r>
            <a:r>
              <a:rPr lang="es" sz="1050">
                <a:solidFill>
                  <a:srgbClr val="000000"/>
                </a:solidFill>
                <a:latin typeface="Arial"/>
                <a:ea typeface="Arial"/>
                <a:cs typeface="Arial"/>
                <a:sym typeface="Arial"/>
              </a:rPr>
              <a:t>: lógica de negocio y datos.</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b="1" lang="es" sz="1050">
                <a:solidFill>
                  <a:srgbClr val="000000"/>
                </a:solidFill>
                <a:latin typeface="Arial"/>
                <a:ea typeface="Arial"/>
                <a:cs typeface="Arial"/>
                <a:sym typeface="Arial"/>
              </a:rPr>
              <a:t>Vista</a:t>
            </a:r>
            <a:r>
              <a:rPr lang="es" sz="1050">
                <a:solidFill>
                  <a:srgbClr val="000000"/>
                </a:solidFill>
                <a:latin typeface="Arial"/>
                <a:ea typeface="Arial"/>
                <a:cs typeface="Arial"/>
                <a:sym typeface="Arial"/>
              </a:rPr>
              <a:t>: interfaz de usuario.</a:t>
            </a:r>
            <a:endParaRPr sz="1050">
              <a:solidFill>
                <a:srgbClr val="000000"/>
              </a:solidFill>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b="1" lang="es" sz="1050">
                <a:solidFill>
                  <a:srgbClr val="000000"/>
                </a:solidFill>
                <a:latin typeface="Arial"/>
                <a:ea typeface="Arial"/>
                <a:cs typeface="Arial"/>
                <a:sym typeface="Arial"/>
              </a:rPr>
              <a:t>Controlador</a:t>
            </a:r>
            <a:r>
              <a:rPr lang="es" sz="1050">
                <a:solidFill>
                  <a:srgbClr val="000000"/>
                </a:solidFill>
                <a:latin typeface="Arial"/>
                <a:ea typeface="Arial"/>
                <a:cs typeface="Arial"/>
                <a:sym typeface="Arial"/>
              </a:rPr>
              <a:t>: conexión entre modelo y vista.</a:t>
            </a:r>
            <a:endParaRPr sz="105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99125" y="267900"/>
            <a:ext cx="3706500" cy="1315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Escenario</a:t>
            </a:r>
            <a:endParaRPr sz="1577" u="sng"/>
          </a:p>
          <a:p>
            <a:pPr indent="0" lvl="0" marL="0" rtl="0" algn="l">
              <a:lnSpc>
                <a:spcPct val="115000"/>
              </a:lnSpc>
              <a:spcBef>
                <a:spcPts val="1200"/>
              </a:spcBef>
              <a:spcAft>
                <a:spcPts val="0"/>
              </a:spcAft>
              <a:buNone/>
            </a:pPr>
            <a:r>
              <a:rPr b="1" lang="es"/>
              <a:t>Casos de uso:</a:t>
            </a:r>
            <a:endParaRPr b="1"/>
          </a:p>
          <a:p>
            <a:pPr indent="0" lvl="0" marL="0" rtl="0" algn="l">
              <a:lnSpc>
                <a:spcPct val="115000"/>
              </a:lnSpc>
              <a:spcBef>
                <a:spcPts val="1200"/>
              </a:spcBef>
              <a:spcAft>
                <a:spcPts val="0"/>
              </a:spcAft>
              <a:buNone/>
            </a:pPr>
            <a:r>
              <a:t/>
            </a:r>
            <a:endParaRPr/>
          </a:p>
          <a:p>
            <a:pPr indent="0" lvl="0" marL="0" rtl="0" algn="just">
              <a:spcBef>
                <a:spcPts val="1200"/>
              </a:spcBef>
              <a:spcAft>
                <a:spcPts val="0"/>
              </a:spcAft>
              <a:buNone/>
            </a:pPr>
            <a:r>
              <a:t/>
            </a:r>
            <a:endParaRPr/>
          </a:p>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4332125" y="0"/>
            <a:ext cx="4811875" cy="2406675"/>
          </a:xfrm>
          <a:prstGeom prst="rect">
            <a:avLst/>
          </a:prstGeom>
          <a:noFill/>
          <a:ln>
            <a:noFill/>
          </a:ln>
        </p:spPr>
      </p:pic>
      <p:pic>
        <p:nvPicPr>
          <p:cNvPr id="93" name="Google Shape;93;p17"/>
          <p:cNvPicPr preferRelativeResize="0"/>
          <p:nvPr/>
        </p:nvPicPr>
        <p:blipFill rotWithShape="1">
          <a:blip r:embed="rId4">
            <a:alphaModFix/>
          </a:blip>
          <a:srcRect b="0" l="1080" r="-1080" t="0"/>
          <a:stretch/>
        </p:blipFill>
        <p:spPr>
          <a:xfrm>
            <a:off x="4444500" y="2236000"/>
            <a:ext cx="4376774" cy="2615125"/>
          </a:xfrm>
          <a:prstGeom prst="rect">
            <a:avLst/>
          </a:prstGeom>
          <a:noFill/>
          <a:ln>
            <a:noFill/>
          </a:ln>
        </p:spPr>
      </p:pic>
      <p:sp>
        <p:nvSpPr>
          <p:cNvPr id="94" name="Google Shape;94;p17"/>
          <p:cNvSpPr txBox="1"/>
          <p:nvPr>
            <p:ph type="title"/>
          </p:nvPr>
        </p:nvSpPr>
        <p:spPr>
          <a:xfrm>
            <a:off x="0" y="1464725"/>
            <a:ext cx="3706500" cy="1441500"/>
          </a:xfrm>
          <a:prstGeom prst="rect">
            <a:avLst/>
          </a:prstGeom>
        </p:spPr>
        <p:txBody>
          <a:bodyPr anchorCtr="0" anchor="t" bIns="91425" lIns="91425" spcFirstLastPara="1" rIns="91425" wrap="square" tIns="91425">
            <a:normAutofit fontScale="90000"/>
          </a:bodyPr>
          <a:lstStyle/>
          <a:p>
            <a:pPr indent="-297180" lvl="0" marL="457200" rtl="0" algn="just">
              <a:lnSpc>
                <a:spcPct val="115000"/>
              </a:lnSpc>
              <a:spcBef>
                <a:spcPts val="0"/>
              </a:spcBef>
              <a:spcAft>
                <a:spcPts val="0"/>
              </a:spcAft>
              <a:buSzPct val="100000"/>
              <a:buFont typeface="Arial"/>
              <a:buChar char="●"/>
            </a:pPr>
            <a:r>
              <a:rPr lang="es" sz="1200">
                <a:latin typeface="Arial"/>
                <a:ea typeface="Arial"/>
                <a:cs typeface="Arial"/>
                <a:sym typeface="Arial"/>
              </a:rPr>
              <a:t>Diagrama Específico de Caso de Uso: Salida de Vehículos</a:t>
            </a:r>
            <a:endParaRPr sz="1200">
              <a:latin typeface="Arial"/>
              <a:ea typeface="Arial"/>
              <a:cs typeface="Arial"/>
              <a:sym typeface="Arial"/>
            </a:endParaRPr>
          </a:p>
          <a:p>
            <a:pPr indent="-297180" lvl="0" marL="457200" rtl="0" algn="just">
              <a:lnSpc>
                <a:spcPct val="115000"/>
              </a:lnSpc>
              <a:spcBef>
                <a:spcPts val="0"/>
              </a:spcBef>
              <a:spcAft>
                <a:spcPts val="0"/>
              </a:spcAft>
              <a:buSzPct val="100000"/>
              <a:buFont typeface="Arial"/>
              <a:buChar char="●"/>
            </a:pPr>
            <a:r>
              <a:rPr lang="es" sz="1200">
                <a:latin typeface="Arial"/>
                <a:ea typeface="Arial"/>
                <a:cs typeface="Arial"/>
                <a:sym typeface="Arial"/>
              </a:rPr>
              <a:t>Este diagrama detalla los pasos y validaciones asociadas al proceso de salida de vehículos, incluyendo relaciones de inclusión y extensión.</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100" name="Google Shape;100;p18"/>
          <p:cNvSpPr txBox="1"/>
          <p:nvPr>
            <p:ph type="title"/>
          </p:nvPr>
        </p:nvSpPr>
        <p:spPr>
          <a:xfrm>
            <a:off x="267950" y="236425"/>
            <a:ext cx="3750300" cy="1315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a:t>
            </a:r>
            <a:r>
              <a:rPr lang="es" sz="1577" u="sng"/>
              <a:t>Lógica</a:t>
            </a:r>
            <a:endParaRPr sz="1577" u="sng"/>
          </a:p>
          <a:p>
            <a:pPr indent="0" lvl="0" marL="0" rtl="0" algn="l">
              <a:lnSpc>
                <a:spcPct val="115000"/>
              </a:lnSpc>
              <a:spcBef>
                <a:spcPts val="1200"/>
              </a:spcBef>
              <a:spcAft>
                <a:spcPts val="0"/>
              </a:spcAft>
              <a:buNone/>
            </a:pPr>
            <a:r>
              <a:rPr b="1" lang="es"/>
              <a:t>Diagrama de clases:</a:t>
            </a:r>
            <a:endParaRPr b="1"/>
          </a:p>
          <a:p>
            <a:pPr indent="0" lvl="0" marL="0" rtl="0" algn="l">
              <a:spcBef>
                <a:spcPts val="1200"/>
              </a:spcBef>
              <a:spcAft>
                <a:spcPts val="0"/>
              </a:spcAft>
              <a:buNone/>
            </a:pPr>
            <a:r>
              <a:t/>
            </a:r>
            <a:endParaRPr/>
          </a:p>
        </p:txBody>
      </p:sp>
      <p:sp>
        <p:nvSpPr>
          <p:cNvPr id="101" name="Google Shape;101;p18"/>
          <p:cNvSpPr txBox="1"/>
          <p:nvPr>
            <p:ph type="title"/>
          </p:nvPr>
        </p:nvSpPr>
        <p:spPr>
          <a:xfrm>
            <a:off x="0" y="1603700"/>
            <a:ext cx="3706500" cy="1315800"/>
          </a:xfrm>
          <a:prstGeom prst="rect">
            <a:avLst/>
          </a:prstGeom>
        </p:spPr>
        <p:txBody>
          <a:bodyPr anchorCtr="0" anchor="t" bIns="91425" lIns="91425" spcFirstLastPara="1" rIns="91425" wrap="square" tIns="91425">
            <a:normAutofit fontScale="90000"/>
          </a:bodyPr>
          <a:lstStyle/>
          <a:p>
            <a:pPr indent="-285750" lvl="0" marL="457200" rtl="0" algn="just">
              <a:lnSpc>
                <a:spcPct val="115000"/>
              </a:lnSpc>
              <a:spcBef>
                <a:spcPts val="1200"/>
              </a:spcBef>
              <a:spcAft>
                <a:spcPts val="0"/>
              </a:spcAft>
              <a:buSzPct val="82568"/>
              <a:buChar char="●"/>
            </a:pPr>
            <a:r>
              <a:rPr lang="es" sz="1211">
                <a:latin typeface="Arial"/>
                <a:ea typeface="Arial"/>
                <a:cs typeface="Arial"/>
                <a:sym typeface="Arial"/>
              </a:rPr>
              <a:t>Este </a:t>
            </a:r>
            <a:r>
              <a:rPr b="1" lang="es" sz="1211">
                <a:latin typeface="Arial"/>
                <a:ea typeface="Arial"/>
                <a:cs typeface="Arial"/>
                <a:sym typeface="Arial"/>
              </a:rPr>
              <a:t>diagrama de clases UML</a:t>
            </a:r>
            <a:r>
              <a:rPr lang="es" sz="1211">
                <a:latin typeface="Arial"/>
                <a:ea typeface="Arial"/>
                <a:cs typeface="Arial"/>
                <a:sym typeface="Arial"/>
              </a:rPr>
              <a:t> detalla la </a:t>
            </a:r>
            <a:r>
              <a:rPr b="1" lang="es" sz="1211">
                <a:latin typeface="Arial"/>
                <a:ea typeface="Arial"/>
                <a:cs typeface="Arial"/>
                <a:sym typeface="Arial"/>
              </a:rPr>
              <a:t>estructura de datos y lógica</a:t>
            </a:r>
            <a:r>
              <a:rPr lang="es" sz="1211">
                <a:latin typeface="Arial"/>
                <a:ea typeface="Arial"/>
                <a:cs typeface="Arial"/>
                <a:sym typeface="Arial"/>
              </a:rPr>
              <a:t> de un sistema de gestión de salidas. Muestra las clases principales (como Viajero, Formulario, Vehículo, Documento y roles de validación), sus atributos, operaciones y cómo se relacionan entre sí. Sirve para </a:t>
            </a:r>
            <a:r>
              <a:rPr b="1" lang="es" sz="1211">
                <a:latin typeface="Arial"/>
                <a:ea typeface="Arial"/>
                <a:cs typeface="Arial"/>
                <a:sym typeface="Arial"/>
              </a:rPr>
              <a:t>definir las ent</a:t>
            </a:r>
            <a:r>
              <a:rPr b="1" lang="es" sz="1100">
                <a:latin typeface="Arial"/>
                <a:ea typeface="Arial"/>
                <a:cs typeface="Arial"/>
                <a:sym typeface="Arial"/>
              </a:rPr>
              <a:t>idades y sus interacciones</a:t>
            </a:r>
            <a:r>
              <a:rPr lang="es" sz="1100">
                <a:latin typeface="Arial"/>
                <a:ea typeface="Arial"/>
                <a:cs typeface="Arial"/>
                <a:sym typeface="Arial"/>
              </a:rPr>
              <a:t> antes de la programación.</a:t>
            </a:r>
            <a:endParaRPr sz="1000"/>
          </a:p>
          <a:p>
            <a:pPr indent="0" lvl="0" marL="0" rtl="0" algn="l">
              <a:spcBef>
                <a:spcPts val="120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4791925" y="152400"/>
            <a:ext cx="3367637"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74950" y="274200"/>
            <a:ext cx="3706500" cy="1528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Desarrollo</a:t>
            </a:r>
            <a:endParaRPr sz="1577" u="sng"/>
          </a:p>
          <a:p>
            <a:pPr indent="0" lvl="0" marL="0" rtl="0" algn="l">
              <a:lnSpc>
                <a:spcPct val="115000"/>
              </a:lnSpc>
              <a:spcBef>
                <a:spcPts val="1200"/>
              </a:spcBef>
              <a:spcAft>
                <a:spcPts val="0"/>
              </a:spcAft>
              <a:buNone/>
            </a:pPr>
            <a:r>
              <a:rPr b="1" lang="es"/>
              <a:t>Diagrama de componentes:</a:t>
            </a:r>
            <a:endParaRPr b="1"/>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pic>
        <p:nvPicPr>
          <p:cNvPr id="108" name="Google Shape;108;p19"/>
          <p:cNvPicPr preferRelativeResize="0"/>
          <p:nvPr/>
        </p:nvPicPr>
        <p:blipFill>
          <a:blip r:embed="rId3">
            <a:alphaModFix/>
          </a:blip>
          <a:stretch>
            <a:fillRect/>
          </a:stretch>
        </p:blipFill>
        <p:spPr>
          <a:xfrm>
            <a:off x="4488475" y="957625"/>
            <a:ext cx="4572101" cy="3273000"/>
          </a:xfrm>
          <a:prstGeom prst="rect">
            <a:avLst/>
          </a:prstGeom>
          <a:noFill/>
          <a:ln>
            <a:noFill/>
          </a:ln>
        </p:spPr>
      </p:pic>
      <p:sp>
        <p:nvSpPr>
          <p:cNvPr id="109" name="Google Shape;109;p19"/>
          <p:cNvSpPr txBox="1"/>
          <p:nvPr>
            <p:ph type="title"/>
          </p:nvPr>
        </p:nvSpPr>
        <p:spPr>
          <a:xfrm>
            <a:off x="0" y="2050725"/>
            <a:ext cx="3901800" cy="1671900"/>
          </a:xfrm>
          <a:prstGeom prst="rect">
            <a:avLst/>
          </a:prstGeom>
        </p:spPr>
        <p:txBody>
          <a:bodyPr anchorCtr="0" anchor="t" bIns="91425" lIns="91425" spcFirstLastPara="1" rIns="91425" wrap="square" tIns="91425">
            <a:normAutofit fontScale="90000"/>
          </a:bodyPr>
          <a:lstStyle/>
          <a:p>
            <a:pPr indent="-297180" lvl="0" marL="457200" rtl="0" algn="just">
              <a:lnSpc>
                <a:spcPct val="115000"/>
              </a:lnSpc>
              <a:spcBef>
                <a:spcPts val="0"/>
              </a:spcBef>
              <a:spcAft>
                <a:spcPts val="0"/>
              </a:spcAft>
              <a:buSzPct val="100000"/>
              <a:buFont typeface="Arial"/>
              <a:buChar char="●"/>
            </a:pPr>
            <a:r>
              <a:rPr lang="es" sz="1200">
                <a:latin typeface="Arial"/>
                <a:ea typeface="Arial"/>
                <a:cs typeface="Arial"/>
                <a:sym typeface="Arial"/>
              </a:rPr>
              <a:t>Este diagrama de componentes UML muestra la arquitectura de un sistema de gestión de salidas, detallando la interacción entre módulos clave como validación de documentos, gestión de salida, registro de vehículos y soporte de adjuntos, para un flujo eficiente de información entre usuarios y el sistema.</a:t>
            </a:r>
            <a:endParaRPr sz="1200">
              <a:latin typeface="Arial"/>
              <a:ea typeface="Arial"/>
              <a:cs typeface="Arial"/>
              <a:sym typeface="Arial"/>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74950" y="274200"/>
            <a:ext cx="3706500" cy="1528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Desarrollo</a:t>
            </a:r>
            <a:endParaRPr sz="1577" u="sng"/>
          </a:p>
          <a:p>
            <a:pPr indent="0" lvl="0" marL="0" rtl="0" algn="l">
              <a:lnSpc>
                <a:spcPct val="115000"/>
              </a:lnSpc>
              <a:spcBef>
                <a:spcPts val="1200"/>
              </a:spcBef>
              <a:spcAft>
                <a:spcPts val="0"/>
              </a:spcAft>
              <a:buNone/>
            </a:pPr>
            <a:r>
              <a:rPr b="1" lang="es"/>
              <a:t>Diagrama de paquetes:</a:t>
            </a:r>
            <a:endParaRPr b="1"/>
          </a:p>
          <a:p>
            <a:pPr indent="0" lvl="0" marL="0" rtl="0" algn="l">
              <a:spcBef>
                <a:spcPts val="1200"/>
              </a:spcBef>
              <a:spcAft>
                <a:spcPts val="0"/>
              </a:spcAft>
              <a:buNone/>
            </a:pPr>
            <a:r>
              <a:t/>
            </a:r>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a:p>
        </p:txBody>
      </p:sp>
      <p:pic>
        <p:nvPicPr>
          <p:cNvPr id="115" name="Google Shape;115;p20"/>
          <p:cNvPicPr preferRelativeResize="0"/>
          <p:nvPr/>
        </p:nvPicPr>
        <p:blipFill>
          <a:blip r:embed="rId3">
            <a:alphaModFix/>
          </a:blip>
          <a:stretch>
            <a:fillRect/>
          </a:stretch>
        </p:blipFill>
        <p:spPr>
          <a:xfrm>
            <a:off x="4473500" y="316075"/>
            <a:ext cx="4625075" cy="4322925"/>
          </a:xfrm>
          <a:prstGeom prst="rect">
            <a:avLst/>
          </a:prstGeom>
          <a:noFill/>
          <a:ln>
            <a:noFill/>
          </a:ln>
        </p:spPr>
      </p:pic>
      <p:sp>
        <p:nvSpPr>
          <p:cNvPr id="116" name="Google Shape;116;p20"/>
          <p:cNvSpPr txBox="1"/>
          <p:nvPr/>
        </p:nvSpPr>
        <p:spPr>
          <a:xfrm>
            <a:off x="0" y="2009650"/>
            <a:ext cx="3567300" cy="146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p>
          <a:p>
            <a:pPr indent="-295275" lvl="0" marL="457200" rtl="0" algn="just">
              <a:lnSpc>
                <a:spcPct val="115000"/>
              </a:lnSpc>
              <a:spcBef>
                <a:spcPts val="0"/>
              </a:spcBef>
              <a:spcAft>
                <a:spcPts val="0"/>
              </a:spcAft>
              <a:buClr>
                <a:schemeClr val="lt1"/>
              </a:buClr>
              <a:buSzPts val="1050"/>
              <a:buChar char="●"/>
            </a:pPr>
            <a:r>
              <a:rPr lang="es" sz="1050">
                <a:solidFill>
                  <a:schemeClr val="lt1"/>
                </a:solidFill>
              </a:rPr>
              <a:t>El diagrama de paquetes organiza el sistema en capas lógicas que permiten una arquitectura modular, escalable y mantenible. Cada paquete agrupa elementos con responsabilidades similares, siguiendo principios de bajo acoplamiento y alta cohesión</a:t>
            </a:r>
            <a:endParaRPr sz="105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2" name="Google Shape;122;p21"/>
          <p:cNvSpPr txBox="1"/>
          <p:nvPr>
            <p:ph type="title"/>
          </p:nvPr>
        </p:nvSpPr>
        <p:spPr>
          <a:xfrm>
            <a:off x="274950" y="274200"/>
            <a:ext cx="3706500" cy="1528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 sz="1577" u="sng"/>
              <a:t>Vista Procesos</a:t>
            </a:r>
            <a:endParaRPr sz="1577" u="sng"/>
          </a:p>
          <a:p>
            <a:pPr indent="0" lvl="0" marL="0" rtl="0" algn="l">
              <a:lnSpc>
                <a:spcPct val="115000"/>
              </a:lnSpc>
              <a:spcBef>
                <a:spcPts val="1200"/>
              </a:spcBef>
              <a:spcAft>
                <a:spcPts val="0"/>
              </a:spcAft>
              <a:buNone/>
            </a:pPr>
            <a:r>
              <a:rPr b="1" lang="es"/>
              <a:t>Diagrama de actividad:</a:t>
            </a:r>
            <a:endParaRPr b="1"/>
          </a:p>
          <a:p>
            <a:pPr indent="0" lvl="0" marL="0" rtl="0" algn="l">
              <a:spcBef>
                <a:spcPts val="1200"/>
              </a:spcBef>
              <a:spcAft>
                <a:spcPts val="0"/>
              </a:spcAft>
              <a:buNone/>
            </a:pPr>
            <a:r>
              <a:t/>
            </a:r>
            <a:endParaRPr/>
          </a:p>
          <a:p>
            <a:pPr indent="0" lvl="0" marL="0" rtl="0" algn="just">
              <a:lnSpc>
                <a:spcPct val="115000"/>
              </a:lnSpc>
              <a:spcBef>
                <a:spcPts val="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5167125" y="500925"/>
            <a:ext cx="3121490" cy="4438375"/>
          </a:xfrm>
          <a:prstGeom prst="rect">
            <a:avLst/>
          </a:prstGeom>
          <a:noFill/>
          <a:ln>
            <a:noFill/>
          </a:ln>
        </p:spPr>
      </p:pic>
      <p:sp>
        <p:nvSpPr>
          <p:cNvPr id="124" name="Google Shape;124;p21"/>
          <p:cNvSpPr txBox="1"/>
          <p:nvPr>
            <p:ph type="title"/>
          </p:nvPr>
        </p:nvSpPr>
        <p:spPr>
          <a:xfrm>
            <a:off x="0" y="1956000"/>
            <a:ext cx="3706500" cy="1528200"/>
          </a:xfrm>
          <a:prstGeom prst="rect">
            <a:avLst/>
          </a:prstGeom>
        </p:spPr>
        <p:txBody>
          <a:bodyPr anchorCtr="0" anchor="t" bIns="91425" lIns="91425" spcFirstLastPara="1" rIns="91425" wrap="square" tIns="91425">
            <a:normAutofit fontScale="90000"/>
          </a:bodyPr>
          <a:lstStyle/>
          <a:p>
            <a:pPr indent="-297180" lvl="0" marL="457200" marR="381000" rtl="0" algn="just">
              <a:lnSpc>
                <a:spcPct val="115000"/>
              </a:lnSpc>
              <a:spcBef>
                <a:spcPts val="1200"/>
              </a:spcBef>
              <a:spcAft>
                <a:spcPts val="0"/>
              </a:spcAft>
              <a:buSzPct val="100000"/>
              <a:buFont typeface="Arial"/>
              <a:buChar char="●"/>
            </a:pPr>
            <a:r>
              <a:rPr lang="es" sz="1200">
                <a:latin typeface="Arial"/>
                <a:ea typeface="Arial"/>
                <a:cs typeface="Arial"/>
                <a:sym typeface="Arial"/>
              </a:rPr>
              <a:t>El diagrama de actividad  modela el flujo de trabajo relacionado con la "Salida Ciudadano" y la interacción con el "Sistema". Utiliza carriles de natación (swimlanes) para separar las responsabilidades entre el Ciudadano y el Sistema.</a:t>
            </a:r>
            <a:endParaRPr b="1"/>
          </a:p>
          <a:p>
            <a:pPr indent="0" lvl="0" marL="0" rtl="0" algn="l">
              <a:spcBef>
                <a:spcPts val="1200"/>
              </a:spcBef>
              <a:spcAft>
                <a:spcPts val="0"/>
              </a:spcAft>
              <a:buNone/>
            </a:pPr>
            <a:r>
              <a:t/>
            </a:r>
            <a:endParaRPr/>
          </a:p>
          <a:p>
            <a:pPr indent="0" lvl="0" marL="45720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just">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