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86"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841E-9350-4114-9A6B-CFA003083C49}"/>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35D9344-BEC5-45EA-8525-79B707A03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1760CA1E-58AE-4AE4-A6CB-50022DC656DA}"/>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8A2D73DE-CA86-4192-B491-DC6980D04E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A4B9372-41C5-41E7-AF4A-5538CECD5BD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66536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1EBF-1405-43C8-BB7D-358C2FF9E32F}"/>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89A657E-3E5C-4878-BB55-ACBAB1769AEA}"/>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7E251BB-445B-4253-BF96-75789F11EC98}"/>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997AE1B9-F014-4499-AD9D-C6B19E4E5C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3A1648F-3241-4579-913E-B18EE7D426D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870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1FCD3-388C-4120-9E9F-89AF695C5353}"/>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7CDDE06-8A78-4F18-B911-D77663381FD4}"/>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A85803B3-4BFC-4FE6-B6B8-A6001B8B8B76}"/>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1DFCE0B8-6DF1-4EC0-9B02-5A5EB86C83B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06E8E3B9-0CAA-45FD-839C-030E975F92B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4621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7FA3-043C-4696-A1F2-8967FC1A757B}"/>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EF7D676-A984-4B8B-A988-AD420B4906A8}"/>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AF91446-0B84-4BBB-B45C-FC82022F6864}"/>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D2486B7B-D135-4131-B2CE-7BE261500C6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85E1640-B2F2-4770-80D0-FF926D7E775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8521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6892-C469-43EB-BF8B-EFAA7A881BC2}"/>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B029093C-6FF7-441D-B7A8-D33DF9EFE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02DA3F8E-9F3B-441E-8A8E-B2E89A7DCA4D}"/>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6E453539-F83E-4947-9736-E10EE184D8B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B642BD1-FDFF-419B-8420-85F2CCA725C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278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2741-5548-42D9-AD6F-C6C6C5A490E2}"/>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BB7991C-05FC-4330-903B-033C31A5C98A}"/>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0A9E0B21-91EB-455D-955E-DD16F71FC2B8}"/>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00469C9-4B9F-4D7A-B7D7-B013B26D9B12}"/>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6" name="Footer Placeholder 5">
            <a:extLst>
              <a:ext uri="{FF2B5EF4-FFF2-40B4-BE49-F238E27FC236}">
                <a16:creationId xmlns:a16="http://schemas.microsoft.com/office/drawing/2014/main" id="{7BE26829-4FB1-4B9B-BA65-CA1DEB30122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5B3D70A9-517B-4E60-9516-56A44484684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626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A3FE-CD4A-4E3C-AE36-5ABEEE794C7B}"/>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2108B23-CC3C-431C-B3BE-3C47D0328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31C1505-E42C-45A8-9D29-76606FEF7A52}"/>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C02F16E9-DB63-4657-AB4A-767C73E1D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528C26F4-E49C-49DF-B098-4083A88E5919}"/>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1F032AEC-7B90-44B8-A261-EE3D86678A07}"/>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8" name="Footer Placeholder 7">
            <a:extLst>
              <a:ext uri="{FF2B5EF4-FFF2-40B4-BE49-F238E27FC236}">
                <a16:creationId xmlns:a16="http://schemas.microsoft.com/office/drawing/2014/main" id="{853B1A71-9A84-4F9B-8DEC-2D5E51A408B5}"/>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571FA53-B053-4023-8320-EAE0865ADE83}"/>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37143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166F-61F3-4FC8-95B0-C086BA04535B}"/>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33AD0DB-D5B2-46D5-A09D-C43000AC7ED2}"/>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4" name="Footer Placeholder 3">
            <a:extLst>
              <a:ext uri="{FF2B5EF4-FFF2-40B4-BE49-F238E27FC236}">
                <a16:creationId xmlns:a16="http://schemas.microsoft.com/office/drawing/2014/main" id="{F753D4EF-D8D7-461E-85C7-2395F59C9E72}"/>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11E46CFA-3E40-4AD4-9E26-2D75447B243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881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5FCC1-BD40-454A-AC9D-2AF9EA173025}"/>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3" name="Footer Placeholder 2">
            <a:extLst>
              <a:ext uri="{FF2B5EF4-FFF2-40B4-BE49-F238E27FC236}">
                <a16:creationId xmlns:a16="http://schemas.microsoft.com/office/drawing/2014/main" id="{88E8463E-F89C-4178-A237-54E9F2DACF2E}"/>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010A5301-15B4-4D42-A1E6-A55977545BF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71461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3B5F-1F9C-4486-BA2F-AD28830F6FBD}"/>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3436145-6750-4C37-8C78-50EF23813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1B262CFB-6469-4E62-B38D-EECF00C97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738DA509-65BF-4B85-B333-986DD65BAC04}"/>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6" name="Footer Placeholder 5">
            <a:extLst>
              <a:ext uri="{FF2B5EF4-FFF2-40B4-BE49-F238E27FC236}">
                <a16:creationId xmlns:a16="http://schemas.microsoft.com/office/drawing/2014/main" id="{E78BBF5E-24F2-45A3-BF63-542C875B71F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46FF538-B406-4AD8-8058-CEA8EFE4BE77}"/>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77958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071D-C605-4D02-9B73-F666F541EFA9}"/>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F1893AF5-FBD0-4A48-95C4-18AFCD1EF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584AECD8-6C9A-477C-96EF-5F54609A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A6139645-D5DF-4186-B19A-098F2BF27212}"/>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6" name="Footer Placeholder 5">
            <a:extLst>
              <a:ext uri="{FF2B5EF4-FFF2-40B4-BE49-F238E27FC236}">
                <a16:creationId xmlns:a16="http://schemas.microsoft.com/office/drawing/2014/main" id="{30E796A7-33D5-4A94-A935-4BA9252A4515}"/>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E29327D-F4EF-4BA7-A090-8DB0904BFDC2}"/>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23267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DA762-0898-444B-B66F-201FB4CE2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6AF0315-B2A3-43EC-BF5B-4D370126D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779957C3-11C6-4C86-B24C-4A6B1961A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C605398A-46B0-47E0-A099-C0E5E1D1F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E04BE07C-E2D7-4A7E-9388-33BBE07B0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51942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6BB9-4E27-4CC2-AE62-EFA84093235B}"/>
              </a:ext>
            </a:extLst>
          </p:cNvPr>
          <p:cNvSpPr>
            <a:spLocks noGrp="1"/>
          </p:cNvSpPr>
          <p:nvPr>
            <p:ph type="ctrTitle"/>
          </p:nvPr>
        </p:nvSpPr>
        <p:spPr/>
        <p:txBody>
          <a:bodyPr/>
          <a:lstStyle/>
          <a:p>
            <a:r>
              <a:rPr lang="en-US" altLang="zh-TW" dirty="0"/>
              <a:t>Hash table</a:t>
            </a:r>
            <a:endParaRPr lang="zh-TW" altLang="en-US" dirty="0"/>
          </a:p>
        </p:txBody>
      </p:sp>
      <p:sp>
        <p:nvSpPr>
          <p:cNvPr id="3" name="Subtitle 2">
            <a:extLst>
              <a:ext uri="{FF2B5EF4-FFF2-40B4-BE49-F238E27FC236}">
                <a16:creationId xmlns:a16="http://schemas.microsoft.com/office/drawing/2014/main" id="{70C52985-A37F-41CC-9B58-235E685C536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5907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5E74-0EB3-4D57-BC95-57442A9B1195}"/>
              </a:ext>
            </a:extLst>
          </p:cNvPr>
          <p:cNvSpPr>
            <a:spLocks noGrp="1"/>
          </p:cNvSpPr>
          <p:nvPr>
            <p:ph type="title"/>
          </p:nvPr>
        </p:nvSpPr>
        <p:spPr/>
        <p:txBody>
          <a:bodyPr/>
          <a:lstStyle/>
          <a:p>
            <a:r>
              <a:rPr lang="en-GB" altLang="zh-TW" dirty="0"/>
              <a:t>A simple idea</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58551-0838-48B4-923C-074C1A1B6580}"/>
                  </a:ext>
                </a:extLst>
              </p:cNvPr>
              <p:cNvSpPr>
                <a:spLocks noGrp="1"/>
              </p:cNvSpPr>
              <p:nvPr>
                <p:ph idx="1"/>
              </p:nvPr>
            </p:nvSpPr>
            <p:spPr/>
            <p:txBody>
              <a:bodyPr/>
              <a:lstStyle/>
              <a:p>
                <a:r>
                  <a:rPr lang="en-GB" altLang="zh-TW" dirty="0"/>
                  <a:t>If the keys are only integers 0..M-1</a:t>
                </a:r>
              </a:p>
              <a:p>
                <a:r>
                  <a:rPr lang="en-GB" altLang="zh-TW" dirty="0"/>
                  <a:t>We only need an array of size M!</a:t>
                </a:r>
              </a:p>
              <a:p>
                <a:endParaRPr lang="en-GB" altLang="zh-TW" dirty="0"/>
              </a:p>
              <a:p>
                <a:endParaRPr lang="en-GB" altLang="zh-TW" dirty="0"/>
              </a:p>
              <a:p>
                <a:r>
                  <a:rPr lang="en-GB" altLang="zh-TW" dirty="0"/>
                  <a:t>So a simple idea is to transform the keys to these integer values…</a:t>
                </a:r>
              </a:p>
              <a:p>
                <a14:m>
                  <m:oMath xmlns:m="http://schemas.openxmlformats.org/officeDocument/2006/math">
                    <m:r>
                      <a:rPr lang="en-GB" altLang="zh-TW" b="0" i="1" smtClean="0">
                        <a:latin typeface="Cambria Math" panose="02040503050406030204" pitchFamily="18" charset="0"/>
                      </a:rPr>
                      <m:t>𝑓</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→[0..</m:t>
                    </m:r>
                    <m:r>
                      <a:rPr lang="en-GB" altLang="zh-TW" b="0" i="1" smtClean="0">
                        <a:latin typeface="Cambria Math" panose="02040503050406030204" pitchFamily="18" charset="0"/>
                      </a:rPr>
                      <m:t>𝑀</m:t>
                    </m:r>
                    <m:r>
                      <a:rPr lang="en-GB" altLang="zh-TW" b="0" i="1" smtClean="0">
                        <a:latin typeface="Cambria Math" panose="02040503050406030204" pitchFamily="18" charset="0"/>
                      </a:rPr>
                      <m:t>−1]</m:t>
                    </m:r>
                  </m:oMath>
                </a14:m>
                <a:endParaRPr lang="zh-TW" altLang="en-US" dirty="0"/>
              </a:p>
            </p:txBody>
          </p:sp>
        </mc:Choice>
        <mc:Fallback xmlns="">
          <p:sp>
            <p:nvSpPr>
              <p:cNvPr id="3" name="Content Placeholder 2">
                <a:extLst>
                  <a:ext uri="{FF2B5EF4-FFF2-40B4-BE49-F238E27FC236}">
                    <a16:creationId xmlns:a16="http://schemas.microsoft.com/office/drawing/2014/main" id="{59958551-0838-48B4-923C-074C1A1B658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92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798-2F0E-4C4C-930E-B3D0F9754024}"/>
              </a:ext>
            </a:extLst>
          </p:cNvPr>
          <p:cNvSpPr>
            <a:spLocks noGrp="1"/>
          </p:cNvSpPr>
          <p:nvPr>
            <p:ph type="title"/>
          </p:nvPr>
        </p:nvSpPr>
        <p:spPr/>
        <p:txBody>
          <a:bodyPr/>
          <a:lstStyle/>
          <a:p>
            <a:r>
              <a:rPr lang="en-GB" altLang="zh-TW" dirty="0"/>
              <a:t>Hash function</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1A067C-1080-4906-8133-80210D4DEF4E}"/>
                  </a:ext>
                </a:extLst>
              </p:cNvPr>
              <p:cNvSpPr>
                <a:spLocks noGrp="1"/>
              </p:cNvSpPr>
              <p:nvPr>
                <p:ph idx="1"/>
              </p:nvPr>
            </p:nvSpPr>
            <p:spPr/>
            <p:txBody>
              <a:bodyPr/>
              <a:lstStyle/>
              <a:p>
                <a:r>
                  <a:rPr lang="en-US" altLang="zh-TW" dirty="0"/>
                  <a:t>A hash function is any function that can be used to map data of arbitrary size to data of fixed size</a:t>
                </a:r>
              </a:p>
              <a:p>
                <a:endParaRPr lang="en-GB" altLang="zh-TW" dirty="0"/>
              </a:p>
              <a:p>
                <a:r>
                  <a:rPr lang="en-GB" altLang="zh-TW" dirty="0"/>
                  <a:t>I</a:t>
                </a:r>
                <a:r>
                  <a:rPr lang="en-US" altLang="zh-TW" dirty="0"/>
                  <a:t>n our case it’s mapping strings to integers</a:t>
                </a:r>
              </a:p>
              <a:p>
                <a:r>
                  <a:rPr lang="en-GB" altLang="zh-TW" dirty="0"/>
                  <a:t>A</a:t>
                </a:r>
                <a:r>
                  <a:rPr lang="en-US" altLang="zh-TW" dirty="0"/>
                  <a:t> simple idea is to use: </a:t>
                </a:r>
                <a14:m>
                  <m:oMath xmlns:m="http://schemas.openxmlformats.org/officeDocument/2006/math">
                    <m:r>
                      <a:rPr lang="en-GB" altLang="zh-TW" b="0" i="1" smtClean="0">
                        <a:latin typeface="Cambria Math" panose="02040503050406030204" pitchFamily="18" charset="0"/>
                      </a:rPr>
                      <m:t>h</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ℤ</m:t>
                    </m:r>
                  </m:oMath>
                </a14:m>
                <a:r>
                  <a:rPr lang="zh-TW" altLang="en-US" dirty="0"/>
                  <a:t> </a:t>
                </a:r>
                <a:r>
                  <a:rPr lang="en-GB" altLang="zh-TW" dirty="0"/>
                  <a:t>and </a:t>
                </a:r>
                <a14:m>
                  <m:oMath xmlns:m="http://schemas.openxmlformats.org/officeDocument/2006/math">
                    <m:r>
                      <a:rPr lang="en-GB" altLang="zh-TW" b="0" i="1" smtClean="0">
                        <a:latin typeface="Cambria Math" panose="02040503050406030204" pitchFamily="18" charset="0"/>
                      </a:rPr>
                      <m:t>𝑓</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m:t>
                    </m:r>
                    <m:r>
                      <a:rPr lang="en-GB" altLang="zh-TW" b="0" i="1" smtClean="0">
                        <a:latin typeface="Cambria Math" panose="02040503050406030204" pitchFamily="18" charset="0"/>
                      </a:rPr>
                      <m:t>h</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 </m:t>
                    </m:r>
                    <m:r>
                      <a:rPr lang="en-GB" altLang="zh-TW" b="0" i="1" smtClean="0">
                        <a:latin typeface="Cambria Math" panose="02040503050406030204" pitchFamily="18" charset="0"/>
                      </a:rPr>
                      <m:t>𝑚𝑜𝑑</m:t>
                    </m:r>
                    <m:r>
                      <a:rPr lang="en-GB" altLang="zh-TW" b="0" i="1" smtClean="0">
                        <a:latin typeface="Cambria Math" panose="02040503050406030204" pitchFamily="18" charset="0"/>
                      </a:rPr>
                      <m:t> </m:t>
                    </m:r>
                    <m:r>
                      <a:rPr lang="en-GB" altLang="zh-TW" b="0" i="1" smtClean="0">
                        <a:latin typeface="Cambria Math" panose="02040503050406030204" pitchFamily="18" charset="0"/>
                      </a:rPr>
                      <m:t>𝑀</m:t>
                    </m:r>
                  </m:oMath>
                </a14:m>
                <a:endParaRPr lang="zh-TW" altLang="en-US" dirty="0"/>
              </a:p>
            </p:txBody>
          </p:sp>
        </mc:Choice>
        <mc:Fallback xmlns="">
          <p:sp>
            <p:nvSpPr>
              <p:cNvPr id="3" name="Content Placeholder 2">
                <a:extLst>
                  <a:ext uri="{FF2B5EF4-FFF2-40B4-BE49-F238E27FC236}">
                    <a16:creationId xmlns:a16="http://schemas.microsoft.com/office/drawing/2014/main" id="{4C1A067C-1080-4906-8133-80210D4DEF4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622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4EE-A3EE-4676-B6CE-C08A60E926E6}"/>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3AB3A5C-534D-4B39-A524-FE177F3D1012}"/>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43988E3F-8C9D-4C62-9190-0EB77614EBBB}"/>
              </a:ext>
            </a:extLst>
          </p:cNvPr>
          <p:cNvPicPr>
            <a:picLocks noChangeAspect="1"/>
          </p:cNvPicPr>
          <p:nvPr/>
        </p:nvPicPr>
        <p:blipFill>
          <a:blip r:embed="rId2"/>
          <a:stretch>
            <a:fillRect/>
          </a:stretch>
        </p:blipFill>
        <p:spPr>
          <a:xfrm>
            <a:off x="3029235" y="1111655"/>
            <a:ext cx="6479497" cy="5153985"/>
          </a:xfrm>
          <a:prstGeom prst="rect">
            <a:avLst/>
          </a:prstGeom>
        </p:spPr>
      </p:pic>
    </p:spTree>
    <p:extLst>
      <p:ext uri="{BB962C8B-B14F-4D97-AF65-F5344CB8AC3E}">
        <p14:creationId xmlns:p14="http://schemas.microsoft.com/office/powerpoint/2010/main" val="357691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54BB-E2AD-48EA-9EC2-527C31944015}"/>
              </a:ext>
            </a:extLst>
          </p:cNvPr>
          <p:cNvSpPr>
            <a:spLocks noGrp="1"/>
          </p:cNvSpPr>
          <p:nvPr>
            <p:ph type="title"/>
          </p:nvPr>
        </p:nvSpPr>
        <p:spPr/>
        <p:txBody>
          <a:bodyPr/>
          <a:lstStyle/>
          <a:p>
            <a:r>
              <a:rPr lang="en-GB" altLang="zh-TW" dirty="0"/>
              <a:t>collision</a:t>
            </a:r>
            <a:endParaRPr lang="zh-TW" altLang="en-US" dirty="0"/>
          </a:p>
        </p:txBody>
      </p:sp>
      <p:sp>
        <p:nvSpPr>
          <p:cNvPr id="3" name="Content Placeholder 2">
            <a:extLst>
              <a:ext uri="{FF2B5EF4-FFF2-40B4-BE49-F238E27FC236}">
                <a16:creationId xmlns:a16="http://schemas.microsoft.com/office/drawing/2014/main" id="{D4AEEFF0-5A18-4395-AF5A-9FD8A26FC52D}"/>
              </a:ext>
            </a:extLst>
          </p:cNvPr>
          <p:cNvSpPr>
            <a:spLocks noGrp="1"/>
          </p:cNvSpPr>
          <p:nvPr>
            <p:ph idx="1"/>
          </p:nvPr>
        </p:nvSpPr>
        <p:spPr/>
        <p:txBody>
          <a:bodyPr/>
          <a:lstStyle/>
          <a:p>
            <a:r>
              <a:rPr lang="en-GB" altLang="zh-TW" dirty="0"/>
              <a:t>When the hash function has the same output for different inputs</a:t>
            </a:r>
            <a:endParaRPr lang="zh-TW" altLang="en-US" dirty="0"/>
          </a:p>
        </p:txBody>
      </p:sp>
      <p:pic>
        <p:nvPicPr>
          <p:cNvPr id="4" name="Picture 3">
            <a:extLst>
              <a:ext uri="{FF2B5EF4-FFF2-40B4-BE49-F238E27FC236}">
                <a16:creationId xmlns:a16="http://schemas.microsoft.com/office/drawing/2014/main" id="{9923C754-E548-4572-BE2A-CF4680BECACE}"/>
              </a:ext>
            </a:extLst>
          </p:cNvPr>
          <p:cNvPicPr>
            <a:picLocks noChangeAspect="1"/>
          </p:cNvPicPr>
          <p:nvPr/>
        </p:nvPicPr>
        <p:blipFill>
          <a:blip r:embed="rId2"/>
          <a:stretch>
            <a:fillRect/>
          </a:stretch>
        </p:blipFill>
        <p:spPr>
          <a:xfrm>
            <a:off x="2811032" y="2524161"/>
            <a:ext cx="7306004" cy="2823537"/>
          </a:xfrm>
          <a:prstGeom prst="rect">
            <a:avLst/>
          </a:prstGeom>
        </p:spPr>
      </p:pic>
    </p:spTree>
    <p:extLst>
      <p:ext uri="{BB962C8B-B14F-4D97-AF65-F5344CB8AC3E}">
        <p14:creationId xmlns:p14="http://schemas.microsoft.com/office/powerpoint/2010/main" val="222088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3FFB-EA29-4C09-908F-6F1E4825B191}"/>
              </a:ext>
            </a:extLst>
          </p:cNvPr>
          <p:cNvSpPr>
            <a:spLocks noGrp="1"/>
          </p:cNvSpPr>
          <p:nvPr>
            <p:ph type="title"/>
          </p:nvPr>
        </p:nvSpPr>
        <p:spPr/>
        <p:txBody>
          <a:bodyPr/>
          <a:lstStyle/>
          <a:p>
            <a:r>
              <a:rPr lang="en-GB" altLang="zh-TW" dirty="0"/>
              <a:t>Image</a:t>
            </a:r>
            <a:endParaRPr lang="zh-TW" altLang="en-US" dirty="0"/>
          </a:p>
        </p:txBody>
      </p:sp>
      <p:sp>
        <p:nvSpPr>
          <p:cNvPr id="3" name="Content Placeholder 2">
            <a:extLst>
              <a:ext uri="{FF2B5EF4-FFF2-40B4-BE49-F238E27FC236}">
                <a16:creationId xmlns:a16="http://schemas.microsoft.com/office/drawing/2014/main" id="{25F07887-BC55-4301-9007-5735F84B081D}"/>
              </a:ext>
            </a:extLst>
          </p:cNvPr>
          <p:cNvSpPr>
            <a:spLocks noGrp="1"/>
          </p:cNvSpPr>
          <p:nvPr>
            <p:ph idx="1"/>
          </p:nvPr>
        </p:nvSpPr>
        <p:spPr/>
        <p:txBody>
          <a:bodyPr/>
          <a:lstStyle/>
          <a:p>
            <a:r>
              <a:rPr lang="en-GB" altLang="zh-TW" dirty="0"/>
              <a:t>Put the clothes in the first drawer</a:t>
            </a:r>
          </a:p>
          <a:p>
            <a:r>
              <a:rPr lang="en-GB" altLang="zh-TW" dirty="0"/>
              <a:t>Put the socks in the second drawer</a:t>
            </a:r>
          </a:p>
          <a:p>
            <a:r>
              <a:rPr lang="en-GB" altLang="zh-TW" dirty="0"/>
              <a:t>Put the pants in the third drawer</a:t>
            </a:r>
            <a:endParaRPr lang="zh-TW" altLang="en-US" dirty="0"/>
          </a:p>
        </p:txBody>
      </p:sp>
      <p:pic>
        <p:nvPicPr>
          <p:cNvPr id="4" name="Picture 3">
            <a:extLst>
              <a:ext uri="{FF2B5EF4-FFF2-40B4-BE49-F238E27FC236}">
                <a16:creationId xmlns:a16="http://schemas.microsoft.com/office/drawing/2014/main" id="{0893EC1B-6706-4130-882D-F47C254F9D1F}"/>
              </a:ext>
            </a:extLst>
          </p:cNvPr>
          <p:cNvPicPr>
            <a:picLocks noChangeAspect="1"/>
          </p:cNvPicPr>
          <p:nvPr/>
        </p:nvPicPr>
        <p:blipFill>
          <a:blip r:embed="rId2"/>
          <a:stretch>
            <a:fillRect/>
          </a:stretch>
        </p:blipFill>
        <p:spPr>
          <a:xfrm>
            <a:off x="6436314" y="2139449"/>
            <a:ext cx="3432438" cy="3295579"/>
          </a:xfrm>
          <a:prstGeom prst="rect">
            <a:avLst/>
          </a:prstGeom>
        </p:spPr>
      </p:pic>
    </p:spTree>
    <p:extLst>
      <p:ext uri="{BB962C8B-B14F-4D97-AF65-F5344CB8AC3E}">
        <p14:creationId xmlns:p14="http://schemas.microsoft.com/office/powerpoint/2010/main" val="145662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1A5-4AEA-4BCD-9165-A959C3970049}"/>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9F1CC4B-3330-46E9-9EE6-FE90AA282D50}"/>
              </a:ext>
            </a:extLst>
          </p:cNvPr>
          <p:cNvSpPr>
            <a:spLocks noGrp="1"/>
          </p:cNvSpPr>
          <p:nvPr>
            <p:ph idx="1"/>
          </p:nvPr>
        </p:nvSpPr>
        <p:spPr/>
        <p:txBody>
          <a:bodyPr/>
          <a:lstStyle/>
          <a:p>
            <a:endParaRPr lang="zh-TW" altLang="en-US"/>
          </a:p>
        </p:txBody>
      </p:sp>
      <p:pic>
        <p:nvPicPr>
          <p:cNvPr id="1026" name="Picture 2" descr="「phone contact list alphabetical」的圖片搜尋結果">
            <a:extLst>
              <a:ext uri="{FF2B5EF4-FFF2-40B4-BE49-F238E27FC236}">
                <a16:creationId xmlns:a16="http://schemas.microsoft.com/office/drawing/2014/main" id="{806EE637-A472-48BA-A8AB-874CF47DC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718" y="365125"/>
            <a:ext cx="3580164" cy="636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14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050D-D802-40A0-ACB9-8F2A268AD0D1}"/>
              </a:ext>
            </a:extLst>
          </p:cNvPr>
          <p:cNvSpPr>
            <a:spLocks noGrp="1"/>
          </p:cNvSpPr>
          <p:nvPr>
            <p:ph type="title"/>
          </p:nvPr>
        </p:nvSpPr>
        <p:spPr/>
        <p:txBody>
          <a:bodyPr/>
          <a:lstStyle/>
          <a:p>
            <a:r>
              <a:rPr lang="en-GB" altLang="zh-TW" dirty="0"/>
              <a:t>C++ implementation</a:t>
            </a:r>
            <a:endParaRPr lang="zh-TW" altLang="en-US" dirty="0"/>
          </a:p>
        </p:txBody>
      </p:sp>
      <p:sp>
        <p:nvSpPr>
          <p:cNvPr id="3" name="Content Placeholder 2">
            <a:extLst>
              <a:ext uri="{FF2B5EF4-FFF2-40B4-BE49-F238E27FC236}">
                <a16:creationId xmlns:a16="http://schemas.microsoft.com/office/drawing/2014/main" id="{5116632E-ED68-4B4C-B151-894D52E82F1D}"/>
              </a:ext>
            </a:extLst>
          </p:cNvPr>
          <p:cNvSpPr>
            <a:spLocks noGrp="1"/>
          </p:cNvSpPr>
          <p:nvPr>
            <p:ph idx="1"/>
          </p:nvPr>
        </p:nvSpPr>
        <p:spPr/>
        <p:txBody>
          <a:bodyPr/>
          <a:lstStyle/>
          <a:p>
            <a:r>
              <a:rPr lang="en-GB" altLang="zh-TW" dirty="0"/>
              <a:t>We choose                                                as hash function</a:t>
            </a:r>
          </a:p>
          <a:p>
            <a:endParaRPr lang="en-GB" altLang="zh-TW" dirty="0"/>
          </a:p>
          <a:p>
            <a:r>
              <a:rPr lang="en-GB" altLang="zh-TW" dirty="0"/>
              <a:t>Can we choose other numbers than 31? </a:t>
            </a:r>
            <a:endParaRPr lang="zh-TW" altLang="en-US" dirty="0"/>
          </a:p>
        </p:txBody>
      </p:sp>
      <p:pic>
        <p:nvPicPr>
          <p:cNvPr id="4" name="Picture 3">
            <a:extLst>
              <a:ext uri="{FF2B5EF4-FFF2-40B4-BE49-F238E27FC236}">
                <a16:creationId xmlns:a16="http://schemas.microsoft.com/office/drawing/2014/main" id="{6CF06F83-0B96-43DF-A746-8EBD404D5F35}"/>
              </a:ext>
            </a:extLst>
          </p:cNvPr>
          <p:cNvPicPr>
            <a:picLocks noChangeAspect="1"/>
          </p:cNvPicPr>
          <p:nvPr/>
        </p:nvPicPr>
        <p:blipFill>
          <a:blip r:embed="rId2"/>
          <a:stretch>
            <a:fillRect/>
          </a:stretch>
        </p:blipFill>
        <p:spPr>
          <a:xfrm>
            <a:off x="2936287" y="1751268"/>
            <a:ext cx="3495527" cy="539870"/>
          </a:xfrm>
          <a:prstGeom prst="rect">
            <a:avLst/>
          </a:prstGeom>
        </p:spPr>
      </p:pic>
    </p:spTree>
    <p:extLst>
      <p:ext uri="{BB962C8B-B14F-4D97-AF65-F5344CB8AC3E}">
        <p14:creationId xmlns:p14="http://schemas.microsoft.com/office/powerpoint/2010/main" val="9699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1A0D-8AC4-464F-A34C-1A9341247653}"/>
              </a:ext>
            </a:extLst>
          </p:cNvPr>
          <p:cNvSpPr>
            <a:spLocks noGrp="1"/>
          </p:cNvSpPr>
          <p:nvPr>
            <p:ph type="title"/>
          </p:nvPr>
        </p:nvSpPr>
        <p:spPr/>
        <p:txBody>
          <a:bodyPr/>
          <a:lstStyle/>
          <a:p>
            <a:r>
              <a:rPr lang="en-US" altLang="zh-TW" dirty="0"/>
              <a:t>illustration</a:t>
            </a:r>
            <a:endParaRPr lang="zh-TW" altLang="en-US" dirty="0"/>
          </a:p>
        </p:txBody>
      </p:sp>
      <p:sp>
        <p:nvSpPr>
          <p:cNvPr id="3" name="Content Placeholder 2">
            <a:extLst>
              <a:ext uri="{FF2B5EF4-FFF2-40B4-BE49-F238E27FC236}">
                <a16:creationId xmlns:a16="http://schemas.microsoft.com/office/drawing/2014/main" id="{CEF015B3-24C3-4651-89D0-429345BDCBF7}"/>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88B57DAC-C8AC-4867-B0BD-7809985717F8}"/>
              </a:ext>
            </a:extLst>
          </p:cNvPr>
          <p:cNvPicPr>
            <a:picLocks noChangeAspect="1"/>
          </p:cNvPicPr>
          <p:nvPr/>
        </p:nvPicPr>
        <p:blipFill>
          <a:blip r:embed="rId2"/>
          <a:stretch>
            <a:fillRect/>
          </a:stretch>
        </p:blipFill>
        <p:spPr>
          <a:xfrm>
            <a:off x="3574009" y="1889846"/>
            <a:ext cx="4938130" cy="4525122"/>
          </a:xfrm>
          <a:prstGeom prst="rect">
            <a:avLst/>
          </a:prstGeom>
        </p:spPr>
      </p:pic>
    </p:spTree>
    <p:extLst>
      <p:ext uri="{BB962C8B-B14F-4D97-AF65-F5344CB8AC3E}">
        <p14:creationId xmlns:p14="http://schemas.microsoft.com/office/powerpoint/2010/main" val="120165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B74A-BB23-4CFC-830B-43EEA43E428C}"/>
              </a:ext>
            </a:extLst>
          </p:cNvPr>
          <p:cNvSpPr>
            <a:spLocks noGrp="1"/>
          </p:cNvSpPr>
          <p:nvPr>
            <p:ph type="title"/>
          </p:nvPr>
        </p:nvSpPr>
        <p:spPr/>
        <p:txBody>
          <a:bodyPr/>
          <a:lstStyle/>
          <a:p>
            <a:r>
              <a:rPr lang="en-GB" altLang="zh-TW" dirty="0"/>
              <a:t>Results</a:t>
            </a:r>
            <a:endParaRPr lang="zh-TW" altLang="en-US" dirty="0"/>
          </a:p>
        </p:txBody>
      </p:sp>
      <p:sp>
        <p:nvSpPr>
          <p:cNvPr id="3" name="Content Placeholder 2">
            <a:extLst>
              <a:ext uri="{FF2B5EF4-FFF2-40B4-BE49-F238E27FC236}">
                <a16:creationId xmlns:a16="http://schemas.microsoft.com/office/drawing/2014/main" id="{4DCD971D-E8BF-495B-81F7-1853A26257AB}"/>
              </a:ext>
            </a:extLst>
          </p:cNvPr>
          <p:cNvSpPr>
            <a:spLocks noGrp="1"/>
          </p:cNvSpPr>
          <p:nvPr>
            <p:ph idx="1"/>
          </p:nvPr>
        </p:nvSpPr>
        <p:spPr/>
        <p:txBody>
          <a:bodyPr/>
          <a:lstStyle/>
          <a:p>
            <a:r>
              <a:rPr lang="en-US" altLang="zh-TW" dirty="0" err="1"/>
              <a:t>i</a:t>
            </a:r>
            <a:r>
              <a:rPr lang="en-US" altLang="zh-TW" dirty="0"/>
              <a:t> am a methodical man you don't seriously believe that? </a:t>
            </a:r>
            <a:r>
              <a:rPr lang="en-US" altLang="zh-TW" dirty="0" err="1"/>
              <a:t>holmes</a:t>
            </a:r>
            <a:r>
              <a:rPr lang="en-US" altLang="zh-TW" dirty="0"/>
              <a:t> smiled don't </a:t>
            </a:r>
            <a:r>
              <a:rPr lang="en-US" altLang="zh-TW" dirty="0" err="1"/>
              <a:t>i</a:t>
            </a:r>
            <a:r>
              <a:rPr lang="en-US" altLang="zh-TW" dirty="0"/>
              <a:t>?</a:t>
            </a:r>
          </a:p>
          <a:p>
            <a:endParaRPr lang="en-GB" altLang="zh-TW" dirty="0"/>
          </a:p>
          <a:p>
            <a:r>
              <a:rPr lang="en-US" altLang="zh-TW" dirty="0"/>
              <a:t>he was doing here and </a:t>
            </a:r>
            <a:r>
              <a:rPr lang="en-US" altLang="zh-TW" dirty="0" err="1"/>
              <a:t>i</a:t>
            </a:r>
            <a:r>
              <a:rPr lang="en-US" altLang="zh-TW" dirty="0"/>
              <a:t> concluded that they had noticed a man who made himself useful in the light</a:t>
            </a:r>
            <a:endParaRPr lang="zh-TW" altLang="en-US" dirty="0"/>
          </a:p>
        </p:txBody>
      </p:sp>
    </p:spTree>
    <p:extLst>
      <p:ext uri="{BB962C8B-B14F-4D97-AF65-F5344CB8AC3E}">
        <p14:creationId xmlns:p14="http://schemas.microsoft.com/office/powerpoint/2010/main" val="243966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24B1-4C46-484B-B65A-6E2344590065}"/>
              </a:ext>
            </a:extLst>
          </p:cNvPr>
          <p:cNvSpPr>
            <a:spLocks noGrp="1"/>
          </p:cNvSpPr>
          <p:nvPr>
            <p:ph type="title"/>
          </p:nvPr>
        </p:nvSpPr>
        <p:spPr/>
        <p:txBody>
          <a:bodyPr/>
          <a:lstStyle/>
          <a:p>
            <a:r>
              <a:rPr lang="en-GB" altLang="zh-TW" dirty="0"/>
              <a:t>C++ libraries</a:t>
            </a:r>
            <a:endParaRPr lang="zh-TW" altLang="en-US" dirty="0"/>
          </a:p>
        </p:txBody>
      </p:sp>
      <p:sp>
        <p:nvSpPr>
          <p:cNvPr id="3" name="Content Placeholder 2">
            <a:extLst>
              <a:ext uri="{FF2B5EF4-FFF2-40B4-BE49-F238E27FC236}">
                <a16:creationId xmlns:a16="http://schemas.microsoft.com/office/drawing/2014/main" id="{6B8DA59C-EDFB-4676-9194-B9FBC807296C}"/>
              </a:ext>
            </a:extLst>
          </p:cNvPr>
          <p:cNvSpPr>
            <a:spLocks noGrp="1"/>
          </p:cNvSpPr>
          <p:nvPr>
            <p:ph idx="1"/>
          </p:nvPr>
        </p:nvSpPr>
        <p:spPr/>
        <p:txBody>
          <a:bodyPr/>
          <a:lstStyle/>
          <a:p>
            <a:r>
              <a:rPr lang="en-GB" altLang="zh-TW" dirty="0"/>
              <a:t>&lt;map&gt;: the keys are stored in a BBST (</a:t>
            </a:r>
            <a:r>
              <a:rPr lang="en-GB" altLang="zh-TW" dirty="0">
                <a:solidFill>
                  <a:srgbClr val="FF0000"/>
                </a:solidFill>
              </a:rPr>
              <a:t>sorted</a:t>
            </a:r>
            <a:r>
              <a:rPr lang="en-GB" altLang="zh-TW" dirty="0"/>
              <a:t>)</a:t>
            </a:r>
          </a:p>
          <a:p>
            <a:r>
              <a:rPr lang="en-GB" altLang="zh-TW" dirty="0"/>
              <a:t>&lt;</a:t>
            </a:r>
            <a:r>
              <a:rPr lang="en-GB" altLang="zh-TW" dirty="0" err="1"/>
              <a:t>unordered_map</a:t>
            </a:r>
            <a:r>
              <a:rPr lang="en-GB" altLang="zh-TW" dirty="0"/>
              <a:t>&gt;: equivalent to the hash table we talked about here</a:t>
            </a:r>
          </a:p>
        </p:txBody>
      </p:sp>
    </p:spTree>
    <p:extLst>
      <p:ext uri="{BB962C8B-B14F-4D97-AF65-F5344CB8AC3E}">
        <p14:creationId xmlns:p14="http://schemas.microsoft.com/office/powerpoint/2010/main" val="263927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10B-2974-41E4-A02D-84F68CFD2AB7}"/>
              </a:ext>
            </a:extLst>
          </p:cNvPr>
          <p:cNvSpPr>
            <a:spLocks noGrp="1"/>
          </p:cNvSpPr>
          <p:nvPr>
            <p:ph type="title"/>
          </p:nvPr>
        </p:nvSpPr>
        <p:spPr/>
        <p:txBody>
          <a:bodyPr/>
          <a:lstStyle/>
          <a:p>
            <a:r>
              <a:rPr lang="en-GB" altLang="zh-TW" dirty="0"/>
              <a:t>Today’s problem</a:t>
            </a:r>
            <a:endParaRPr lang="zh-TW" altLang="en-US" dirty="0"/>
          </a:p>
        </p:txBody>
      </p:sp>
      <p:sp>
        <p:nvSpPr>
          <p:cNvPr id="3" name="Content Placeholder 2">
            <a:extLst>
              <a:ext uri="{FF2B5EF4-FFF2-40B4-BE49-F238E27FC236}">
                <a16:creationId xmlns:a16="http://schemas.microsoft.com/office/drawing/2014/main" id="{20D083BD-6587-4B36-BD10-E69B6EB0E330}"/>
              </a:ext>
            </a:extLst>
          </p:cNvPr>
          <p:cNvSpPr>
            <a:spLocks noGrp="1"/>
          </p:cNvSpPr>
          <p:nvPr>
            <p:ph idx="1"/>
          </p:nvPr>
        </p:nvSpPr>
        <p:spPr/>
        <p:txBody>
          <a:bodyPr/>
          <a:lstStyle/>
          <a:p>
            <a:r>
              <a:rPr lang="en-US" altLang="zh-TW" dirty="0"/>
              <a:t>We want to produce a random text! (but not totally random…)</a:t>
            </a:r>
          </a:p>
          <a:p>
            <a:r>
              <a:rPr lang="en-US" altLang="zh-TW" dirty="0"/>
              <a:t>Method:</a:t>
            </a:r>
          </a:p>
          <a:p>
            <a:pPr lvl="1"/>
            <a:r>
              <a:rPr lang="en-US" altLang="zh-TW" dirty="0"/>
              <a:t>Choose a large text</a:t>
            </a:r>
          </a:p>
          <a:p>
            <a:pPr lvl="1"/>
            <a:r>
              <a:rPr lang="en-US" altLang="zh-TW" dirty="0"/>
              <a:t>Consider every triple (A</a:t>
            </a:r>
            <a:r>
              <a:rPr lang="en-GB" altLang="zh-TW" dirty="0"/>
              <a:t>,B,C):</a:t>
            </a:r>
          </a:p>
          <a:p>
            <a:pPr lvl="1"/>
            <a:r>
              <a:rPr lang="en-GB" altLang="zh-TW" dirty="0"/>
              <a:t>Start with A, B</a:t>
            </a:r>
          </a:p>
          <a:p>
            <a:pPr lvl="1"/>
            <a:r>
              <a:rPr lang="en-GB" altLang="zh-TW" dirty="0"/>
              <a:t>Generate a word C, where (A,B,C) is a triple appearing in the text</a:t>
            </a:r>
          </a:p>
          <a:p>
            <a:pPr lvl="1"/>
            <a:r>
              <a:rPr lang="en-GB" altLang="zh-TW" dirty="0"/>
              <a:t>Continue with B, C</a:t>
            </a:r>
          </a:p>
          <a:p>
            <a:pPr lvl="1"/>
            <a:endParaRPr lang="en-US" altLang="zh-TW" dirty="0"/>
          </a:p>
          <a:p>
            <a:endParaRPr lang="zh-TW" altLang="en-US" dirty="0"/>
          </a:p>
        </p:txBody>
      </p:sp>
    </p:spTree>
    <p:extLst>
      <p:ext uri="{BB962C8B-B14F-4D97-AF65-F5344CB8AC3E}">
        <p14:creationId xmlns:p14="http://schemas.microsoft.com/office/powerpoint/2010/main" val="279132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18EC-91B5-4F3C-A70B-914C28E24931}"/>
              </a:ext>
            </a:extLst>
          </p:cNvPr>
          <p:cNvSpPr>
            <a:spLocks noGrp="1"/>
          </p:cNvSpPr>
          <p:nvPr>
            <p:ph type="title"/>
          </p:nvPr>
        </p:nvSpPr>
        <p:spPr/>
        <p:txBody>
          <a:bodyPr/>
          <a:lstStyle/>
          <a:p>
            <a:r>
              <a:rPr lang="en-GB" altLang="zh-TW" dirty="0"/>
              <a:t>Experiment of a larger text</a:t>
            </a:r>
            <a:endParaRPr lang="zh-TW" altLang="en-US" dirty="0"/>
          </a:p>
        </p:txBody>
      </p:sp>
      <p:sp>
        <p:nvSpPr>
          <p:cNvPr id="3" name="Content Placeholder 2">
            <a:extLst>
              <a:ext uri="{FF2B5EF4-FFF2-40B4-BE49-F238E27FC236}">
                <a16:creationId xmlns:a16="http://schemas.microsoft.com/office/drawing/2014/main" id="{D5AC037B-E586-4559-B69C-7D19975854A0}"/>
              </a:ext>
            </a:extLst>
          </p:cNvPr>
          <p:cNvSpPr>
            <a:spLocks noGrp="1"/>
          </p:cNvSpPr>
          <p:nvPr>
            <p:ph idx="1"/>
          </p:nvPr>
        </p:nvSpPr>
        <p:spPr/>
        <p:txBody>
          <a:bodyPr/>
          <a:lstStyle/>
          <a:p>
            <a:r>
              <a:rPr lang="en-GB" altLang="zh-TW" dirty="0"/>
              <a:t>For “</a:t>
            </a:r>
            <a:r>
              <a:rPr lang="en-US" altLang="zh-TW" dirty="0"/>
              <a:t>Around the World in Eighty Days”:</a:t>
            </a:r>
          </a:p>
          <a:p>
            <a:r>
              <a:rPr lang="en-GB" altLang="zh-TW" dirty="0"/>
              <a:t>N</a:t>
            </a:r>
            <a:r>
              <a:rPr lang="en-US" altLang="zh-TW" dirty="0"/>
              <a:t> = 89224 words</a:t>
            </a:r>
          </a:p>
          <a:p>
            <a:endParaRPr lang="en-GB" altLang="zh-TW" dirty="0"/>
          </a:p>
          <a:p>
            <a:r>
              <a:rPr lang="en-GB" altLang="zh-TW" dirty="0"/>
              <a:t>W</a:t>
            </a:r>
            <a:r>
              <a:rPr lang="en-US" altLang="zh-TW" dirty="0"/>
              <a:t>e want to measure the influence of M = the number of buckets</a:t>
            </a:r>
            <a:endParaRPr lang="zh-TW" altLang="en-US" dirty="0"/>
          </a:p>
        </p:txBody>
      </p:sp>
    </p:spTree>
    <p:extLst>
      <p:ext uri="{BB962C8B-B14F-4D97-AF65-F5344CB8AC3E}">
        <p14:creationId xmlns:p14="http://schemas.microsoft.com/office/powerpoint/2010/main" val="332835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37A7-1365-42E3-BFDB-EAA73F25692F}"/>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35E901A9-42D8-48B6-B22A-062488868D70}"/>
              </a:ext>
            </a:extLst>
          </p:cNvPr>
          <p:cNvSpPr>
            <a:spLocks noGrp="1"/>
          </p:cNvSpPr>
          <p:nvPr>
            <p:ph idx="1"/>
          </p:nvPr>
        </p:nvSpPr>
        <p:spPr/>
        <p:txBody>
          <a:bodyPr/>
          <a:lstStyle/>
          <a:p>
            <a:r>
              <a:rPr lang="en-GB" altLang="zh-TW" dirty="0"/>
              <a:t>M = 10007</a:t>
            </a:r>
          </a:p>
          <a:p>
            <a:r>
              <a:rPr lang="en-GB" altLang="zh-TW" dirty="0"/>
              <a:t>N/M = 8.9</a:t>
            </a:r>
            <a:endParaRPr lang="zh-TW" altLang="en-US" dirty="0"/>
          </a:p>
        </p:txBody>
      </p:sp>
      <p:pic>
        <p:nvPicPr>
          <p:cNvPr id="4" name="Picture 3">
            <a:extLst>
              <a:ext uri="{FF2B5EF4-FFF2-40B4-BE49-F238E27FC236}">
                <a16:creationId xmlns:a16="http://schemas.microsoft.com/office/drawing/2014/main" id="{07C28995-AE0D-45F1-8225-61CD30BE2E88}"/>
              </a:ext>
            </a:extLst>
          </p:cNvPr>
          <p:cNvPicPr>
            <a:picLocks noChangeAspect="1"/>
          </p:cNvPicPr>
          <p:nvPr/>
        </p:nvPicPr>
        <p:blipFill>
          <a:blip r:embed="rId2"/>
          <a:stretch>
            <a:fillRect/>
          </a:stretch>
        </p:blipFill>
        <p:spPr>
          <a:xfrm>
            <a:off x="3763708" y="2510490"/>
            <a:ext cx="5756862" cy="3417699"/>
          </a:xfrm>
          <a:prstGeom prst="rect">
            <a:avLst/>
          </a:prstGeom>
        </p:spPr>
      </p:pic>
    </p:spTree>
    <p:extLst>
      <p:ext uri="{BB962C8B-B14F-4D97-AF65-F5344CB8AC3E}">
        <p14:creationId xmlns:p14="http://schemas.microsoft.com/office/powerpoint/2010/main" val="21266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A663-B9EE-463B-8C3B-D470320956F3}"/>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F13E26D3-1C8A-42FE-82F7-468538B0DB8E}"/>
              </a:ext>
            </a:extLst>
          </p:cNvPr>
          <p:cNvSpPr>
            <a:spLocks noGrp="1"/>
          </p:cNvSpPr>
          <p:nvPr>
            <p:ph idx="1"/>
          </p:nvPr>
        </p:nvSpPr>
        <p:spPr/>
        <p:txBody>
          <a:bodyPr/>
          <a:lstStyle/>
          <a:p>
            <a:r>
              <a:rPr lang="en-GB" altLang="zh-TW" dirty="0"/>
              <a:t>M = 100003</a:t>
            </a:r>
          </a:p>
          <a:p>
            <a:r>
              <a:rPr lang="en-GB" altLang="zh-TW" dirty="0"/>
              <a:t>N/M = 0.89</a:t>
            </a:r>
            <a:endParaRPr lang="zh-TW" altLang="en-US" dirty="0"/>
          </a:p>
        </p:txBody>
      </p:sp>
      <p:pic>
        <p:nvPicPr>
          <p:cNvPr id="4" name="Picture 3">
            <a:extLst>
              <a:ext uri="{FF2B5EF4-FFF2-40B4-BE49-F238E27FC236}">
                <a16:creationId xmlns:a16="http://schemas.microsoft.com/office/drawing/2014/main" id="{96DE0DA5-1D84-40C2-ABE0-01825B7A96ED}"/>
              </a:ext>
            </a:extLst>
          </p:cNvPr>
          <p:cNvPicPr>
            <a:picLocks noChangeAspect="1"/>
          </p:cNvPicPr>
          <p:nvPr/>
        </p:nvPicPr>
        <p:blipFill>
          <a:blip r:embed="rId2"/>
          <a:stretch>
            <a:fillRect/>
          </a:stretch>
        </p:blipFill>
        <p:spPr>
          <a:xfrm>
            <a:off x="4170285" y="2369738"/>
            <a:ext cx="5640356" cy="3399201"/>
          </a:xfrm>
          <a:prstGeom prst="rect">
            <a:avLst/>
          </a:prstGeom>
        </p:spPr>
      </p:pic>
    </p:spTree>
    <p:extLst>
      <p:ext uri="{BB962C8B-B14F-4D97-AF65-F5344CB8AC3E}">
        <p14:creationId xmlns:p14="http://schemas.microsoft.com/office/powerpoint/2010/main" val="35097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7B38-164D-4197-8CEE-26E1A92285F0}"/>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5649F49-C5FB-4E23-9978-64477AAA84E5}"/>
              </a:ext>
            </a:extLst>
          </p:cNvPr>
          <p:cNvSpPr>
            <a:spLocks noGrp="1"/>
          </p:cNvSpPr>
          <p:nvPr>
            <p:ph idx="1"/>
          </p:nvPr>
        </p:nvSpPr>
        <p:spPr/>
        <p:txBody>
          <a:bodyPr/>
          <a:lstStyle/>
          <a:p>
            <a:r>
              <a:rPr lang="en-GB" altLang="zh-TW" dirty="0"/>
              <a:t>We choose the number of buckets M to be of the same order of N.</a:t>
            </a:r>
          </a:p>
          <a:p>
            <a:r>
              <a:rPr lang="en-GB" altLang="zh-TW" dirty="0"/>
              <a:t>To avoid collisions (why)?</a:t>
            </a:r>
          </a:p>
          <a:p>
            <a:endParaRPr lang="en-GB" altLang="zh-TW" dirty="0"/>
          </a:p>
          <a:p>
            <a:r>
              <a:rPr lang="en-GB" altLang="zh-TW" dirty="0"/>
              <a:t>This assumes that we already know N. What if we don’t know?</a:t>
            </a:r>
            <a:endParaRPr lang="zh-TW" altLang="en-US" dirty="0"/>
          </a:p>
        </p:txBody>
      </p:sp>
    </p:spTree>
    <p:extLst>
      <p:ext uri="{BB962C8B-B14F-4D97-AF65-F5344CB8AC3E}">
        <p14:creationId xmlns:p14="http://schemas.microsoft.com/office/powerpoint/2010/main" val="959458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4E4-DF09-4883-8C08-C4A68166688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792022D8-0309-4D1D-88C3-EF252062444D}"/>
              </a:ext>
            </a:extLst>
          </p:cNvPr>
          <p:cNvSpPr>
            <a:spLocks noGrp="1"/>
          </p:cNvSpPr>
          <p:nvPr>
            <p:ph idx="1"/>
          </p:nvPr>
        </p:nvSpPr>
        <p:spPr/>
        <p:txBody>
          <a:bodyPr/>
          <a:lstStyle/>
          <a:p>
            <a:r>
              <a:rPr lang="en-GB" altLang="zh-TW" dirty="0"/>
              <a:t>We use a resizable array!</a:t>
            </a:r>
          </a:p>
          <a:p>
            <a:r>
              <a:rPr lang="en-GB" altLang="zh-TW" dirty="0"/>
              <a:t>Strategy: (same as before) when the array is full, double the size.</a:t>
            </a:r>
            <a:endParaRPr lang="zh-TW" altLang="en-US" dirty="0"/>
          </a:p>
        </p:txBody>
      </p:sp>
    </p:spTree>
    <p:extLst>
      <p:ext uri="{BB962C8B-B14F-4D97-AF65-F5344CB8AC3E}">
        <p14:creationId xmlns:p14="http://schemas.microsoft.com/office/powerpoint/2010/main" val="108056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01AD-707E-4B70-8662-3BE595815C35}"/>
              </a:ext>
            </a:extLst>
          </p:cNvPr>
          <p:cNvSpPr>
            <a:spLocks noGrp="1"/>
          </p:cNvSpPr>
          <p:nvPr>
            <p:ph type="title"/>
          </p:nvPr>
        </p:nvSpPr>
        <p:spPr/>
        <p:txBody>
          <a:bodyPr/>
          <a:lstStyle/>
          <a:p>
            <a:r>
              <a:rPr lang="en-GB" altLang="zh-TW" dirty="0"/>
              <a:t>Complexity</a:t>
            </a:r>
            <a:endParaRPr lang="zh-TW" altLang="en-US" dirty="0"/>
          </a:p>
        </p:txBody>
      </p:sp>
      <p:sp>
        <p:nvSpPr>
          <p:cNvPr id="3" name="Content Placeholder 2">
            <a:extLst>
              <a:ext uri="{FF2B5EF4-FFF2-40B4-BE49-F238E27FC236}">
                <a16:creationId xmlns:a16="http://schemas.microsoft.com/office/drawing/2014/main" id="{11A9C403-8E4A-4CE1-B7DB-985584BC2185}"/>
              </a:ext>
            </a:extLst>
          </p:cNvPr>
          <p:cNvSpPr>
            <a:spLocks noGrp="1"/>
          </p:cNvSpPr>
          <p:nvPr>
            <p:ph idx="1"/>
          </p:nvPr>
        </p:nvSpPr>
        <p:spPr/>
        <p:txBody>
          <a:bodyPr/>
          <a:lstStyle/>
          <a:p>
            <a:r>
              <a:rPr lang="en-GB" altLang="zh-TW" dirty="0"/>
              <a:t>For adding an element:</a:t>
            </a:r>
          </a:p>
          <a:p>
            <a:r>
              <a:rPr lang="en-GB" altLang="zh-TW" dirty="0"/>
              <a:t>When there is no need to resize the array, O(1)</a:t>
            </a:r>
          </a:p>
          <a:p>
            <a:r>
              <a:rPr lang="en-GB" altLang="zh-TW" dirty="0"/>
              <a:t>When we need to resize the array, O(N)</a:t>
            </a:r>
          </a:p>
          <a:p>
            <a:endParaRPr lang="en-GB" altLang="zh-TW" dirty="0"/>
          </a:p>
          <a:p>
            <a:r>
              <a:rPr lang="en-GB" altLang="zh-TW" dirty="0"/>
              <a:t>What’s the overall complexity? O(1) ! (why?)</a:t>
            </a:r>
          </a:p>
          <a:p>
            <a:endParaRPr lang="en-GB" altLang="zh-TW" dirty="0"/>
          </a:p>
          <a:p>
            <a:r>
              <a:rPr lang="en-GB" altLang="zh-TW" dirty="0"/>
              <a:t>For contains:</a:t>
            </a:r>
            <a:r>
              <a:rPr lang="zh-TW" altLang="en-US" dirty="0"/>
              <a:t> </a:t>
            </a:r>
            <a:r>
              <a:rPr lang="en-GB" altLang="zh-TW" dirty="0"/>
              <a:t>O(1)</a:t>
            </a:r>
            <a:r>
              <a:rPr lang="zh-TW" altLang="en-US" dirty="0"/>
              <a:t> </a:t>
            </a:r>
            <a:r>
              <a:rPr lang="en-GB" altLang="zh-TW" dirty="0"/>
              <a:t>(calculation of the hash function)</a:t>
            </a:r>
          </a:p>
          <a:p>
            <a:r>
              <a:rPr lang="en-GB" altLang="zh-TW" dirty="0"/>
              <a:t>Efficient when we want to </a:t>
            </a:r>
            <a:r>
              <a:rPr lang="en-GB" altLang="zh-TW" dirty="0">
                <a:solidFill>
                  <a:srgbClr val="FF0000"/>
                </a:solidFill>
              </a:rPr>
              <a:t>add</a:t>
            </a:r>
            <a:r>
              <a:rPr lang="en-GB" altLang="zh-TW" dirty="0"/>
              <a:t> and </a:t>
            </a:r>
            <a:r>
              <a:rPr lang="en-GB" altLang="zh-TW" dirty="0">
                <a:solidFill>
                  <a:srgbClr val="FF0000"/>
                </a:solidFill>
              </a:rPr>
              <a:t>look for </a:t>
            </a:r>
            <a:r>
              <a:rPr lang="en-GB" altLang="zh-TW" dirty="0"/>
              <a:t>an element</a:t>
            </a:r>
          </a:p>
        </p:txBody>
      </p:sp>
    </p:spTree>
    <p:extLst>
      <p:ext uri="{BB962C8B-B14F-4D97-AF65-F5344CB8AC3E}">
        <p14:creationId xmlns:p14="http://schemas.microsoft.com/office/powerpoint/2010/main" val="11571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8855-B1F9-4613-A7FD-38B2E6F67DF1}"/>
              </a:ext>
            </a:extLst>
          </p:cNvPr>
          <p:cNvSpPr>
            <a:spLocks noGrp="1"/>
          </p:cNvSpPr>
          <p:nvPr>
            <p:ph type="title"/>
          </p:nvPr>
        </p:nvSpPr>
        <p:spPr/>
        <p:txBody>
          <a:bodyPr/>
          <a:lstStyle/>
          <a:p>
            <a:r>
              <a:rPr lang="en-GB" altLang="zh-TW" dirty="0"/>
              <a:t>Comparison</a:t>
            </a:r>
            <a:endParaRPr lang="zh-TW" altLang="en-US" dirty="0"/>
          </a:p>
        </p:txBody>
      </p:sp>
      <p:graphicFrame>
        <p:nvGraphicFramePr>
          <p:cNvPr id="4" name="Content Placeholder 3">
            <a:extLst>
              <a:ext uri="{FF2B5EF4-FFF2-40B4-BE49-F238E27FC236}">
                <a16:creationId xmlns:a16="http://schemas.microsoft.com/office/drawing/2014/main" id="{C4DAA967-5B70-48CA-B0A2-EFCFCF01F659}"/>
              </a:ext>
            </a:extLst>
          </p:cNvPr>
          <p:cNvGraphicFramePr>
            <a:graphicFrameLocks noGrp="1"/>
          </p:cNvGraphicFramePr>
          <p:nvPr>
            <p:ph idx="1"/>
            <p:extLst>
              <p:ext uri="{D42A27DB-BD31-4B8C-83A1-F6EECF244321}">
                <p14:modId xmlns:p14="http://schemas.microsoft.com/office/powerpoint/2010/main" val="3184100638"/>
              </p:ext>
            </p:extLst>
          </p:nvPr>
        </p:nvGraphicFramePr>
        <p:xfrm>
          <a:off x="838199" y="1825624"/>
          <a:ext cx="10016448" cy="3470706"/>
        </p:xfrm>
        <a:graphic>
          <a:graphicData uri="http://schemas.openxmlformats.org/drawingml/2006/table">
            <a:tbl>
              <a:tblPr firstRow="1" bandRow="1">
                <a:tableStyleId>{5C22544A-7EE6-4342-B048-85BDC9FD1C3A}</a:tableStyleId>
              </a:tblPr>
              <a:tblGrid>
                <a:gridCol w="2504112">
                  <a:extLst>
                    <a:ext uri="{9D8B030D-6E8A-4147-A177-3AD203B41FA5}">
                      <a16:colId xmlns:a16="http://schemas.microsoft.com/office/drawing/2014/main" val="4231114256"/>
                    </a:ext>
                  </a:extLst>
                </a:gridCol>
                <a:gridCol w="2504112">
                  <a:extLst>
                    <a:ext uri="{9D8B030D-6E8A-4147-A177-3AD203B41FA5}">
                      <a16:colId xmlns:a16="http://schemas.microsoft.com/office/drawing/2014/main" val="3268245459"/>
                    </a:ext>
                  </a:extLst>
                </a:gridCol>
                <a:gridCol w="2504112">
                  <a:extLst>
                    <a:ext uri="{9D8B030D-6E8A-4147-A177-3AD203B41FA5}">
                      <a16:colId xmlns:a16="http://schemas.microsoft.com/office/drawing/2014/main" val="3682449280"/>
                    </a:ext>
                  </a:extLst>
                </a:gridCol>
                <a:gridCol w="2504112">
                  <a:extLst>
                    <a:ext uri="{9D8B030D-6E8A-4147-A177-3AD203B41FA5}">
                      <a16:colId xmlns:a16="http://schemas.microsoft.com/office/drawing/2014/main" val="3506621907"/>
                    </a:ext>
                  </a:extLst>
                </a:gridCol>
              </a:tblGrid>
              <a:tr h="578451">
                <a:tc>
                  <a:txBody>
                    <a:bodyPr/>
                    <a:lstStyle/>
                    <a:p>
                      <a:endParaRPr lang="zh-TW" altLang="en-US" dirty="0"/>
                    </a:p>
                  </a:txBody>
                  <a:tcPr/>
                </a:tc>
                <a:tc>
                  <a:txBody>
                    <a:bodyPr/>
                    <a:lstStyle/>
                    <a:p>
                      <a:r>
                        <a:rPr lang="en-GB" altLang="zh-TW" dirty="0"/>
                        <a:t>add</a:t>
                      </a:r>
                      <a:endParaRPr lang="zh-TW" altLang="en-US" dirty="0"/>
                    </a:p>
                  </a:txBody>
                  <a:tcPr/>
                </a:tc>
                <a:tc>
                  <a:txBody>
                    <a:bodyPr/>
                    <a:lstStyle/>
                    <a:p>
                      <a:r>
                        <a:rPr lang="en-GB" altLang="zh-TW" dirty="0"/>
                        <a:t>contains</a:t>
                      </a:r>
                      <a:endParaRPr lang="zh-TW" altLang="en-US" dirty="0"/>
                    </a:p>
                  </a:txBody>
                  <a:tcPr/>
                </a:tc>
                <a:tc>
                  <a:txBody>
                    <a:bodyPr/>
                    <a:lstStyle/>
                    <a:p>
                      <a:r>
                        <a:rPr lang="en-GB" altLang="zh-TW" dirty="0"/>
                        <a:t>get(</a:t>
                      </a:r>
                      <a:r>
                        <a:rPr lang="en-GB" altLang="zh-TW" dirty="0" err="1"/>
                        <a:t>i</a:t>
                      </a:r>
                      <a:r>
                        <a:rPr lang="en-GB" altLang="zh-TW" dirty="0"/>
                        <a:t>)</a:t>
                      </a:r>
                      <a:endParaRPr lang="zh-TW" altLang="en-US" dirty="0"/>
                    </a:p>
                  </a:txBody>
                  <a:tcPr/>
                </a:tc>
                <a:extLst>
                  <a:ext uri="{0D108BD9-81ED-4DB2-BD59-A6C34878D82A}">
                    <a16:rowId xmlns:a16="http://schemas.microsoft.com/office/drawing/2014/main" val="2362992337"/>
                  </a:ext>
                </a:extLst>
              </a:tr>
              <a:tr h="578451">
                <a:tc>
                  <a:txBody>
                    <a:bodyPr/>
                    <a:lstStyle/>
                    <a:p>
                      <a:r>
                        <a:rPr lang="en-GB" altLang="zh-TW" dirty="0"/>
                        <a:t>array</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O(N)</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506254192"/>
                  </a:ext>
                </a:extLst>
              </a:tr>
              <a:tr h="578451">
                <a:tc>
                  <a:txBody>
                    <a:bodyPr/>
                    <a:lstStyle/>
                    <a:p>
                      <a:r>
                        <a:rPr lang="en-GB" altLang="zh-TW" dirty="0"/>
                        <a:t>Sorted array</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68543594"/>
                  </a:ext>
                </a:extLst>
              </a:tr>
              <a:tr h="578451">
                <a:tc>
                  <a:txBody>
                    <a:bodyPr/>
                    <a:lstStyle/>
                    <a:p>
                      <a:r>
                        <a:rPr lang="en-GB" altLang="zh-TW" dirty="0"/>
                        <a:t>list</a:t>
                      </a:r>
                      <a:endParaRPr lang="zh-TW" altLang="en-US" dirty="0"/>
                    </a:p>
                  </a:txBody>
                  <a:tcPr/>
                </a:tc>
                <a:tc>
                  <a:txBody>
                    <a:bodyPr/>
                    <a:lstStyle/>
                    <a:p>
                      <a:r>
                        <a:rPr lang="en-GB" altLang="zh-TW" dirty="0"/>
                        <a:t>O(1)</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i</a:t>
                      </a:r>
                      <a:r>
                        <a:rPr lang="en-GB" altLang="zh-TW" dirty="0"/>
                        <a:t>)</a:t>
                      </a:r>
                      <a:endParaRPr lang="zh-TW" altLang="en-US" dirty="0"/>
                    </a:p>
                  </a:txBody>
                  <a:tcPr/>
                </a:tc>
                <a:extLst>
                  <a:ext uri="{0D108BD9-81ED-4DB2-BD59-A6C34878D82A}">
                    <a16:rowId xmlns:a16="http://schemas.microsoft.com/office/drawing/2014/main" val="1328206994"/>
                  </a:ext>
                </a:extLst>
              </a:tr>
              <a:tr h="578451">
                <a:tc>
                  <a:txBody>
                    <a:bodyPr/>
                    <a:lstStyle/>
                    <a:p>
                      <a:r>
                        <a:rPr lang="en-GB" altLang="zh-TW" dirty="0"/>
                        <a:t>Balanced BST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3684578376"/>
                  </a:ext>
                </a:extLst>
              </a:tr>
              <a:tr h="578451">
                <a:tc>
                  <a:txBody>
                    <a:bodyPr/>
                    <a:lstStyle/>
                    <a:p>
                      <a:r>
                        <a:rPr lang="en-GB" altLang="zh-TW" dirty="0"/>
                        <a:t>Hash table</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O(1)</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2606973828"/>
                  </a:ext>
                </a:extLst>
              </a:tr>
            </a:tbl>
          </a:graphicData>
        </a:graphic>
      </p:graphicFrame>
    </p:spTree>
    <p:extLst>
      <p:ext uri="{BB962C8B-B14F-4D97-AF65-F5344CB8AC3E}">
        <p14:creationId xmlns:p14="http://schemas.microsoft.com/office/powerpoint/2010/main" val="267238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9A1-FEC0-4A06-86F5-A5EE0743E1AD}"/>
              </a:ext>
            </a:extLst>
          </p:cNvPr>
          <p:cNvSpPr>
            <a:spLocks noGrp="1"/>
          </p:cNvSpPr>
          <p:nvPr>
            <p:ph type="title"/>
          </p:nvPr>
        </p:nvSpPr>
        <p:spPr/>
        <p:txBody>
          <a:bodyPr/>
          <a:lstStyle/>
          <a:p>
            <a:r>
              <a:rPr lang="en-GB" altLang="zh-TW" dirty="0"/>
              <a:t>Application: </a:t>
            </a:r>
            <a:r>
              <a:rPr lang="en-GB" altLang="zh-TW"/>
              <a:t>memoization</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3B316-6CDA-4616-8BAA-05626AD2B89C}"/>
                  </a:ext>
                </a:extLst>
              </p:cNvPr>
              <p:cNvSpPr>
                <a:spLocks noGrp="1"/>
              </p:cNvSpPr>
              <p:nvPr>
                <p:ph idx="1"/>
              </p:nvPr>
            </p:nvSpPr>
            <p:spPr/>
            <p:txBody>
              <a:bodyPr/>
              <a:lstStyle/>
              <a:p>
                <a:r>
                  <a:rPr lang="en-GB" altLang="zh-TW" dirty="0"/>
                  <a:t>We can avoid doing the same computation multiple times</a:t>
                </a:r>
              </a:p>
              <a:p>
                <a:r>
                  <a:rPr lang="en-GB" altLang="zh-TW" dirty="0"/>
                  <a:t>Consider the Fibonacci sequence:</a:t>
                </a:r>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=0</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=1</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−2</m:t>
                        </m:r>
                      </m:sub>
                    </m:sSub>
                  </m:oMath>
                </a14:m>
                <a:r>
                  <a:rPr lang="zh-TW" altLang="en-US" dirty="0"/>
                  <a:t> </a:t>
                </a:r>
                <a:r>
                  <a:rPr lang="en-GB" altLang="zh-TW" dirty="0"/>
                  <a:t>for n&gt;=2</a:t>
                </a:r>
                <a:endParaRPr lang="zh-TW" altLang="en-US" dirty="0"/>
              </a:p>
            </p:txBody>
          </p:sp>
        </mc:Choice>
        <mc:Fallback xmlns="">
          <p:sp>
            <p:nvSpPr>
              <p:cNvPr id="3" name="Content Placeholder 2">
                <a:extLst>
                  <a:ext uri="{FF2B5EF4-FFF2-40B4-BE49-F238E27FC236}">
                    <a16:creationId xmlns:a16="http://schemas.microsoft.com/office/drawing/2014/main" id="{DC63B316-6CDA-4616-8BAA-05626AD2B89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63948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6004-43EF-48C2-ACB2-742ED550F388}"/>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EE0782D2-3871-46A7-A885-1061B6AC3E7C}"/>
              </a:ext>
            </a:extLst>
          </p:cNvPr>
          <p:cNvSpPr>
            <a:spLocks noGrp="1"/>
          </p:cNvSpPr>
          <p:nvPr>
            <p:ph idx="1"/>
          </p:nvPr>
        </p:nvSpPr>
        <p:spPr>
          <a:xfrm>
            <a:off x="838200" y="1825625"/>
            <a:ext cx="10515600" cy="4351338"/>
          </a:xfrm>
        </p:spPr>
        <p:txBody>
          <a:bodyPr/>
          <a:lstStyle/>
          <a:p>
            <a:r>
              <a:rPr lang="en-GB" altLang="zh-TW" dirty="0" err="1"/>
              <a:t>int</a:t>
            </a:r>
            <a:r>
              <a:rPr lang="en-GB" altLang="zh-TW" dirty="0"/>
              <a:t> </a:t>
            </a:r>
            <a:r>
              <a:rPr lang="en-GB" altLang="zh-TW" dirty="0" err="1"/>
              <a:t>fibo</a:t>
            </a:r>
            <a:r>
              <a:rPr lang="en-GB" altLang="zh-TW" dirty="0"/>
              <a:t>(</a:t>
            </a:r>
            <a:r>
              <a:rPr lang="en-GB" altLang="zh-TW" dirty="0" err="1"/>
              <a:t>int</a:t>
            </a:r>
            <a:r>
              <a:rPr lang="en-GB" altLang="zh-TW" dirty="0"/>
              <a:t> n){</a:t>
            </a:r>
          </a:p>
          <a:p>
            <a:r>
              <a:rPr lang="en-GB" altLang="zh-TW" dirty="0"/>
              <a:t>    if(n&lt;=1) return n;</a:t>
            </a:r>
          </a:p>
          <a:p>
            <a:r>
              <a:rPr lang="en-GB" altLang="zh-TW" dirty="0"/>
              <a:t>return </a:t>
            </a:r>
            <a:r>
              <a:rPr lang="en-GB" altLang="zh-TW" dirty="0" err="1"/>
              <a:t>fibo</a:t>
            </a:r>
            <a:r>
              <a:rPr lang="en-GB" altLang="zh-TW" dirty="0"/>
              <a:t>(n-1)+</a:t>
            </a:r>
            <a:r>
              <a:rPr lang="en-GB" altLang="zh-TW" dirty="0" err="1"/>
              <a:t>fibo</a:t>
            </a:r>
            <a:r>
              <a:rPr lang="en-GB" altLang="zh-TW" dirty="0"/>
              <a:t>(n-2);</a:t>
            </a:r>
          </a:p>
          <a:p>
            <a:endParaRPr lang="en-GB" altLang="zh-TW" dirty="0"/>
          </a:p>
          <a:p>
            <a:endParaRPr lang="en-GB" altLang="zh-TW" dirty="0"/>
          </a:p>
          <a:p>
            <a:r>
              <a:rPr lang="en-GB" altLang="zh-TW" dirty="0"/>
              <a:t>What’s the problem? </a:t>
            </a:r>
          </a:p>
        </p:txBody>
      </p:sp>
    </p:spTree>
    <p:extLst>
      <p:ext uri="{BB962C8B-B14F-4D97-AF65-F5344CB8AC3E}">
        <p14:creationId xmlns:p14="http://schemas.microsoft.com/office/powerpoint/2010/main" val="429493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C62E-6B3E-407D-8136-965AFDC9D1B1}"/>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996E538-532A-47BE-8195-9D6446E56E73}"/>
              </a:ext>
            </a:extLst>
          </p:cNvPr>
          <p:cNvSpPr>
            <a:spLocks noGrp="1"/>
          </p:cNvSpPr>
          <p:nvPr>
            <p:ph idx="1"/>
          </p:nvPr>
        </p:nvSpPr>
        <p:spPr/>
        <p:txBody>
          <a:bodyPr/>
          <a:lstStyle/>
          <a:p>
            <a:r>
              <a:rPr lang="en-GB" altLang="zh-TW" dirty="0"/>
              <a:t>We compute the same things too many times!!</a:t>
            </a:r>
            <a:endParaRPr lang="zh-TW" altLang="en-US" dirty="0"/>
          </a:p>
        </p:txBody>
      </p:sp>
      <p:pic>
        <p:nvPicPr>
          <p:cNvPr id="4" name="Picture 3">
            <a:extLst>
              <a:ext uri="{FF2B5EF4-FFF2-40B4-BE49-F238E27FC236}">
                <a16:creationId xmlns:a16="http://schemas.microsoft.com/office/drawing/2014/main" id="{2F3654B9-18C2-4D6B-BC1D-3ACF6DAA7B42}"/>
              </a:ext>
            </a:extLst>
          </p:cNvPr>
          <p:cNvPicPr>
            <a:picLocks noChangeAspect="1"/>
          </p:cNvPicPr>
          <p:nvPr/>
        </p:nvPicPr>
        <p:blipFill>
          <a:blip r:embed="rId2"/>
          <a:stretch>
            <a:fillRect/>
          </a:stretch>
        </p:blipFill>
        <p:spPr>
          <a:xfrm>
            <a:off x="3720919" y="2639968"/>
            <a:ext cx="4177508" cy="3072146"/>
          </a:xfrm>
          <a:prstGeom prst="rect">
            <a:avLst/>
          </a:prstGeom>
        </p:spPr>
      </p:pic>
    </p:spTree>
    <p:extLst>
      <p:ext uri="{BB962C8B-B14F-4D97-AF65-F5344CB8AC3E}">
        <p14:creationId xmlns:p14="http://schemas.microsoft.com/office/powerpoint/2010/main" val="133139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3656-E8C3-4F30-825C-17EF1F665748}"/>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23363C0F-64E4-4CE4-A4E8-8D8B9A2EA4FA}"/>
              </a:ext>
            </a:extLst>
          </p:cNvPr>
          <p:cNvSpPr>
            <a:spLocks noGrp="1"/>
          </p:cNvSpPr>
          <p:nvPr>
            <p:ph idx="1"/>
          </p:nvPr>
        </p:nvSpPr>
        <p:spPr/>
        <p:txBody>
          <a:bodyPr/>
          <a:lstStyle/>
          <a:p>
            <a:r>
              <a:rPr lang="en-GB" altLang="zh-TW" dirty="0"/>
              <a:t>I chose “</a:t>
            </a:r>
            <a:r>
              <a:rPr lang="en-US" altLang="zh-TW" dirty="0"/>
              <a:t>The adventure of the six Napoleons” by </a:t>
            </a:r>
            <a:r>
              <a:rPr lang="en-GB" altLang="zh-TW" dirty="0"/>
              <a:t>Conan Doyle</a:t>
            </a:r>
          </a:p>
          <a:p>
            <a:endParaRPr lang="en-GB" altLang="zh-TW" dirty="0"/>
          </a:p>
          <a:p>
            <a:r>
              <a:rPr lang="en-US" altLang="zh-TW" i="1" dirty="0"/>
              <a:t>It was no very unusual thing for Mr. Lestrade, of Scotland Yard, to look in upon us of an evening, and his visits were welcome to Sherlock Holmes, for they enabled him to keep in touch with all that was going on at the police head-quarters….</a:t>
            </a:r>
            <a:endParaRPr lang="zh-TW" altLang="en-US" i="1" dirty="0"/>
          </a:p>
        </p:txBody>
      </p:sp>
    </p:spTree>
    <p:extLst>
      <p:ext uri="{BB962C8B-B14F-4D97-AF65-F5344CB8AC3E}">
        <p14:creationId xmlns:p14="http://schemas.microsoft.com/office/powerpoint/2010/main" val="1753435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B201-41B4-4D6D-AA79-4BD5404F48B0}"/>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0359D-BF61-4128-B5FE-F4D97729972B}"/>
                  </a:ext>
                </a:extLst>
              </p:cNvPr>
              <p:cNvSpPr>
                <a:spLocks noGrp="1"/>
              </p:cNvSpPr>
              <p:nvPr>
                <p:ph idx="1"/>
              </p:nvPr>
            </p:nvSpPr>
            <p:spPr/>
            <p:txBody>
              <a:bodyPr/>
              <a:lstStyle/>
              <a:p>
                <a:r>
                  <a:rPr lang="en-GB" altLang="zh-TW" dirty="0"/>
                  <a:t>What’s the complexity of this naïve solution?</a:t>
                </a:r>
              </a:p>
              <a:p>
                <a:r>
                  <a:rPr lang="en-GB" altLang="zh-TW" dirty="0"/>
                  <a:t>Hint: the required number of additions can be expressed using </a:t>
                </a:r>
                <a14:m>
                  <m:oMath xmlns:m="http://schemas.openxmlformats.org/officeDocument/2006/math">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r>
                  <a:rPr lang="en-GB" altLang="zh-TW" dirty="0"/>
                  <a:t> </a:t>
                </a:r>
                <a:endParaRPr lang="zh-TW" altLang="en-US" dirty="0"/>
              </a:p>
            </p:txBody>
          </p:sp>
        </mc:Choice>
        <mc:Fallback xmlns="">
          <p:sp>
            <p:nvSpPr>
              <p:cNvPr id="3" name="Content Placeholder 2">
                <a:extLst>
                  <a:ext uri="{FF2B5EF4-FFF2-40B4-BE49-F238E27FC236}">
                    <a16:creationId xmlns:a16="http://schemas.microsoft.com/office/drawing/2014/main" id="{7C00359D-BF61-4128-B5FE-F4D97729972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2951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635E-BFC6-4F17-86DF-54BCFFCE7C02}"/>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2078C844-8A12-4F7F-AD7A-D90EFA2F9231}"/>
              </a:ext>
            </a:extLst>
          </p:cNvPr>
          <p:cNvSpPr>
            <a:spLocks noGrp="1"/>
          </p:cNvSpPr>
          <p:nvPr>
            <p:ph idx="1"/>
          </p:nvPr>
        </p:nvSpPr>
        <p:spPr/>
        <p:txBody>
          <a:bodyPr/>
          <a:lstStyle/>
          <a:p>
            <a:r>
              <a:rPr lang="en-GB" altLang="zh-TW" dirty="0"/>
              <a:t>Idea: store the values already computed in a map</a:t>
            </a:r>
          </a:p>
          <a:p>
            <a:endParaRPr lang="en-GB" altLang="zh-TW" dirty="0"/>
          </a:p>
          <a:p>
            <a:r>
              <a:rPr lang="en-GB" altLang="zh-TW" dirty="0"/>
              <a:t>map&lt;</a:t>
            </a:r>
            <a:r>
              <a:rPr lang="en-GB" altLang="zh-TW" dirty="0" err="1"/>
              <a:t>int</a:t>
            </a:r>
            <a:r>
              <a:rPr lang="en-GB" altLang="zh-TW" dirty="0"/>
              <a:t>, long </a:t>
            </a:r>
            <a:r>
              <a:rPr lang="en-GB" altLang="zh-TW" dirty="0" err="1"/>
              <a:t>long</a:t>
            </a:r>
            <a:r>
              <a:rPr lang="en-GB" altLang="zh-TW" dirty="0"/>
              <a:t> (</a:t>
            </a:r>
            <a:r>
              <a:rPr lang="en-GB" altLang="zh-TW" dirty="0" err="1"/>
              <a:t>int</a:t>
            </a:r>
            <a:r>
              <a:rPr lang="en-GB" altLang="zh-TW" dirty="0"/>
              <a:t>)&gt; m;</a:t>
            </a:r>
          </a:p>
          <a:p>
            <a:endParaRPr lang="zh-TW" altLang="en-US" dirty="0"/>
          </a:p>
        </p:txBody>
      </p:sp>
    </p:spTree>
    <p:extLst>
      <p:ext uri="{BB962C8B-B14F-4D97-AF65-F5344CB8AC3E}">
        <p14:creationId xmlns:p14="http://schemas.microsoft.com/office/powerpoint/2010/main" val="223014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8AA-7283-4890-B2CB-878FFC15A8CC}"/>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7B6F1C-186B-42F1-8AE9-49C418D9F260}"/>
                  </a:ext>
                </a:extLst>
              </p:cNvPr>
              <p:cNvSpPr>
                <a:spLocks noGrp="1"/>
              </p:cNvSpPr>
              <p:nvPr>
                <p:ph idx="1"/>
              </p:nvPr>
            </p:nvSpPr>
            <p:spPr/>
            <p:txBody>
              <a:bodyPr/>
              <a:lstStyle/>
              <a:p>
                <a:r>
                  <a:rPr lang="en-GB" altLang="zh-TW" dirty="0"/>
                  <a:t>We can calculate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80</m:t>
                        </m:r>
                      </m:sub>
                    </m:sSub>
                    <m:r>
                      <a:rPr lang="en-GB" altLang="zh-TW" b="0" i="1" smtClean="0">
                        <a:latin typeface="Cambria Math" panose="02040503050406030204" pitchFamily="18" charset="0"/>
                      </a:rPr>
                      <m:t>=</m:t>
                    </m:r>
                    <m:r>
                      <m:rPr>
                        <m:nor/>
                      </m:rPr>
                      <a:rPr lang="en-US" altLang="zh-TW"/>
                      <m:t>23416728348467685</m:t>
                    </m:r>
                  </m:oMath>
                </a14:m>
                <a:r>
                  <a:rPr lang="zh-TW" altLang="en-US" dirty="0"/>
                  <a:t> </a:t>
                </a:r>
                <a:r>
                  <a:rPr lang="en-GB" altLang="zh-TW" dirty="0"/>
                  <a:t>instantly</a:t>
                </a:r>
                <a:endParaRPr lang="zh-TW" altLang="en-US" dirty="0"/>
              </a:p>
            </p:txBody>
          </p:sp>
        </mc:Choice>
        <mc:Fallback xmlns="">
          <p:sp>
            <p:nvSpPr>
              <p:cNvPr id="3" name="Content Placeholder 2">
                <a:extLst>
                  <a:ext uri="{FF2B5EF4-FFF2-40B4-BE49-F238E27FC236}">
                    <a16:creationId xmlns:a16="http://schemas.microsoft.com/office/drawing/2014/main" id="{CF7B6F1C-186B-42F1-8AE9-49C418D9F2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858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4C69-DB42-4363-A318-05F90995184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FD1A555-6E4B-47C2-B207-AF5A8735A629}"/>
              </a:ext>
            </a:extLst>
          </p:cNvPr>
          <p:cNvSpPr>
            <a:spLocks noGrp="1"/>
          </p:cNvSpPr>
          <p:nvPr>
            <p:ph idx="1"/>
          </p:nvPr>
        </p:nvSpPr>
        <p:spPr/>
        <p:txBody>
          <a:bodyPr/>
          <a:lstStyle/>
          <a:p>
            <a:r>
              <a:rPr lang="en-GB" altLang="zh-TW" dirty="0"/>
              <a:t>In this case, since the keys are integers, we can simply use an array, and we fill in the array in increasing order</a:t>
            </a:r>
          </a:p>
          <a:p>
            <a:endParaRPr lang="en-GB" altLang="zh-TW" dirty="0"/>
          </a:p>
          <a:p>
            <a:endParaRPr lang="en-GB" altLang="zh-TW" dirty="0"/>
          </a:p>
          <a:p>
            <a:r>
              <a:rPr lang="en-GB" altLang="zh-TW" dirty="0"/>
              <a:t>We are talking about </a:t>
            </a:r>
            <a:r>
              <a:rPr lang="en-GB" altLang="zh-TW" dirty="0">
                <a:solidFill>
                  <a:srgbClr val="FF0000"/>
                </a:solidFill>
              </a:rPr>
              <a:t>dynamic programming</a:t>
            </a:r>
          </a:p>
          <a:p>
            <a:endParaRPr lang="zh-TW" altLang="en-US" dirty="0"/>
          </a:p>
        </p:txBody>
      </p:sp>
      <p:pic>
        <p:nvPicPr>
          <p:cNvPr id="4" name="Picture 3">
            <a:extLst>
              <a:ext uri="{FF2B5EF4-FFF2-40B4-BE49-F238E27FC236}">
                <a16:creationId xmlns:a16="http://schemas.microsoft.com/office/drawing/2014/main" id="{0B85DFAF-6B24-475B-BB6D-53A0A7934BC2}"/>
              </a:ext>
            </a:extLst>
          </p:cNvPr>
          <p:cNvPicPr>
            <a:picLocks noChangeAspect="1"/>
          </p:cNvPicPr>
          <p:nvPr/>
        </p:nvPicPr>
        <p:blipFill>
          <a:blip r:embed="rId2"/>
          <a:stretch>
            <a:fillRect/>
          </a:stretch>
        </p:blipFill>
        <p:spPr>
          <a:xfrm>
            <a:off x="3210095" y="2816141"/>
            <a:ext cx="4795346" cy="697619"/>
          </a:xfrm>
          <a:prstGeom prst="rect">
            <a:avLst/>
          </a:prstGeom>
        </p:spPr>
      </p:pic>
    </p:spTree>
    <p:extLst>
      <p:ext uri="{BB962C8B-B14F-4D97-AF65-F5344CB8AC3E}">
        <p14:creationId xmlns:p14="http://schemas.microsoft.com/office/powerpoint/2010/main" val="163777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BE3F-B6ED-4B4E-A64D-321F363DB74D}"/>
              </a:ext>
            </a:extLst>
          </p:cNvPr>
          <p:cNvSpPr>
            <a:spLocks noGrp="1"/>
          </p:cNvSpPr>
          <p:nvPr>
            <p:ph type="title"/>
          </p:nvPr>
        </p:nvSpPr>
        <p:spPr/>
        <p:txBody>
          <a:bodyPr/>
          <a:lstStyle/>
          <a:p>
            <a:r>
              <a:rPr lang="en-GB" altLang="zh-TW" dirty="0"/>
              <a:t>In general</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AF4A6-9BCE-40AB-9DB1-3D58B71491B7}"/>
                  </a:ext>
                </a:extLst>
              </p:cNvPr>
              <p:cNvSpPr>
                <a:spLocks noGrp="1"/>
              </p:cNvSpPr>
              <p:nvPr>
                <p:ph idx="1"/>
              </p:nvPr>
            </p:nvSpPr>
            <p:spPr/>
            <p:txBody>
              <a:bodyPr/>
              <a:lstStyle/>
              <a:p>
                <a:r>
                  <a:rPr lang="en-GB" altLang="zh-TW" dirty="0"/>
                  <a:t>The keys are not necessarily integers, and depending on the problem, you may need a (sorted) map</a:t>
                </a:r>
              </a:p>
              <a:p>
                <a:endParaRPr lang="en-GB" altLang="zh-TW" dirty="0"/>
              </a:p>
              <a:p>
                <a:r>
                  <a:rPr lang="en-GB" altLang="zh-TW" dirty="0"/>
                  <a:t>Even using dynamic programming (with an array), we don’t necessarily need to fill in all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endParaRPr lang="zh-TW" altLang="en-US" dirty="0"/>
              </a:p>
            </p:txBody>
          </p:sp>
        </mc:Choice>
        <mc:Fallback xmlns="">
          <p:sp>
            <p:nvSpPr>
              <p:cNvPr id="3" name="Content Placeholder 2">
                <a:extLst>
                  <a:ext uri="{FF2B5EF4-FFF2-40B4-BE49-F238E27FC236}">
                    <a16:creationId xmlns:a16="http://schemas.microsoft.com/office/drawing/2014/main" id="{5D0AF4A6-9BCE-40AB-9DB1-3D58B71491B7}"/>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18918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1664-2525-4185-B72F-77F99DED0434}"/>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E61B2-D7EB-4183-9ADD-F44E5DB202CF}"/>
                  </a:ext>
                </a:extLst>
              </p:cNvPr>
              <p:cNvSpPr>
                <a:spLocks noGrp="1"/>
              </p:cNvSpPr>
              <p:nvPr>
                <p:ph idx="1"/>
              </p:nvPr>
            </p:nvSpPr>
            <p:spPr/>
            <p:txBody>
              <a:bodyPr/>
              <a:lstStyle/>
              <a:p>
                <a:r>
                  <a:rPr lang="en-GB" altLang="zh-TW" dirty="0"/>
                  <a:t>A simple dynamic programming problem:</a:t>
                </a:r>
              </a:p>
              <a:p>
                <a:r>
                  <a:rPr lang="en-GB" altLang="zh-TW" dirty="0"/>
                  <a:t>Generate all combinatorial numbers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𝑏</m:t>
                        </m:r>
                      </m:sub>
                      <m:sup>
                        <m:r>
                          <a:rPr lang="en-GB" altLang="zh-TW" b="0" i="1" smtClean="0">
                            <a:latin typeface="Cambria Math" panose="02040503050406030204" pitchFamily="18" charset="0"/>
                          </a:rPr>
                          <m:t>𝑎</m:t>
                        </m:r>
                      </m:sup>
                    </m:sSubSup>
                  </m:oMath>
                </a14:m>
                <a:r>
                  <a:rPr lang="zh-TW" altLang="en-US" dirty="0"/>
                  <a:t> </a:t>
                </a:r>
                <a:r>
                  <a:rPr lang="en-GB" altLang="zh-TW" dirty="0"/>
                  <a:t>for a&lt;=100, b&lt;=a</a:t>
                </a:r>
              </a:p>
              <a:p>
                <a:r>
                  <a:rPr lang="en-GB" altLang="zh-TW" dirty="0"/>
                  <a:t>What is your program’s time complexity?</a:t>
                </a:r>
              </a:p>
              <a:p>
                <a:r>
                  <a:rPr lang="en-GB" altLang="zh-TW" dirty="0"/>
                  <a:t>What is your program’s space complexity?</a:t>
                </a:r>
              </a:p>
              <a:p>
                <a:endParaRPr lang="en-GB" altLang="zh-TW" dirty="0"/>
              </a:p>
              <a:p>
                <a:r>
                  <a:rPr lang="en-GB" altLang="zh-TW" dirty="0"/>
                  <a:t>What if we only want a number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𝑘</m:t>
                        </m:r>
                      </m:sub>
                      <m:sup>
                        <m:r>
                          <a:rPr lang="en-GB" altLang="zh-TW" b="0" i="1" smtClean="0">
                            <a:latin typeface="Cambria Math" panose="02040503050406030204" pitchFamily="18" charset="0"/>
                          </a:rPr>
                          <m:t>𝑛</m:t>
                        </m:r>
                      </m:sup>
                    </m:sSubSup>
                  </m:oMath>
                </a14:m>
                <a:r>
                  <a:rPr lang="en-GB" altLang="zh-TW" dirty="0"/>
                  <a:t>, but with n very large?</a:t>
                </a:r>
              </a:p>
              <a:p>
                <a:r>
                  <a:rPr lang="en-GB" altLang="zh-TW" dirty="0"/>
                  <a:t>What is your program’s time complexity?</a:t>
                </a:r>
              </a:p>
            </p:txBody>
          </p:sp>
        </mc:Choice>
        <mc:Fallback xmlns="">
          <p:sp>
            <p:nvSpPr>
              <p:cNvPr id="3" name="Content Placeholder 2">
                <a:extLst>
                  <a:ext uri="{FF2B5EF4-FFF2-40B4-BE49-F238E27FC236}">
                    <a16:creationId xmlns:a16="http://schemas.microsoft.com/office/drawing/2014/main" id="{E84E61B2-D7EB-4183-9ADD-F44E5DB202C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1844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D11-CF74-46D5-91A9-11CF61E792D8}"/>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ED55715A-6528-4B9F-B118-8E8E4C09F4F0}"/>
              </a:ext>
            </a:extLst>
          </p:cNvPr>
          <p:cNvSpPr>
            <a:spLocks noGrp="1"/>
          </p:cNvSpPr>
          <p:nvPr>
            <p:ph idx="1"/>
          </p:nvPr>
        </p:nvSpPr>
        <p:spPr/>
        <p:txBody>
          <a:bodyPr/>
          <a:lstStyle/>
          <a:p>
            <a:r>
              <a:rPr lang="en-GB" altLang="zh-TW" dirty="0"/>
              <a:t>One more complex example:</a:t>
            </a:r>
            <a:endParaRPr lang="zh-TW" altLang="en-US" dirty="0"/>
          </a:p>
        </p:txBody>
      </p:sp>
      <p:pic>
        <p:nvPicPr>
          <p:cNvPr id="4" name="Picture 3">
            <a:extLst>
              <a:ext uri="{FF2B5EF4-FFF2-40B4-BE49-F238E27FC236}">
                <a16:creationId xmlns:a16="http://schemas.microsoft.com/office/drawing/2014/main" id="{4161C552-00E2-4F4C-8D73-EABBE45FDC62}"/>
              </a:ext>
            </a:extLst>
          </p:cNvPr>
          <p:cNvPicPr>
            <a:picLocks noChangeAspect="1"/>
          </p:cNvPicPr>
          <p:nvPr/>
        </p:nvPicPr>
        <p:blipFill>
          <a:blip r:embed="rId2"/>
          <a:stretch>
            <a:fillRect/>
          </a:stretch>
        </p:blipFill>
        <p:spPr>
          <a:xfrm>
            <a:off x="2137316" y="2437598"/>
            <a:ext cx="8316639" cy="3939788"/>
          </a:xfrm>
          <a:prstGeom prst="rect">
            <a:avLst/>
          </a:prstGeom>
        </p:spPr>
      </p:pic>
    </p:spTree>
    <p:extLst>
      <p:ext uri="{BB962C8B-B14F-4D97-AF65-F5344CB8AC3E}">
        <p14:creationId xmlns:p14="http://schemas.microsoft.com/office/powerpoint/2010/main" val="2373637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88A0-2CB7-4080-998C-59EB87007BE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B5692A8-2766-4915-8AE2-B1CF72CD3758}"/>
              </a:ext>
            </a:extLst>
          </p:cNvPr>
          <p:cNvSpPr>
            <a:spLocks noGrp="1"/>
          </p:cNvSpPr>
          <p:nvPr>
            <p:ph idx="1"/>
          </p:nvPr>
        </p:nvSpPr>
        <p:spPr/>
        <p:txBody>
          <a:bodyPr/>
          <a:lstStyle/>
          <a:p>
            <a:r>
              <a:rPr lang="en-GB" altLang="zh-TW" dirty="0"/>
              <a:t>We want to choose 15 numbers, with different rows and columns, such that the sum is maximal</a:t>
            </a:r>
            <a:endParaRPr lang="zh-TW" altLang="en-US" dirty="0"/>
          </a:p>
        </p:txBody>
      </p:sp>
      <p:pic>
        <p:nvPicPr>
          <p:cNvPr id="4" name="Picture 3">
            <a:extLst>
              <a:ext uri="{FF2B5EF4-FFF2-40B4-BE49-F238E27FC236}">
                <a16:creationId xmlns:a16="http://schemas.microsoft.com/office/drawing/2014/main" id="{E81928B8-6235-4B12-8C19-F120411FA2DC}"/>
              </a:ext>
            </a:extLst>
          </p:cNvPr>
          <p:cNvPicPr>
            <a:picLocks noChangeAspect="1"/>
          </p:cNvPicPr>
          <p:nvPr/>
        </p:nvPicPr>
        <p:blipFill>
          <a:blip r:embed="rId2"/>
          <a:stretch>
            <a:fillRect/>
          </a:stretch>
        </p:blipFill>
        <p:spPr>
          <a:xfrm>
            <a:off x="2434952" y="2588490"/>
            <a:ext cx="7322096" cy="4121746"/>
          </a:xfrm>
          <a:prstGeom prst="rect">
            <a:avLst/>
          </a:prstGeom>
        </p:spPr>
      </p:pic>
    </p:spTree>
    <p:extLst>
      <p:ext uri="{BB962C8B-B14F-4D97-AF65-F5344CB8AC3E}">
        <p14:creationId xmlns:p14="http://schemas.microsoft.com/office/powerpoint/2010/main" val="153952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098-DC44-4784-8A5C-9B437054374F}"/>
              </a:ext>
            </a:extLst>
          </p:cNvPr>
          <p:cNvSpPr>
            <a:spLocks noGrp="1"/>
          </p:cNvSpPr>
          <p:nvPr>
            <p:ph type="title"/>
          </p:nvPr>
        </p:nvSpPr>
        <p:spPr/>
        <p:txBody>
          <a:bodyPr/>
          <a:lstStyle/>
          <a:p>
            <a:r>
              <a:rPr lang="en-GB" altLang="zh-TW" dirty="0"/>
              <a:t>General idea</a:t>
            </a:r>
            <a:endParaRPr lang="zh-TW" altLang="en-US" dirty="0"/>
          </a:p>
        </p:txBody>
      </p:sp>
      <p:sp>
        <p:nvSpPr>
          <p:cNvPr id="3" name="Content Placeholder 2">
            <a:extLst>
              <a:ext uri="{FF2B5EF4-FFF2-40B4-BE49-F238E27FC236}">
                <a16:creationId xmlns:a16="http://schemas.microsoft.com/office/drawing/2014/main" id="{B779491D-87EE-4CAE-808F-F75CA09E15DB}"/>
              </a:ext>
            </a:extLst>
          </p:cNvPr>
          <p:cNvSpPr>
            <a:spLocks noGrp="1"/>
          </p:cNvSpPr>
          <p:nvPr>
            <p:ph idx="1"/>
          </p:nvPr>
        </p:nvSpPr>
        <p:spPr/>
        <p:txBody>
          <a:bodyPr/>
          <a:lstStyle/>
          <a:p>
            <a:r>
              <a:rPr lang="en-GB" altLang="zh-TW" dirty="0"/>
              <a:t>For rows &gt;=</a:t>
            </a:r>
            <a:r>
              <a:rPr lang="en-GB" altLang="zh-TW" dirty="0" err="1"/>
              <a:t>i</a:t>
            </a:r>
            <a:endParaRPr lang="en-GB" altLang="zh-TW" dirty="0"/>
          </a:p>
          <a:p>
            <a:r>
              <a:rPr lang="en-GB" altLang="zh-TW" dirty="0"/>
              <a:t>For a set of columns C of cardinal N-</a:t>
            </a:r>
            <a:r>
              <a:rPr lang="en-GB" altLang="zh-TW" dirty="0" err="1"/>
              <a:t>i</a:t>
            </a:r>
            <a:endParaRPr lang="en-GB" altLang="zh-TW" dirty="0"/>
          </a:p>
          <a:p>
            <a:endParaRPr lang="en-GB" altLang="zh-TW" dirty="0"/>
          </a:p>
          <a:p>
            <a:endParaRPr lang="en-GB" altLang="zh-TW" dirty="0"/>
          </a:p>
          <a:p>
            <a:endParaRPr lang="en-GB" altLang="zh-TW" dirty="0"/>
          </a:p>
          <a:p>
            <a:r>
              <a:rPr lang="en-GB" altLang="zh-TW" dirty="0"/>
              <a:t>The solution is then </a:t>
            </a:r>
            <a:endParaRPr lang="zh-TW" altLang="en-US" dirty="0"/>
          </a:p>
        </p:txBody>
      </p:sp>
      <p:pic>
        <p:nvPicPr>
          <p:cNvPr id="4" name="Picture 3">
            <a:extLst>
              <a:ext uri="{FF2B5EF4-FFF2-40B4-BE49-F238E27FC236}">
                <a16:creationId xmlns:a16="http://schemas.microsoft.com/office/drawing/2014/main" id="{29A4F829-561C-4B16-9007-7334CBBF2141}"/>
              </a:ext>
            </a:extLst>
          </p:cNvPr>
          <p:cNvPicPr>
            <a:picLocks noChangeAspect="1"/>
          </p:cNvPicPr>
          <p:nvPr/>
        </p:nvPicPr>
        <p:blipFill>
          <a:blip r:embed="rId2"/>
          <a:stretch>
            <a:fillRect/>
          </a:stretch>
        </p:blipFill>
        <p:spPr>
          <a:xfrm>
            <a:off x="3398224" y="2992963"/>
            <a:ext cx="4291647" cy="746830"/>
          </a:xfrm>
          <a:prstGeom prst="rect">
            <a:avLst/>
          </a:prstGeom>
        </p:spPr>
      </p:pic>
      <p:pic>
        <p:nvPicPr>
          <p:cNvPr id="5" name="Picture 4">
            <a:extLst>
              <a:ext uri="{FF2B5EF4-FFF2-40B4-BE49-F238E27FC236}">
                <a16:creationId xmlns:a16="http://schemas.microsoft.com/office/drawing/2014/main" id="{51DD8D21-92AD-4B59-BEDE-9464CA7B9EEA}"/>
              </a:ext>
            </a:extLst>
          </p:cNvPr>
          <p:cNvPicPr>
            <a:picLocks noChangeAspect="1"/>
          </p:cNvPicPr>
          <p:nvPr/>
        </p:nvPicPr>
        <p:blipFill>
          <a:blip r:embed="rId3"/>
          <a:stretch>
            <a:fillRect/>
          </a:stretch>
        </p:blipFill>
        <p:spPr>
          <a:xfrm>
            <a:off x="4480502" y="4343619"/>
            <a:ext cx="2752505" cy="551814"/>
          </a:xfrm>
          <a:prstGeom prst="rect">
            <a:avLst/>
          </a:prstGeom>
        </p:spPr>
      </p:pic>
    </p:spTree>
    <p:extLst>
      <p:ext uri="{BB962C8B-B14F-4D97-AF65-F5344CB8AC3E}">
        <p14:creationId xmlns:p14="http://schemas.microsoft.com/office/powerpoint/2010/main" val="2290423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FF46-74B1-4EF8-84D7-343293754B01}"/>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2872C4D4-475F-47BF-A34F-293F1DE8531D}"/>
              </a:ext>
            </a:extLst>
          </p:cNvPr>
          <p:cNvSpPr>
            <a:spLocks noGrp="1"/>
          </p:cNvSpPr>
          <p:nvPr>
            <p:ph idx="1"/>
          </p:nvPr>
        </p:nvSpPr>
        <p:spPr/>
        <p:txBody>
          <a:bodyPr>
            <a:normAutofit fontScale="85000" lnSpcReduction="20000"/>
          </a:bodyPr>
          <a:lstStyle/>
          <a:p>
            <a:r>
              <a:rPr lang="en-GB" altLang="zh-TW" dirty="0"/>
              <a:t>Recurrence on n:</a:t>
            </a:r>
          </a:p>
          <a:p>
            <a:r>
              <a:rPr lang="en-GB" altLang="zh-TW" dirty="0" err="1"/>
              <a:t>int</a:t>
            </a:r>
            <a:r>
              <a:rPr lang="en-GB" altLang="zh-TW" dirty="0"/>
              <a:t> f(</a:t>
            </a:r>
            <a:r>
              <a:rPr lang="en-GB" altLang="zh-TW" dirty="0" err="1"/>
              <a:t>int</a:t>
            </a:r>
            <a:r>
              <a:rPr lang="en-GB" altLang="zh-TW" dirty="0"/>
              <a:t> </a:t>
            </a:r>
            <a:r>
              <a:rPr lang="en-GB" altLang="zh-TW" dirty="0" err="1"/>
              <a:t>i</a:t>
            </a:r>
            <a:r>
              <a:rPr lang="en-GB" altLang="zh-TW" dirty="0"/>
              <a:t>, set&lt;</a:t>
            </a:r>
            <a:r>
              <a:rPr lang="en-GB" altLang="zh-TW" dirty="0" err="1"/>
              <a:t>int</a:t>
            </a:r>
            <a:r>
              <a:rPr lang="en-GB" altLang="zh-TW" dirty="0"/>
              <a:t>&gt; c){</a:t>
            </a:r>
          </a:p>
          <a:p>
            <a:r>
              <a:rPr lang="en-GB" altLang="zh-TW" dirty="0"/>
              <a:t>    if(</a:t>
            </a:r>
            <a:r>
              <a:rPr lang="en-GB" altLang="zh-TW" dirty="0" err="1"/>
              <a:t>i</a:t>
            </a:r>
            <a:r>
              <a:rPr lang="en-GB" altLang="zh-TW" dirty="0"/>
              <a:t>==0) return 0;</a:t>
            </a:r>
          </a:p>
          <a:p>
            <a:r>
              <a:rPr lang="en-GB" altLang="zh-TW" dirty="0"/>
              <a:t>    </a:t>
            </a:r>
            <a:r>
              <a:rPr lang="en-GB" altLang="zh-TW" dirty="0" err="1"/>
              <a:t>int</a:t>
            </a:r>
            <a:r>
              <a:rPr lang="en-GB" altLang="zh-TW" dirty="0"/>
              <a:t> s = 0;</a:t>
            </a:r>
          </a:p>
          <a:p>
            <a:r>
              <a:rPr lang="en-GB" altLang="zh-TW" dirty="0"/>
              <a:t>    for(</a:t>
            </a:r>
            <a:r>
              <a:rPr lang="en-GB" altLang="zh-TW" dirty="0" err="1"/>
              <a:t>int</a:t>
            </a:r>
            <a:r>
              <a:rPr lang="en-GB" altLang="zh-TW" dirty="0"/>
              <a:t> j=0;j&lt;</a:t>
            </a:r>
            <a:r>
              <a:rPr lang="en-GB" altLang="zh-TW" dirty="0" err="1"/>
              <a:t>n;j</a:t>
            </a:r>
            <a:r>
              <a:rPr lang="en-GB" altLang="zh-TW" dirty="0"/>
              <a:t>++)</a:t>
            </a:r>
          </a:p>
          <a:p>
            <a:r>
              <a:rPr lang="en-GB" altLang="zh-TW" dirty="0"/>
              <a:t>        if(</a:t>
            </a:r>
            <a:r>
              <a:rPr lang="en-GB" altLang="zh-TW" dirty="0" err="1"/>
              <a:t>c.count</a:t>
            </a:r>
            <a:r>
              <a:rPr lang="en-GB" altLang="zh-TW" dirty="0"/>
              <a:t>(j)){</a:t>
            </a:r>
          </a:p>
          <a:p>
            <a:r>
              <a:rPr lang="en-GB" altLang="zh-TW" dirty="0"/>
              <a:t>              </a:t>
            </a:r>
            <a:r>
              <a:rPr lang="en-GB" altLang="zh-TW" dirty="0" err="1"/>
              <a:t>c.erase</a:t>
            </a:r>
            <a:r>
              <a:rPr lang="en-GB" altLang="zh-TW" dirty="0"/>
              <a:t>(j);</a:t>
            </a:r>
          </a:p>
          <a:p>
            <a:r>
              <a:rPr lang="en-GB" altLang="zh-TW" dirty="0"/>
              <a:t>              s = max(s, m[</a:t>
            </a:r>
            <a:r>
              <a:rPr lang="en-GB" altLang="zh-TW" dirty="0" err="1"/>
              <a:t>i</a:t>
            </a:r>
            <a:r>
              <a:rPr lang="en-GB" altLang="zh-TW" dirty="0"/>
              <a:t>][j] + f(i+1, c));</a:t>
            </a:r>
          </a:p>
          <a:p>
            <a:r>
              <a:rPr lang="en-GB" altLang="zh-TW" dirty="0"/>
              <a:t>        }</a:t>
            </a:r>
          </a:p>
          <a:p>
            <a:r>
              <a:rPr lang="en-GB" altLang="zh-TW" dirty="0"/>
              <a:t>    return s;</a:t>
            </a:r>
          </a:p>
          <a:p>
            <a:r>
              <a:rPr lang="en-GB" altLang="zh-TW" dirty="0"/>
              <a:t>}</a:t>
            </a:r>
          </a:p>
          <a:p>
            <a:endParaRPr lang="zh-TW" altLang="en-US" dirty="0"/>
          </a:p>
        </p:txBody>
      </p:sp>
    </p:spTree>
    <p:extLst>
      <p:ext uri="{BB962C8B-B14F-4D97-AF65-F5344CB8AC3E}">
        <p14:creationId xmlns:p14="http://schemas.microsoft.com/office/powerpoint/2010/main" val="41984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A18E-E2F1-4B32-8429-22777F05BD6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4FCC94A-2614-46F0-BD67-29AEEC6281DA}"/>
              </a:ext>
            </a:extLst>
          </p:cNvPr>
          <p:cNvSpPr>
            <a:spLocks noGrp="1"/>
          </p:cNvSpPr>
          <p:nvPr>
            <p:ph idx="1"/>
          </p:nvPr>
        </p:nvSpPr>
        <p:spPr/>
        <p:txBody>
          <a:bodyPr/>
          <a:lstStyle/>
          <a:p>
            <a:r>
              <a:rPr lang="en-US" altLang="zh-TW" dirty="0"/>
              <a:t>It was no very unusual thing for Mr. Lestrade</a:t>
            </a:r>
          </a:p>
          <a:p>
            <a:endParaRPr lang="en-GB" altLang="zh-TW" dirty="0"/>
          </a:p>
          <a:p>
            <a:r>
              <a:rPr lang="en-GB" altLang="zh-TW" dirty="0"/>
              <a:t>(</a:t>
            </a:r>
            <a:r>
              <a:rPr lang="en-US" altLang="zh-TW" dirty="0"/>
              <a:t>it, was) -&gt; no</a:t>
            </a:r>
          </a:p>
          <a:p>
            <a:r>
              <a:rPr lang="en-GB" altLang="zh-TW" dirty="0"/>
              <a:t>(</a:t>
            </a:r>
            <a:r>
              <a:rPr lang="en-US" altLang="zh-TW" dirty="0"/>
              <a:t>was, no) -&gt; very</a:t>
            </a:r>
          </a:p>
          <a:p>
            <a:r>
              <a:rPr lang="en-GB" altLang="zh-TW" dirty="0"/>
              <a:t>(</a:t>
            </a:r>
            <a:r>
              <a:rPr lang="en-US" altLang="zh-TW" dirty="0"/>
              <a:t>no, very) -&gt; unusual</a:t>
            </a:r>
          </a:p>
          <a:p>
            <a:r>
              <a:rPr lang="en-GB" altLang="zh-TW" dirty="0"/>
              <a:t>(</a:t>
            </a:r>
            <a:r>
              <a:rPr lang="en-US" altLang="zh-TW" dirty="0"/>
              <a:t>very, unusual) -&gt; thing</a:t>
            </a:r>
          </a:p>
          <a:p>
            <a:r>
              <a:rPr lang="en-GB" altLang="zh-TW" dirty="0"/>
              <a:t>…</a:t>
            </a:r>
            <a:r>
              <a:rPr lang="en-US" altLang="zh-TW" dirty="0"/>
              <a:t>…</a:t>
            </a:r>
            <a:endParaRPr lang="zh-TW" altLang="en-US" dirty="0"/>
          </a:p>
        </p:txBody>
      </p:sp>
    </p:spTree>
    <p:extLst>
      <p:ext uri="{BB962C8B-B14F-4D97-AF65-F5344CB8AC3E}">
        <p14:creationId xmlns:p14="http://schemas.microsoft.com/office/powerpoint/2010/main" val="3852710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C16C-82D9-4C7C-9085-1AC5E9F62F16}"/>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1302B6-D23A-462F-B2D2-80367A5147BA}"/>
                  </a:ext>
                </a:extLst>
              </p:cNvPr>
              <p:cNvSpPr>
                <a:spLocks noGrp="1"/>
              </p:cNvSpPr>
              <p:nvPr>
                <p:ph idx="1"/>
              </p:nvPr>
            </p:nvSpPr>
            <p:spPr/>
            <p:txBody>
              <a:bodyPr/>
              <a:lstStyle/>
              <a:p>
                <a:r>
                  <a:rPr lang="en-GB" altLang="zh-TW" dirty="0"/>
                  <a:t>What is the complexity?</a:t>
                </a:r>
              </a:p>
              <a:p>
                <a:endParaRPr lang="en-GB" altLang="zh-TW" dirty="0"/>
              </a:p>
              <a:p>
                <a:endParaRPr lang="en-GB" altLang="zh-TW" dirty="0"/>
              </a:p>
              <a:p>
                <a:r>
                  <a:rPr lang="en-GB" altLang="zh-TW" dirty="0"/>
                  <a:t>However, we have only </a:t>
                </a:r>
              </a:p>
              <a:p>
                <a:r>
                  <a:rPr lang="en-GB" altLang="zh-TW" dirty="0"/>
                  <a:t>15 values for I</a:t>
                </a:r>
              </a:p>
              <a:p>
                <a14:m>
                  <m:oMath xmlns:m="http://schemas.openxmlformats.org/officeDocument/2006/math">
                    <m:sSup>
                      <m:sSupPr>
                        <m:ctrlPr>
                          <a:rPr lang="en-US" altLang="zh-TW"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oMath>
                </a14:m>
                <a:r>
                  <a:rPr lang="zh-TW" altLang="en-US" dirty="0"/>
                  <a:t> </a:t>
                </a:r>
                <a:r>
                  <a:rPr lang="en-GB" altLang="zh-TW" dirty="0"/>
                  <a:t>values for C</a:t>
                </a:r>
              </a:p>
              <a:p>
                <a:endParaRPr lang="en-GB" altLang="zh-TW" dirty="0"/>
              </a:p>
              <a:p>
                <a:r>
                  <a:rPr lang="en-GB" altLang="zh-TW" dirty="0"/>
                  <a:t>In total </a:t>
                </a:r>
                <a14:m>
                  <m:oMath xmlns:m="http://schemas.openxmlformats.org/officeDocument/2006/math">
                    <m:r>
                      <a:rPr lang="en-GB" altLang="zh-TW" b="0" i="1" smtClean="0">
                        <a:latin typeface="Cambria Math" panose="02040503050406030204" pitchFamily="18" charset="0"/>
                      </a:rPr>
                      <m:t>15∗</m:t>
                    </m:r>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r>
                      <a:rPr lang="en-GB" altLang="zh-TW" b="0" i="1" smtClean="0">
                        <a:latin typeface="Cambria Math" panose="02040503050406030204" pitchFamily="18" charset="0"/>
                      </a:rPr>
                      <m:t>=491520</m:t>
                    </m:r>
                  </m:oMath>
                </a14:m>
                <a:r>
                  <a:rPr lang="zh-TW" altLang="en-US" dirty="0"/>
                  <a:t> </a:t>
                </a:r>
                <a:r>
                  <a:rPr lang="en-GB" altLang="zh-TW" dirty="0"/>
                  <a:t>combinations only! (&lt;&lt;&lt;15!)</a:t>
                </a:r>
                <a:endParaRPr lang="zh-TW" altLang="en-US" dirty="0"/>
              </a:p>
            </p:txBody>
          </p:sp>
        </mc:Choice>
        <mc:Fallback xmlns="">
          <p:sp>
            <p:nvSpPr>
              <p:cNvPr id="3" name="Content Placeholder 2">
                <a:extLst>
                  <a:ext uri="{FF2B5EF4-FFF2-40B4-BE49-F238E27FC236}">
                    <a16:creationId xmlns:a16="http://schemas.microsoft.com/office/drawing/2014/main" id="{0B1302B6-D23A-462F-B2D2-80367A5147B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0707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96EB-9515-4584-9558-5FD9243333F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88643C0C-35EC-4C5F-8BC3-80E364358D64}"/>
              </a:ext>
            </a:extLst>
          </p:cNvPr>
          <p:cNvSpPr>
            <a:spLocks noGrp="1"/>
          </p:cNvSpPr>
          <p:nvPr>
            <p:ph idx="1"/>
          </p:nvPr>
        </p:nvSpPr>
        <p:spPr/>
        <p:txBody>
          <a:bodyPr>
            <a:normAutofit lnSpcReduction="10000"/>
          </a:bodyPr>
          <a:lstStyle/>
          <a:p>
            <a:r>
              <a:rPr lang="en-GB" altLang="zh-TW" dirty="0"/>
              <a:t>In fact, we encounter the same problem as before:</a:t>
            </a:r>
          </a:p>
          <a:p>
            <a:endParaRPr lang="en-GB" altLang="zh-TW" dirty="0"/>
          </a:p>
          <a:p>
            <a:endParaRPr lang="en-GB" altLang="zh-TW" dirty="0"/>
          </a:p>
          <a:p>
            <a:endParaRPr lang="en-GB" altLang="zh-TW" dirty="0"/>
          </a:p>
          <a:p>
            <a:endParaRPr lang="en-GB" altLang="zh-TW" dirty="0"/>
          </a:p>
          <a:p>
            <a:endParaRPr lang="en-GB" altLang="zh-TW" dirty="0"/>
          </a:p>
          <a:p>
            <a:endParaRPr lang="en-GB" altLang="zh-TW" dirty="0"/>
          </a:p>
          <a:p>
            <a:r>
              <a:rPr lang="en-GB" altLang="zh-TW" dirty="0"/>
              <a:t>In these two cases, we continue with f(2, {2,..N-1}), but we made the computation two times!</a:t>
            </a:r>
            <a:endParaRPr lang="zh-TW" altLang="en-US" dirty="0"/>
          </a:p>
        </p:txBody>
      </p:sp>
      <p:pic>
        <p:nvPicPr>
          <p:cNvPr id="4" name="Picture 3">
            <a:extLst>
              <a:ext uri="{FF2B5EF4-FFF2-40B4-BE49-F238E27FC236}">
                <a16:creationId xmlns:a16="http://schemas.microsoft.com/office/drawing/2014/main" id="{20FDE6BD-F6ED-403B-A193-2BA8F563D1D0}"/>
              </a:ext>
            </a:extLst>
          </p:cNvPr>
          <p:cNvPicPr>
            <a:picLocks noChangeAspect="1"/>
          </p:cNvPicPr>
          <p:nvPr/>
        </p:nvPicPr>
        <p:blipFill>
          <a:blip r:embed="rId2"/>
          <a:stretch>
            <a:fillRect/>
          </a:stretch>
        </p:blipFill>
        <p:spPr>
          <a:xfrm>
            <a:off x="3943508" y="2264461"/>
            <a:ext cx="3459021" cy="2730807"/>
          </a:xfrm>
          <a:prstGeom prst="rect">
            <a:avLst/>
          </a:prstGeom>
        </p:spPr>
      </p:pic>
    </p:spTree>
    <p:extLst>
      <p:ext uri="{BB962C8B-B14F-4D97-AF65-F5344CB8AC3E}">
        <p14:creationId xmlns:p14="http://schemas.microsoft.com/office/powerpoint/2010/main" val="3949089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7E46-3D43-406C-B4F2-E97C06C778E5}"/>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FEE7AA07-FE18-4BF5-AB0D-86C679137BC6}"/>
              </a:ext>
            </a:extLst>
          </p:cNvPr>
          <p:cNvSpPr>
            <a:spLocks noGrp="1"/>
          </p:cNvSpPr>
          <p:nvPr>
            <p:ph idx="1"/>
          </p:nvPr>
        </p:nvSpPr>
        <p:spPr/>
        <p:txBody>
          <a:bodyPr/>
          <a:lstStyle/>
          <a:p>
            <a:r>
              <a:rPr lang="en-GB" altLang="zh-TW" dirty="0"/>
              <a:t>Use dynamic programming, solve the above problem.</a:t>
            </a:r>
          </a:p>
          <a:p>
            <a:r>
              <a:rPr lang="en-GB" altLang="zh-TW" dirty="0"/>
              <a:t>Hint: create a struct/class IC, and use (unordered_)map&lt;IC, </a:t>
            </a:r>
            <a:r>
              <a:rPr lang="en-GB" altLang="zh-TW" dirty="0" err="1"/>
              <a:t>int</a:t>
            </a:r>
            <a:r>
              <a:rPr lang="en-GB" altLang="zh-TW" dirty="0"/>
              <a:t>&gt;</a:t>
            </a:r>
          </a:p>
          <a:p>
            <a:r>
              <a:rPr lang="en-GB" altLang="zh-TW" dirty="0"/>
              <a:t>Don’t forget to define </a:t>
            </a:r>
            <a:r>
              <a:rPr lang="en-GB" altLang="zh-TW" dirty="0">
                <a:solidFill>
                  <a:srgbClr val="FF0000"/>
                </a:solidFill>
              </a:rPr>
              <a:t>==, </a:t>
            </a:r>
            <a:r>
              <a:rPr lang="en-GB" altLang="zh-TW">
                <a:solidFill>
                  <a:srgbClr val="FF0000"/>
                </a:solidFill>
              </a:rPr>
              <a:t>hash </a:t>
            </a:r>
            <a:r>
              <a:rPr lang="en-GB" altLang="zh-TW"/>
              <a:t>function!</a:t>
            </a:r>
            <a:endParaRPr lang="en-GB" altLang="zh-TW" dirty="0"/>
          </a:p>
          <a:p>
            <a:endParaRPr lang="en-GB" altLang="zh-TW" dirty="0"/>
          </a:p>
          <a:p>
            <a:endParaRPr lang="en-GB" altLang="zh-TW" dirty="0"/>
          </a:p>
          <a:p>
            <a:r>
              <a:rPr lang="en-GB" altLang="zh-TW" dirty="0"/>
              <a:t>What is your program’s complexity?</a:t>
            </a:r>
            <a:endParaRPr lang="zh-TW" altLang="en-US" dirty="0"/>
          </a:p>
        </p:txBody>
      </p:sp>
    </p:spTree>
    <p:extLst>
      <p:ext uri="{BB962C8B-B14F-4D97-AF65-F5344CB8AC3E}">
        <p14:creationId xmlns:p14="http://schemas.microsoft.com/office/powerpoint/2010/main" val="110474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C43-A60C-432E-ADFC-148DF0966CB4}"/>
              </a:ext>
            </a:extLst>
          </p:cNvPr>
          <p:cNvSpPr>
            <a:spLocks noGrp="1"/>
          </p:cNvSpPr>
          <p:nvPr>
            <p:ph type="title"/>
          </p:nvPr>
        </p:nvSpPr>
        <p:spPr/>
        <p:txBody>
          <a:bodyPr/>
          <a:lstStyle/>
          <a:p>
            <a:r>
              <a:rPr lang="en-GB" altLang="zh-TW" dirty="0"/>
              <a:t>Answer</a:t>
            </a:r>
            <a:endParaRPr lang="zh-TW" altLang="en-US" dirty="0"/>
          </a:p>
        </p:txBody>
      </p:sp>
      <p:sp>
        <p:nvSpPr>
          <p:cNvPr id="3" name="Content Placeholder 2">
            <a:extLst>
              <a:ext uri="{FF2B5EF4-FFF2-40B4-BE49-F238E27FC236}">
                <a16:creationId xmlns:a16="http://schemas.microsoft.com/office/drawing/2014/main" id="{01961E1F-E53A-405B-9A40-7EFCE433E91B}"/>
              </a:ext>
            </a:extLst>
          </p:cNvPr>
          <p:cNvSpPr>
            <a:spLocks noGrp="1"/>
          </p:cNvSpPr>
          <p:nvPr>
            <p:ph idx="1"/>
          </p:nvPr>
        </p:nvSpPr>
        <p:spPr/>
        <p:txBody>
          <a:bodyPr/>
          <a:lstStyle/>
          <a:p>
            <a:r>
              <a:rPr lang="en-GB" altLang="zh-TW" dirty="0"/>
              <a:t>13938</a:t>
            </a:r>
            <a:endParaRPr lang="zh-TW" altLang="en-US" dirty="0"/>
          </a:p>
        </p:txBody>
      </p:sp>
      <p:pic>
        <p:nvPicPr>
          <p:cNvPr id="4" name="Picture 3">
            <a:extLst>
              <a:ext uri="{FF2B5EF4-FFF2-40B4-BE49-F238E27FC236}">
                <a16:creationId xmlns:a16="http://schemas.microsoft.com/office/drawing/2014/main" id="{FE49DF38-BF96-42A4-BA7E-BEA67B6A7878}"/>
              </a:ext>
            </a:extLst>
          </p:cNvPr>
          <p:cNvPicPr>
            <a:picLocks noChangeAspect="1"/>
          </p:cNvPicPr>
          <p:nvPr/>
        </p:nvPicPr>
        <p:blipFill>
          <a:blip r:embed="rId2"/>
          <a:stretch>
            <a:fillRect/>
          </a:stretch>
        </p:blipFill>
        <p:spPr>
          <a:xfrm>
            <a:off x="1550673" y="2501758"/>
            <a:ext cx="9210935" cy="3529171"/>
          </a:xfrm>
          <a:prstGeom prst="rect">
            <a:avLst/>
          </a:prstGeom>
        </p:spPr>
      </p:pic>
    </p:spTree>
    <p:extLst>
      <p:ext uri="{BB962C8B-B14F-4D97-AF65-F5344CB8AC3E}">
        <p14:creationId xmlns:p14="http://schemas.microsoft.com/office/powerpoint/2010/main" val="299959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D52-C27E-465C-8E83-E864CE766E1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57F76F7-997C-45F0-A868-2FF671B52FD5}"/>
              </a:ext>
            </a:extLst>
          </p:cNvPr>
          <p:cNvSpPr>
            <a:spLocks noGrp="1"/>
          </p:cNvSpPr>
          <p:nvPr>
            <p:ph idx="1"/>
          </p:nvPr>
        </p:nvSpPr>
        <p:spPr/>
        <p:txBody>
          <a:bodyPr/>
          <a:lstStyle/>
          <a:p>
            <a:r>
              <a:rPr lang="en-GB" altLang="zh-TW" dirty="0"/>
              <a:t>32 occurrence of pair (it, was), followed by</a:t>
            </a:r>
          </a:p>
          <a:p>
            <a:r>
              <a:rPr lang="en-GB" altLang="zh-TW" dirty="0"/>
              <a:t>3 times “the”</a:t>
            </a:r>
          </a:p>
          <a:p>
            <a:r>
              <a:rPr lang="en-GB" altLang="zh-TW" dirty="0"/>
              <a:t>2 times “not”</a:t>
            </a:r>
          </a:p>
          <a:p>
            <a:r>
              <a:rPr lang="en-GB" altLang="zh-TW" dirty="0"/>
              <a:t>2 times “on”</a:t>
            </a:r>
          </a:p>
          <a:p>
            <a:r>
              <a:rPr lang="en-GB" altLang="zh-TW" dirty="0"/>
              <a:t>……</a:t>
            </a:r>
            <a:endParaRPr lang="zh-TW" altLang="en-US" dirty="0"/>
          </a:p>
        </p:txBody>
      </p:sp>
    </p:spTree>
    <p:extLst>
      <p:ext uri="{BB962C8B-B14F-4D97-AF65-F5344CB8AC3E}">
        <p14:creationId xmlns:p14="http://schemas.microsoft.com/office/powerpoint/2010/main" val="252811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144A-7A62-4720-9475-4585B3FCA39E}"/>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CB3D9F7-D0F3-4830-BB68-709D13FAE046}"/>
              </a:ext>
            </a:extLst>
          </p:cNvPr>
          <p:cNvSpPr>
            <a:spLocks noGrp="1"/>
          </p:cNvSpPr>
          <p:nvPr>
            <p:ph idx="1"/>
          </p:nvPr>
        </p:nvSpPr>
        <p:spPr/>
        <p:txBody>
          <a:bodyPr/>
          <a:lstStyle/>
          <a:p>
            <a:r>
              <a:rPr lang="en-US" altLang="zh-TW" dirty="0"/>
              <a:t>it was broken into fragments </a:t>
            </a:r>
            <a:r>
              <a:rPr lang="en-US" altLang="zh-TW" dirty="0" err="1"/>
              <a:t>i</a:t>
            </a:r>
            <a:r>
              <a:rPr lang="en-US" altLang="zh-TW" dirty="0"/>
              <a:t> am gathering all the threads into my hands and the farther </a:t>
            </a:r>
            <a:r>
              <a:rPr lang="en-US" altLang="zh-TW" dirty="0" err="1"/>
              <a:t>i</a:t>
            </a:r>
            <a:r>
              <a:rPr lang="en-US" altLang="zh-TW" dirty="0"/>
              <a:t> go with</a:t>
            </a:r>
            <a:endParaRPr lang="zh-TW" altLang="en-US" dirty="0"/>
          </a:p>
        </p:txBody>
      </p:sp>
    </p:spTree>
    <p:extLst>
      <p:ext uri="{BB962C8B-B14F-4D97-AF65-F5344CB8AC3E}">
        <p14:creationId xmlns:p14="http://schemas.microsoft.com/office/powerpoint/2010/main" val="67138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99C2-A561-4EFC-8F39-91154B1F56B8}"/>
              </a:ext>
            </a:extLst>
          </p:cNvPr>
          <p:cNvSpPr>
            <a:spLocks noGrp="1"/>
          </p:cNvSpPr>
          <p:nvPr>
            <p:ph type="title"/>
          </p:nvPr>
        </p:nvSpPr>
        <p:spPr/>
        <p:txBody>
          <a:bodyPr/>
          <a:lstStyle/>
          <a:p>
            <a:r>
              <a:rPr lang="en-GB" altLang="zh-TW" dirty="0"/>
              <a:t>What data structure to use?</a:t>
            </a:r>
            <a:endParaRPr lang="zh-TW" altLang="en-US" dirty="0"/>
          </a:p>
        </p:txBody>
      </p:sp>
      <p:sp>
        <p:nvSpPr>
          <p:cNvPr id="3" name="Content Placeholder 2">
            <a:extLst>
              <a:ext uri="{FF2B5EF4-FFF2-40B4-BE49-F238E27FC236}">
                <a16:creationId xmlns:a16="http://schemas.microsoft.com/office/drawing/2014/main" id="{EF552FE6-53DB-4AA3-A59A-D1042FFE0ABE}"/>
              </a:ext>
            </a:extLst>
          </p:cNvPr>
          <p:cNvSpPr>
            <a:spLocks noGrp="1"/>
          </p:cNvSpPr>
          <p:nvPr>
            <p:ph idx="1"/>
          </p:nvPr>
        </p:nvSpPr>
        <p:spPr/>
        <p:txBody>
          <a:bodyPr/>
          <a:lstStyle/>
          <a:p>
            <a:r>
              <a:rPr lang="en-GB" altLang="zh-TW" dirty="0"/>
              <a:t>We need a </a:t>
            </a:r>
            <a:r>
              <a:rPr lang="en-GB" altLang="zh-TW" dirty="0">
                <a:solidFill>
                  <a:srgbClr val="FF0000"/>
                </a:solidFill>
              </a:rPr>
              <a:t>dictionary</a:t>
            </a:r>
          </a:p>
          <a:p>
            <a:r>
              <a:rPr lang="en-GB" altLang="zh-TW" dirty="0"/>
              <a:t>Which associates a set of words C to a pair (A,B)</a:t>
            </a:r>
            <a:endParaRPr lang="zh-TW" altLang="en-US" dirty="0"/>
          </a:p>
        </p:txBody>
      </p:sp>
    </p:spTree>
    <p:extLst>
      <p:ext uri="{BB962C8B-B14F-4D97-AF65-F5344CB8AC3E}">
        <p14:creationId xmlns:p14="http://schemas.microsoft.com/office/powerpoint/2010/main" val="397609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ECBE-9CEF-4BB9-A3D0-87108D9FA5F8}"/>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7365D249-9AA0-43C9-9B9B-5379AC780369}"/>
              </a:ext>
            </a:extLst>
          </p:cNvPr>
          <p:cNvSpPr>
            <a:spLocks noGrp="1"/>
          </p:cNvSpPr>
          <p:nvPr>
            <p:ph idx="1"/>
          </p:nvPr>
        </p:nvSpPr>
        <p:spPr/>
        <p:txBody>
          <a:bodyPr/>
          <a:lstStyle/>
          <a:p>
            <a:r>
              <a:rPr lang="en-GB" altLang="zh-TW" dirty="0"/>
              <a:t>Generally speaking, dictionaries (maps) are data structures that:</a:t>
            </a:r>
          </a:p>
          <a:p>
            <a:r>
              <a:rPr lang="en-GB" altLang="zh-TW" dirty="0"/>
              <a:t>Associate values V to keys K</a:t>
            </a:r>
          </a:p>
          <a:p>
            <a:endParaRPr lang="en-GB" altLang="zh-TW" dirty="0"/>
          </a:p>
          <a:p>
            <a:r>
              <a:rPr lang="en-GB" altLang="zh-TW" dirty="0"/>
              <a:t>They have the following methods:</a:t>
            </a:r>
          </a:p>
          <a:p>
            <a:r>
              <a:rPr lang="en-GB" altLang="zh-TW" dirty="0"/>
              <a:t>void add(K key, V value)</a:t>
            </a:r>
          </a:p>
          <a:p>
            <a:r>
              <a:rPr lang="en-GB" altLang="zh-TW" dirty="0"/>
              <a:t>V get(K key)</a:t>
            </a:r>
          </a:p>
          <a:p>
            <a:endParaRPr lang="en-GB" altLang="zh-TW" dirty="0"/>
          </a:p>
          <a:p>
            <a:r>
              <a:rPr lang="en-GB" altLang="zh-TW" dirty="0"/>
              <a:t>And also remove, size, empty, etc…</a:t>
            </a:r>
            <a:endParaRPr lang="zh-TW" altLang="en-US" dirty="0"/>
          </a:p>
        </p:txBody>
      </p:sp>
    </p:spTree>
    <p:extLst>
      <p:ext uri="{BB962C8B-B14F-4D97-AF65-F5344CB8AC3E}">
        <p14:creationId xmlns:p14="http://schemas.microsoft.com/office/powerpoint/2010/main" val="261739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C50A-4B5A-49C0-9B04-80F591ED7389}"/>
              </a:ext>
            </a:extLst>
          </p:cNvPr>
          <p:cNvSpPr>
            <a:spLocks noGrp="1"/>
          </p:cNvSpPr>
          <p:nvPr>
            <p:ph type="title"/>
          </p:nvPr>
        </p:nvSpPr>
        <p:spPr/>
        <p:txBody>
          <a:bodyPr/>
          <a:lstStyle/>
          <a:p>
            <a:r>
              <a:rPr lang="en-GB" altLang="zh-TW" dirty="0"/>
              <a:t>Do we need a new data structure?</a:t>
            </a:r>
            <a:endParaRPr lang="zh-TW" altLang="en-US" dirty="0"/>
          </a:p>
        </p:txBody>
      </p:sp>
      <p:sp>
        <p:nvSpPr>
          <p:cNvPr id="3" name="Content Placeholder 2">
            <a:extLst>
              <a:ext uri="{FF2B5EF4-FFF2-40B4-BE49-F238E27FC236}">
                <a16:creationId xmlns:a16="http://schemas.microsoft.com/office/drawing/2014/main" id="{8300BB00-F97D-4A16-BB41-77AB7ADEF3BD}"/>
              </a:ext>
            </a:extLst>
          </p:cNvPr>
          <p:cNvSpPr>
            <a:spLocks noGrp="1"/>
          </p:cNvSpPr>
          <p:nvPr>
            <p:ph idx="1"/>
          </p:nvPr>
        </p:nvSpPr>
        <p:spPr/>
        <p:txBody>
          <a:bodyPr/>
          <a:lstStyle/>
          <a:p>
            <a:r>
              <a:rPr lang="en-GB" altLang="zh-TW" dirty="0"/>
              <a:t>How about using an array?</a:t>
            </a:r>
          </a:p>
          <a:p>
            <a:r>
              <a:rPr lang="en-GB" altLang="zh-TW" dirty="0"/>
              <a:t>How</a:t>
            </a:r>
            <a:r>
              <a:rPr lang="zh-TW" altLang="en-US" dirty="0"/>
              <a:t> </a:t>
            </a:r>
            <a:r>
              <a:rPr lang="en-GB" altLang="zh-TW" dirty="0"/>
              <a:t>about</a:t>
            </a:r>
            <a:r>
              <a:rPr lang="zh-TW" altLang="en-US" dirty="0"/>
              <a:t> </a:t>
            </a:r>
            <a:r>
              <a:rPr lang="en-GB" altLang="zh-TW" dirty="0"/>
              <a:t>using</a:t>
            </a:r>
            <a:r>
              <a:rPr lang="zh-TW" altLang="en-US" dirty="0"/>
              <a:t> </a:t>
            </a:r>
            <a:r>
              <a:rPr lang="en-GB" altLang="zh-TW" dirty="0"/>
              <a:t>a</a:t>
            </a:r>
            <a:r>
              <a:rPr lang="zh-TW" altLang="en-US" dirty="0"/>
              <a:t> </a:t>
            </a:r>
            <a:r>
              <a:rPr lang="en-GB" altLang="zh-TW" dirty="0"/>
              <a:t>tree?</a:t>
            </a:r>
          </a:p>
        </p:txBody>
      </p:sp>
    </p:spTree>
    <p:extLst>
      <p:ext uri="{BB962C8B-B14F-4D97-AF65-F5344CB8AC3E}">
        <p14:creationId xmlns:p14="http://schemas.microsoft.com/office/powerpoint/2010/main" val="416652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TotalTime>
  <Words>1278</Words>
  <Application>Microsoft Office PowerPoint</Application>
  <PresentationFormat>Widescreen</PresentationFormat>
  <Paragraphs>201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新細明體</vt:lpstr>
      <vt:lpstr>Arial</vt:lpstr>
      <vt:lpstr>Calibri</vt:lpstr>
      <vt:lpstr>Calibri Light</vt:lpstr>
      <vt:lpstr>Cambria Math</vt:lpstr>
      <vt:lpstr>Office Theme</vt:lpstr>
      <vt:lpstr>Hash table</vt:lpstr>
      <vt:lpstr>Today’s problem</vt:lpstr>
      <vt:lpstr>PowerPoint Presentation</vt:lpstr>
      <vt:lpstr>PowerPoint Presentation</vt:lpstr>
      <vt:lpstr>PowerPoint Presentation</vt:lpstr>
      <vt:lpstr>PowerPoint Presentation</vt:lpstr>
      <vt:lpstr>What data structure to use?</vt:lpstr>
      <vt:lpstr>PowerPoint Presentation</vt:lpstr>
      <vt:lpstr>Do we need a new data structure?</vt:lpstr>
      <vt:lpstr>A simple idea</vt:lpstr>
      <vt:lpstr>Hash function</vt:lpstr>
      <vt:lpstr>PowerPoint Presentation</vt:lpstr>
      <vt:lpstr>collision</vt:lpstr>
      <vt:lpstr>Image</vt:lpstr>
      <vt:lpstr>PowerPoint Presentation</vt:lpstr>
      <vt:lpstr>C++ implementation</vt:lpstr>
      <vt:lpstr>illustration</vt:lpstr>
      <vt:lpstr>Results</vt:lpstr>
      <vt:lpstr>C++ libraries</vt:lpstr>
      <vt:lpstr>Experiment of a larger text</vt:lpstr>
      <vt:lpstr>PowerPoint Presentation</vt:lpstr>
      <vt:lpstr>PowerPoint Presentation</vt:lpstr>
      <vt:lpstr>PowerPoint Presentation</vt:lpstr>
      <vt:lpstr>PowerPoint Presentation</vt:lpstr>
      <vt:lpstr>Complexity</vt:lpstr>
      <vt:lpstr>Comparison</vt:lpstr>
      <vt:lpstr>Application: memoization</vt:lpstr>
      <vt:lpstr>Naïve solution</vt:lpstr>
      <vt:lpstr>PowerPoint Presentation</vt:lpstr>
      <vt:lpstr>Homework</vt:lpstr>
      <vt:lpstr>PowerPoint Presentation</vt:lpstr>
      <vt:lpstr>PowerPoint Presentation</vt:lpstr>
      <vt:lpstr>PowerPoint Presentation</vt:lpstr>
      <vt:lpstr>In general</vt:lpstr>
      <vt:lpstr>Homework</vt:lpstr>
      <vt:lpstr>Homework</vt:lpstr>
      <vt:lpstr>PowerPoint Presentation</vt:lpstr>
      <vt:lpstr>General idea</vt:lpstr>
      <vt:lpstr>Naïve solution</vt:lpstr>
      <vt:lpstr>PowerPoint Presentation</vt:lpstr>
      <vt:lpstr>PowerPoint Presentation</vt:lpstr>
      <vt:lpstr>Homework</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aoinowaka@gmail.com</dc:creator>
  <cp:lastModifiedBy>aoinowaka@gmail.com</cp:lastModifiedBy>
  <cp:revision>57</cp:revision>
  <dcterms:created xsi:type="dcterms:W3CDTF">2018-01-02T07:32:44Z</dcterms:created>
  <dcterms:modified xsi:type="dcterms:W3CDTF">2018-01-28T03:17:58Z</dcterms:modified>
</cp:coreProperties>
</file>