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74" r:id="rId28"/>
    <p:sldId id="283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E7D6F-8EF1-4204-B67D-D5930E62162B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F037D-BDAE-462B-B2E7-80D738745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1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F037D-BDAE-462B-B2E7-80D73874566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348B-0866-4C3E-A2E8-33D694A2D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4395-6C37-4202-99DE-573887F1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4796-8DBF-4F20-88AE-8B13289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67AC-FA78-4BFA-BD07-0C4DE10D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EB9A-42F0-4DC3-9F17-714A9379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1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F637-F025-444A-B7EF-83FC19E6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1187-3F08-46C3-8985-4E2046887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F69B-3018-4E63-B19F-134E9F29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DAF2-A79F-4F69-9A3C-EE4FDD62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0C0F-A052-4795-AABC-435FA880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36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36ADC-CC4D-4D5C-ACF7-E80C2F7E6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D57B1-C636-4678-90A0-7BCC8BDF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0383-B6D3-42C4-8647-84A60842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C751-63E1-42FA-BEC2-B58D5687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9CE9-3E79-46B3-A4D2-1F01C090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16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A74F-B871-403D-82C6-958E3949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CB54-AFA3-40C3-969E-6BC5286E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2D61-C475-479F-95C1-86E6D1C2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A9797-C305-4E02-8BB7-924DC63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71A67-9F0F-40F4-8329-9B8B57A6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7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B43C-0DA4-4B4F-B3B1-781E2EA2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063CB-C0A5-4A5D-8B33-69257055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5F55-5957-45D8-BE69-6313BAFC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51CBC-1BA7-4957-9CB3-38C24E9E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1325-4431-4338-9B9A-A911A002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8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9A71-80F1-43C6-B618-A5DD0869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88AD-7271-4EB0-B791-69F66F873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93FC9-4895-4649-9405-04972715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B5DF4-2B6E-4FBA-B656-EEB8B069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00843-6DE8-459E-B65B-1549DA93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3B7E5-3AD5-40E9-827F-57537D04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28B9-7675-42B2-8ED2-D7BCED58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D9225-4538-4360-BB3A-07430879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13EF3-3709-43B4-A872-9916B0ED6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6EDB1-A24B-4F76-B8AE-A7AE1D696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34AEE-E0DA-4263-8012-8FE06A60C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5F6C3-A9D9-4BA9-A1DA-4F8132D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6F40E-2EB4-4607-9C5C-C530AB83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9F3C6-A642-4C58-BB12-ADA466D0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25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3554-6DC0-403B-B568-EFB69CBA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390F6-B33C-4930-B976-DA37A5F8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0F501-130D-49E2-B68B-25E9846E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D667E-7743-44C0-BD9F-C1D88159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7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2FEA6-91CC-4E52-A81D-4B42CBE2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79D0-1C40-42B2-9C2D-9A623DFB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518F6-2E1E-41F9-BCB2-94741829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38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20DA-EE4F-407E-8C4B-177E7C56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1097-A394-498B-AFC8-C976C0AF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30D23-968A-4F08-8847-DF9D9BB4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5262A-3350-46E0-A39F-D5ABE430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6E214-EC21-4EAF-8588-173B395A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E5EFE-68ED-45D4-8AFA-06325D8A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38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D721-56F1-43FE-899B-D0E62D96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A2B80-FE06-40CF-86FA-FF89724F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E44D7-2584-4102-B12C-347C4BDA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1AE54-4D7A-44A5-84BA-7652F109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1B-17D5-4739-B050-36F0A8E7C6DD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B820F-069E-46EA-AE9A-8B48506F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BA7D8-5A6D-46D2-9312-6A6ED6F9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5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EEA81-31FE-490F-AD3C-C4484E3E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5B658-4574-45BF-9E07-865427B2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4EF3-0AB4-4848-8473-D0F7FC3A0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1F1B-17D5-4739-B050-36F0A8E7C6DD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7274-CB4C-4C74-B650-BB89AFEAD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ADF6-6F74-47EF-A161-ADDB07458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9B0B-005E-436E-8967-F19CE2421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96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2B9E-17D1-431E-9E5E-41C73859C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</a:t>
            </a:r>
            <a:r>
              <a:rPr lang="en-GB" altLang="zh-TW" dirty="0" err="1"/>
              <a:t>etwork</a:t>
            </a:r>
            <a:r>
              <a:rPr lang="en-GB" altLang="zh-TW" dirty="0"/>
              <a:t> flows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BFCB0-6C4E-4137-9027-F80B31CFB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3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3AAB-EE96-45C9-A7C7-D26B98E0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7757-8F9E-48BF-8B0B-E9740902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8A6F1-F657-4F0F-8512-7DD35D55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12" y="2824357"/>
            <a:ext cx="7360734" cy="20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F988-6B7E-4F0F-82AB-B3E8595D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65D6-99D9-4FE9-AC82-09F609EF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A6551-30D8-4167-BB63-B7FBFA39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4" y="875976"/>
            <a:ext cx="7924298" cy="53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6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E91D-A86E-44CA-8E19-3D621BEE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Residual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E7BA9-A3F9-45C1-ACFF-2233E9D68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w.r.t. f:</a:t>
                </a:r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GB" altLang="zh-TW" b="0" dirty="0"/>
              </a:p>
              <a:p>
                <a:r>
                  <a:rPr lang="en-GB" altLang="zh-TW" dirty="0"/>
                  <a:t>to “undo” the flow (find another path)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residual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) – </m:t>
                    </m:r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GB" altLang="zh-TW" dirty="0"/>
                  <a:t> if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GB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GB" altLang="zh-TW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GB" altLang="zh-TW" dirty="0"/>
              </a:p>
              <a:p>
                <a:pPr lvl="1"/>
                <a:endParaRPr lang="en-GB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E7BA9-A3F9-45C1-ACFF-2233E9D68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74E1D2-9287-4145-807D-F4F4B089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09" y="1401260"/>
            <a:ext cx="3568569" cy="469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4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7265-26F0-41AB-81B8-9AA79192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2F8D8D-5A57-4C52-8B1C-32F46E3DD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) &lt; 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)} 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 {</m:t>
                    </m:r>
                    <m:sSup>
                      <m:sSupPr>
                        <m:ctrlPr>
                          <a:rPr lang="pt-BR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altLang="zh-TW" i="1" dirty="0" smtClean="0">
                        <a:latin typeface="Cambria Math" panose="02040503050406030204" pitchFamily="18" charset="0"/>
                      </a:rPr>
                      <m:t>) &gt; 0}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US" altLang="zh-TW" dirty="0"/>
                  <a:t>Key property: g is a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 err="1"/>
                  <a:t>iff</a:t>
                </a:r>
                <a:r>
                  <a:rPr lang="en-US" altLang="zh-TW" dirty="0"/>
                  <a:t> f + g is a flow in G</a:t>
                </a:r>
                <a:endParaRPr lang="en-GB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2F8D8D-5A57-4C52-8B1C-32F46E3DD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6B0DAA-03CF-44C5-BDBF-6D37993E8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20" y="243596"/>
            <a:ext cx="3568569" cy="4114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D51330-30F7-42D0-956B-E831142D4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261" y="4877431"/>
            <a:ext cx="3422524" cy="166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3F5F33-25CC-4AEA-AA45-13C8B557E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886" y="4479774"/>
            <a:ext cx="3381251" cy="196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9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DCF5-3314-44DC-9969-8EDCDA7F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Augmenting path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2F5AA-3AD5-4286-8AC6-70F58DDD4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 augmenting path is a simple s-t path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r>
                  <a:rPr lang="en-GB" altLang="zh-TW" dirty="0"/>
                  <a:t>We can send more flow along an augmenting path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We send the most we can! (greedy)</a:t>
                </a:r>
              </a:p>
              <a:p>
                <a:r>
                  <a:rPr lang="en-US" altLang="zh-TW" dirty="0"/>
                  <a:t>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bottleneck capacity</a:t>
                </a:r>
                <a:r>
                  <a:rPr lang="en-US" altLang="zh-TW" dirty="0"/>
                  <a:t> of an augmenting path P is the minimum residual capacity over all edges of P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E</a:t>
                </a:r>
                <a:r>
                  <a:rPr lang="en-US" altLang="zh-TW" dirty="0"/>
                  <a:t>.g. bottleneck capacity=8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2F5AA-3AD5-4286-8AC6-70F58DDD4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EED212E-7E8A-4756-9804-3D52D3E0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06" y="4755436"/>
            <a:ext cx="5511597" cy="18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80DF-A8EE-47BE-8972-B94C4A7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Ford-Fulkerson algorithm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B1D9B4-99F6-4234-9BD7-4553136BB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389" y="1816755"/>
            <a:ext cx="5492548" cy="41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5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5263-3E7A-408D-A41F-53BCBA1A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Demo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C264-E549-4C2B-BD2B-418D1FD5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57265-A51A-485A-A2BF-1DCFE203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37" y="2299572"/>
            <a:ext cx="5880851" cy="35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1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EC47-19F9-4604-AC64-79B699F0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94F4-C7B9-4426-8AEF-22B465A5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59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71FB-641D-44FB-82C7-0502C2A5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Does this always finishes?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9D16-B072-4867-A9C6-A24BBC67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program finishes when there is no augmenting paths…</a:t>
            </a:r>
          </a:p>
          <a:p>
            <a:r>
              <a:rPr lang="en-GB" altLang="zh-TW" dirty="0"/>
              <a:t>How do the capacities evolve?</a:t>
            </a:r>
          </a:p>
          <a:p>
            <a:endParaRPr lang="en-GB" altLang="zh-TW" dirty="0"/>
          </a:p>
          <a:p>
            <a:r>
              <a:rPr lang="en-GB" altLang="zh-TW" dirty="0"/>
              <a:t>Assume the edge weights are </a:t>
            </a:r>
            <a:r>
              <a:rPr lang="en-GB" altLang="zh-TW" dirty="0">
                <a:solidFill>
                  <a:srgbClr val="FF0000"/>
                </a:solidFill>
              </a:rPr>
              <a:t>integers</a:t>
            </a:r>
          </a:p>
          <a:p>
            <a:endParaRPr lang="en-GB" altLang="zh-TW" dirty="0">
              <a:solidFill>
                <a:srgbClr val="FF0000"/>
              </a:solidFill>
            </a:endParaRPr>
          </a:p>
          <a:p>
            <a:r>
              <a:rPr lang="en-GB" altLang="zh-TW" dirty="0"/>
              <a:t>How about rational number, irrational number capacities?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954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D48E-0CDB-49BB-9E73-110E4F49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Correctness?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3586F-0CD9-4C8D-BAFF-91AA2F8CA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Augmenting path theorem: a flow f is a max flow </a:t>
                </a:r>
                <a:r>
                  <a:rPr lang="en-US" altLang="zh-TW" dirty="0" err="1"/>
                  <a:t>iff</a:t>
                </a:r>
                <a:r>
                  <a:rPr lang="en-US" altLang="zh-TW" dirty="0"/>
                  <a:t> there are no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A more general theorem</a:t>
                </a:r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Max-flow min-cut theorem</a:t>
                </a:r>
                <a:r>
                  <a:rPr lang="en-US" altLang="zh-TW" dirty="0"/>
                  <a:t>: value of the max flow = capacity of the min cut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93586F-0CD9-4C8D-BAFF-91AA2F8CA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4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CED2-3510-4B27-84EA-61965B39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GB" altLang="zh-TW" dirty="0"/>
              <a:t>low network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AE77-A147-473D-8998-AAEA373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Graph G=(V,E) with </a:t>
            </a:r>
            <a:r>
              <a:rPr lang="en-GB" altLang="zh-TW" dirty="0">
                <a:solidFill>
                  <a:srgbClr val="FF0000"/>
                </a:solidFill>
              </a:rPr>
              <a:t>source s </a:t>
            </a:r>
            <a:r>
              <a:rPr lang="en-GB" altLang="zh-TW" dirty="0"/>
              <a:t>and </a:t>
            </a:r>
            <a:r>
              <a:rPr lang="en-GB" altLang="zh-TW" dirty="0">
                <a:solidFill>
                  <a:srgbClr val="FF0000"/>
                </a:solidFill>
              </a:rPr>
              <a:t>sink t</a:t>
            </a:r>
          </a:p>
          <a:p>
            <a:pPr lvl="1"/>
            <a:r>
              <a:rPr lang="en-US" altLang="zh-TW" dirty="0"/>
              <a:t>no parallel edges </a:t>
            </a:r>
          </a:p>
          <a:p>
            <a:pPr lvl="1"/>
            <a:r>
              <a:rPr lang="en-US" altLang="zh-TW" dirty="0"/>
              <a:t>no edge enters s</a:t>
            </a:r>
          </a:p>
          <a:p>
            <a:pPr lvl="1"/>
            <a:r>
              <a:rPr lang="en-US" altLang="zh-TW" dirty="0"/>
              <a:t>no edge leaves t</a:t>
            </a:r>
          </a:p>
          <a:p>
            <a:r>
              <a:rPr lang="en-GB" altLang="zh-TW" dirty="0"/>
              <a:t>Each edge e has </a:t>
            </a:r>
            <a:r>
              <a:rPr lang="en-GB" altLang="zh-TW" dirty="0">
                <a:solidFill>
                  <a:srgbClr val="FF0000"/>
                </a:solidFill>
              </a:rPr>
              <a:t>a non-negative</a:t>
            </a:r>
          </a:p>
          <a:p>
            <a:pPr marL="0" indent="0">
              <a:buNone/>
            </a:pPr>
            <a:r>
              <a:rPr lang="en-GB" altLang="zh-TW" dirty="0">
                <a:solidFill>
                  <a:srgbClr val="FF0000"/>
                </a:solidFill>
              </a:rPr>
              <a:t>capacity c(e)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759A2-4D64-4448-8F31-69C08793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16" y="2643757"/>
            <a:ext cx="5880851" cy="35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6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3DDD-1492-4498-8788-98CFF475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value lemma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1A7B2-37BA-4CDA-9ED7-7F29CFB42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f be any flow and 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be any cut. Then the net flow across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equals the value of f: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𝑖𝑛𝑡𝑜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P</a:t>
                </a:r>
                <a:r>
                  <a:rPr lang="en-US" altLang="zh-TW" dirty="0"/>
                  <a:t>roof 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𝑖𝑛𝑡𝑜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altLang="zh-TW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𝑖𝑛𝑡𝑜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altLang="zh-TW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(flow conservation)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1A7B2-37BA-4CDA-9ED7-7F29CFB42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D98CEE-6C86-4A77-9B2A-B680050D3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38" y="3060255"/>
            <a:ext cx="4368639" cy="19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8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57BD-A336-4596-9591-78ABC8C2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Corollary (weak duality)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6397F-CAF0-42AF-B8DF-6D4D39A82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f be any flow and 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be any cut. Then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≤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P</a:t>
                </a:r>
                <a:r>
                  <a:rPr lang="en-US" altLang="zh-TW" dirty="0"/>
                  <a:t>roof :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𝑖𝑛𝑡𝑜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</m:oMath>
                </a14:m>
                <a:endParaRPr lang="en-GB" altLang="zh-TW" b="0" dirty="0"/>
              </a:p>
              <a:p>
                <a:r>
                  <a:rPr lang="en-GB" altLang="zh-TW" dirty="0"/>
                  <a:t>                      </a:t>
                </a:r>
                <a14:m>
                  <m:oMath xmlns:m="http://schemas.openxmlformats.org/officeDocument/2006/math">
                    <m:r>
                      <a:rPr lang="en-GB" altLang="zh-TW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6397F-CAF0-42AF-B8DF-6D4D39A82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780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A451-0813-4BC7-8278-0B402A03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Max-flow min-cut theorem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97CB2-C533-4093-B621-763BADC4D0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Proof strategy: we will show that the following three conditions are equivalent for any flow</a:t>
                </a:r>
              </a:p>
              <a:p>
                <a:r>
                  <a:rPr lang="en-US" altLang="zh-TW" dirty="0"/>
                  <a:t>(1) there exists a cut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(2) f is a max flow</a:t>
                </a:r>
              </a:p>
              <a:p>
                <a:r>
                  <a:rPr lang="en-US" altLang="zh-TW" dirty="0"/>
                  <a:t>(3) there are no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97CB2-C533-4093-B621-763BADC4D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33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A1BC86-A067-48E9-B48B-CDD8B4DECE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(1)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dirty="0"/>
                  <a:t> (2)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A1BC86-A067-48E9-B48B-CDD8B4DEC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10522-458B-46E2-80AE-11A10F425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(1) there exists a cut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(2) f is a max flow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consider a cut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weak duality: for any flow f’ we have v(f’) ≤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TW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endParaRPr lang="en-GB" altLang="zh-TW" dirty="0"/>
              </a:p>
              <a:p>
                <a:r>
                  <a:rPr lang="en-US" altLang="zh-TW" dirty="0"/>
                  <a:t>hence v(f’) ≤ v(f) for any flow f’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10522-458B-46E2-80AE-11A10F425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24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34AADB-B873-49F5-8580-6BFDC3BF4A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(2)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altLang="zh-TW" dirty="0"/>
                  <a:t>(3)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34AADB-B873-49F5-8580-6BFDC3BF4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BEE76-FA1D-4370-9C61-B7092656A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(2) f is a max flow</a:t>
                </a:r>
              </a:p>
              <a:p>
                <a:r>
                  <a:rPr lang="en-US" altLang="zh-TW" dirty="0"/>
                  <a:t>(3) there are no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US" altLang="zh-TW" dirty="0"/>
                  <a:t>suppose there is an augmenting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can increase the flow by sending some flow along this path</a:t>
                </a:r>
              </a:p>
              <a:p>
                <a:r>
                  <a:rPr lang="en-US" altLang="zh-TW" dirty="0"/>
                  <a:t>Hence f is not a max flow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BEE76-FA1D-4370-9C61-B7092656A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11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3718EF-0C00-4F17-BEE5-AA6FE3979B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(3)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dirty="0"/>
                  <a:t> (1)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3718EF-0C00-4F17-BEE5-AA6FE3979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0836-A107-490D-BD25-AE18F9FE4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(3) there are no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(1) there exists a cut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  <a:p>
                <a:r>
                  <a:rPr lang="en-US" altLang="zh-TW" dirty="0"/>
                  <a:t>Let f be a flow such that there are no augmenting paths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r>
                  <a:rPr lang="en-US" altLang="zh-TW" dirty="0"/>
                  <a:t>Let A be the set of nodes reachable from 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r>
                  <a:rPr lang="en-GB" altLang="zh-TW" dirty="0"/>
                  <a:t>No augmenting path, so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altLang="zh-TW" dirty="0"/>
                  <a:t>, so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altLang="zh-TW" dirty="0"/>
                  <a:t>is a cut</a:t>
                </a:r>
              </a:p>
              <a:p>
                <a:r>
                  <a:rPr lang="en-GB" altLang="zh-TW" dirty="0"/>
                  <a:t>No augmenting path, so for edges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out of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altLang="zh-TW" dirty="0"/>
                  <a:t>,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By flow value lemma,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0836-A107-490D-BD25-AE18F9FE4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42BC98B-DDA1-451A-B4CA-D833D3DB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918" y="125555"/>
            <a:ext cx="3406650" cy="29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36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DF64-B660-44B7-9974-220F6C1C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Max-flow min-cut theorem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CAA52-628E-4D08-B280-81D1A2CE7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Let f be a max flow and 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altLang="zh-TW" dirty="0"/>
                  <a:t>be a min cut </a:t>
                </a:r>
              </a:p>
              <a:p>
                <a:r>
                  <a:rPr lang="en-GB" altLang="zh-TW" dirty="0"/>
                  <a:t>weak duality:</a:t>
                </a:r>
                <a:r>
                  <a:rPr lang="en-GB" altLang="zh-TW" i="1" dirty="0"/>
                  <a:t> </a:t>
                </a:r>
                <a14:m>
                  <m:oMath xmlns:m="http://schemas.openxmlformats.org/officeDocument/2006/math"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GB" altLang="zh-TW" dirty="0"/>
                  <a:t>for some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since (2) </a:t>
                </a:r>
                <a14:m>
                  <m:oMath xmlns:m="http://schemas.openxmlformats.org/officeDocument/2006/math">
                    <m:r>
                      <a:rPr lang="en-GB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altLang="zh-TW" dirty="0"/>
                  <a:t> (1) 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altLang="zh-TW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by the choice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TW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TW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altLang="zh-TW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GB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altLang="zh-TW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So </a:t>
                </a:r>
                <a14:m>
                  <m:oMath xmlns:m="http://schemas.openxmlformats.org/officeDocument/2006/math">
                    <m:r>
                      <a:rPr lang="en-GB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altLang="zh-TW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GB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, i.e.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max flow = min cut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CAA52-628E-4D08-B280-81D1A2CE7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27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1275-EEA3-4597-A17D-C4BA0CC7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02D3-F1A0-469A-9046-62B44B8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When the capacities are integers, </a:t>
            </a:r>
            <a:r>
              <a:rPr lang="en-GB" altLang="zh-TW" dirty="0">
                <a:solidFill>
                  <a:srgbClr val="FF0000"/>
                </a:solidFill>
              </a:rPr>
              <a:t>O(</a:t>
            </a:r>
            <a:r>
              <a:rPr lang="en-GB" altLang="zh-TW" dirty="0" err="1">
                <a:solidFill>
                  <a:srgbClr val="FF0000"/>
                </a:solidFill>
              </a:rPr>
              <a:t>Ef</a:t>
            </a:r>
            <a:r>
              <a:rPr lang="en-GB" altLang="zh-TW" dirty="0">
                <a:solidFill>
                  <a:srgbClr val="FF0000"/>
                </a:solidFill>
              </a:rPr>
              <a:t>) </a:t>
            </a:r>
            <a:r>
              <a:rPr lang="en-GB" altLang="zh-TW" dirty="0"/>
              <a:t>where f is the max flow</a:t>
            </a:r>
          </a:p>
          <a:p>
            <a:endParaRPr lang="en-GB" altLang="zh-TW" dirty="0"/>
          </a:p>
          <a:p>
            <a:r>
              <a:rPr lang="en-GB" altLang="zh-TW" dirty="0"/>
              <a:t>If the capacities are irrational values, this algorithm might not converge!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768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26F8-95FD-4825-87F5-16642721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Application : Maximum Bipartite Matching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073C-46A2-48F8-8989-6BF8D1F0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matching for a graph is a set of edges</a:t>
            </a:r>
          </a:p>
          <a:p>
            <a:r>
              <a:rPr lang="en-GB" altLang="zh-TW" dirty="0"/>
              <a:t>whose vertices do not overlap.</a:t>
            </a:r>
          </a:p>
          <a:p>
            <a:endParaRPr lang="en-GB" altLang="zh-TW" dirty="0"/>
          </a:p>
          <a:p>
            <a:pPr marL="0" indent="0">
              <a:buNone/>
            </a:pPr>
            <a:endParaRPr lang="en-GB" altLang="zh-TW" dirty="0"/>
          </a:p>
          <a:p>
            <a:r>
              <a:rPr lang="en-GB" altLang="zh-TW" dirty="0"/>
              <a:t>Bipartite matching : when there are</a:t>
            </a:r>
          </a:p>
          <a:p>
            <a:r>
              <a:rPr lang="en-GB" altLang="zh-TW" dirty="0"/>
              <a:t>two disjoint set of nodes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33175-AE85-4FF1-B33A-5572583C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184" y="1317134"/>
            <a:ext cx="3095529" cy="2111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0A566-6B43-4C51-83B1-FB905F4E7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867" y="2951353"/>
            <a:ext cx="2322161" cy="37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6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DEB9-3BFD-45AB-BBB6-9E374806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Maximum Bipartite matching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2C69-CCF2-4386-8B3A-BB286ED3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How to find the maximum number of matchings?</a:t>
            </a:r>
          </a:p>
          <a:p>
            <a:endParaRPr lang="en-GB" altLang="zh-TW" dirty="0"/>
          </a:p>
          <a:p>
            <a:r>
              <a:rPr lang="en-GB" altLang="zh-TW" dirty="0"/>
              <a:t>Consider the following graph and</a:t>
            </a:r>
          </a:p>
          <a:p>
            <a:r>
              <a:rPr lang="en-GB" altLang="zh-TW" dirty="0"/>
              <a:t>Find the max flow!</a:t>
            </a:r>
          </a:p>
          <a:p>
            <a:endParaRPr lang="en-GB" altLang="zh-TW" dirty="0"/>
          </a:p>
          <a:p>
            <a:r>
              <a:rPr lang="en-GB" altLang="zh-TW" dirty="0"/>
              <a:t>How to assign </a:t>
            </a:r>
            <a:r>
              <a:rPr lang="en-GB" altLang="zh-TW"/>
              <a:t>the capacities?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4722A-6ABB-48AA-969D-B1274712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188" y="2347926"/>
            <a:ext cx="5148401" cy="43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D152-EFA9-402B-B4EA-31758B3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Today’s goal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0FEC-636A-43C5-B497-7C94AE87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Solve minimum cut problem</a:t>
            </a:r>
          </a:p>
          <a:p>
            <a:r>
              <a:rPr lang="en-GB" altLang="zh-TW" dirty="0"/>
              <a:t>Solve maximum flow problem</a:t>
            </a:r>
          </a:p>
          <a:p>
            <a:r>
              <a:rPr lang="en-GB" altLang="zh-TW" dirty="0"/>
              <a:t>Prove that they are equivalent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8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9F4C-94E9-44E4-A707-46C693FD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Minimum cut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4B1F5-C2B0-4F5E-994A-80E80898F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A s-t cut is a partition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of vertices such that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The capacity of cut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is </a:t>
                </a:r>
                <a:r>
                  <a:rPr lang="en-US" altLang="zh-TW" dirty="0"/>
                  <a:t>the sum of the capacities of the edges from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to</a:t>
                </a:r>
                <a:r>
                  <a:rPr lang="en-GB" altLang="zh-TW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GB" altLang="zh-TW" dirty="0"/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altLang="zh-TW" b="0" dirty="0"/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E.g.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4B1F5-C2B0-4F5E-994A-80E80898F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1FB9B3-0D79-424A-A08A-3F050EB1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06" y="3253846"/>
            <a:ext cx="5817025" cy="35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1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9980-A8BE-4E2D-8017-CB897E58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D2749-2B2F-406C-98DF-FF2080F33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Minimum cut problem : find a cut with minimum capacity</a:t>
                </a:r>
              </a:p>
              <a:p>
                <a:endParaRPr lang="en-GB" altLang="zh-TW" dirty="0"/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𝑐𝑎𝑝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D2749-2B2F-406C-98DF-FF2080F33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4376CE-5499-4C32-A7F5-11997323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103" y="2466601"/>
            <a:ext cx="7009470" cy="43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159F-6DCC-42D5-93DF-F9C4F802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Maximum flow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6165F-BA8C-4FA7-8D4D-A668ED8A17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A s-t flow is a function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that satisfies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(capacity)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𝑖𝑛𝑡𝑜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for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(conservation)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6165F-BA8C-4FA7-8D4D-A668ED8A17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ACB72C5-F538-4811-8D1C-8477064A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95" y="3229398"/>
            <a:ext cx="6326985" cy="35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1156-1574-4A97-8EFC-8792AA12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F274E-DD9C-4D13-BC92-A8B16F643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The value of a flow </a:t>
                </a:r>
                <a14:m>
                  <m:oMath xmlns:m="http://schemas.openxmlformats.org/officeDocument/2006/math"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altLang="zh-TW" dirty="0"/>
                  <a:t> is</a:t>
                </a:r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E.g.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EF274E-DD9C-4D13-BC92-A8B16F643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2EFEBA4-FF74-43DC-8104-C0ED89B0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40" y="2986390"/>
            <a:ext cx="6003349" cy="34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3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8CFF-A351-4489-A452-82CF0451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2A814-1900-4890-9D55-954D04C89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Maximum flow problem: find a flow of maximum value</a:t>
                </a:r>
              </a:p>
              <a:p>
                <a:endParaRPr lang="en-GB" altLang="zh-TW" dirty="0"/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2A814-1900-4890-9D55-954D04C89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694CD36-90F8-450F-824E-839871B00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766" y="2591621"/>
            <a:ext cx="6713494" cy="39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3E56-5CDE-4E5F-B135-746EF8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Greedy algorithm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0096-BC38-4FEA-A158-188C526E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Start with f=0</a:t>
            </a:r>
          </a:p>
          <a:p>
            <a:r>
              <a:rPr lang="en-GB" altLang="zh-TW" dirty="0"/>
              <a:t>Find a path p = s-&gt;t where f(e)&lt;c(e)</a:t>
            </a:r>
          </a:p>
          <a:p>
            <a:r>
              <a:rPr lang="en-GB" altLang="zh-TW" dirty="0"/>
              <a:t>Augment the flow along p</a:t>
            </a:r>
          </a:p>
          <a:p>
            <a:r>
              <a:rPr lang="en-GB" altLang="zh-TW" dirty="0"/>
              <a:t>Repeat until we get stuck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0E447-5E21-46DF-8DFF-61383377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57" y="4144940"/>
            <a:ext cx="6864098" cy="17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2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1137</Words>
  <Application>Microsoft Office PowerPoint</Application>
  <PresentationFormat>Widescreen</PresentationFormat>
  <Paragraphs>145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Cambria Math</vt:lpstr>
      <vt:lpstr>Office Theme</vt:lpstr>
      <vt:lpstr>Network flows</vt:lpstr>
      <vt:lpstr>Flow network</vt:lpstr>
      <vt:lpstr>Today’s goal</vt:lpstr>
      <vt:lpstr>Minimum cut problem</vt:lpstr>
      <vt:lpstr>PowerPoint Presentation</vt:lpstr>
      <vt:lpstr>Maximum flow problem</vt:lpstr>
      <vt:lpstr>PowerPoint Presentation</vt:lpstr>
      <vt:lpstr>PowerPoint Presentation</vt:lpstr>
      <vt:lpstr>Greedy algorithm</vt:lpstr>
      <vt:lpstr>PowerPoint Presentation</vt:lpstr>
      <vt:lpstr>PowerPoint Presentation</vt:lpstr>
      <vt:lpstr>Residual graph</vt:lpstr>
      <vt:lpstr>PowerPoint Presentation</vt:lpstr>
      <vt:lpstr>Augmenting path</vt:lpstr>
      <vt:lpstr>Ford-Fulkerson algorithm</vt:lpstr>
      <vt:lpstr>Demo</vt:lpstr>
      <vt:lpstr>C++ implementation</vt:lpstr>
      <vt:lpstr>Does this always finishes?</vt:lpstr>
      <vt:lpstr>Correctness?</vt:lpstr>
      <vt:lpstr>Flow value lemma</vt:lpstr>
      <vt:lpstr>Corollary (weak duality)</vt:lpstr>
      <vt:lpstr>Max-flow min-cut theorem</vt:lpstr>
      <vt:lpstr>(1) ⟹ (2)</vt:lpstr>
      <vt:lpstr>(2)⟹(3)</vt:lpstr>
      <vt:lpstr>(3) ⟹ (1)</vt:lpstr>
      <vt:lpstr>Max-flow min-cut theorem</vt:lpstr>
      <vt:lpstr>Complexity</vt:lpstr>
      <vt:lpstr>Application : Maximum Bipartite Matching</vt:lpstr>
      <vt:lpstr>Maximum Bipartite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</dc:title>
  <dc:creator>aoinowaka@gmail.com</dc:creator>
  <cp:lastModifiedBy>aoinowaka@gmail.com</cp:lastModifiedBy>
  <cp:revision>20</cp:revision>
  <dcterms:created xsi:type="dcterms:W3CDTF">2018-01-20T12:07:15Z</dcterms:created>
  <dcterms:modified xsi:type="dcterms:W3CDTF">2018-03-15T02:52:55Z</dcterms:modified>
</cp:coreProperties>
</file>