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1B06-41DA-4078-A123-34641B77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000A-47D1-49C3-ABA1-BB759E1E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C107-842F-44DF-8AC2-1855CC65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B03-D6D9-4F44-B77D-9A6359C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ACC5-3345-4BA3-87E2-763FF15A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1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6AFD-465C-4571-BFFF-AF16D09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D3141-62D5-46D1-9CF8-5353CB875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792E-75A7-4E4A-8FA4-A70ED25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817B4-57CB-436B-91AD-CC2AFFD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2E48-7A8C-4974-8BA2-8BA28BC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05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C1763-A0A1-4099-935F-2F93A245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A547-B5D9-431A-BEC3-ADEAD0AF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C4BD-65E7-4FBF-8319-9F13EB42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FCDE-4DBC-42E2-93D4-44279F85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0DB9-95E7-40D3-914C-B963859E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B3B5-3515-49DF-A11B-3D408B50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1373-05EB-49A8-9803-B70CE6DD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F3B4-B55A-4733-846C-B951FDD6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6C7-2044-4B7F-9DF0-8EF6B46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EEF-89E2-41D3-B611-4D706CBE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ABDD-26F0-466A-9F1C-019802C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B3D5-12F2-4948-877A-D2F61EAD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5D4D-E82F-4BD5-85A5-2E12B75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F773-AC6D-4E1F-919E-15A31C68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3D6B-E029-4561-83F9-D4E1F5ED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2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8636-6569-4F96-BD37-43DD011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5C53-8E5E-478B-8E44-6B4697787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1A443-51D1-4EEB-AF82-2F62559E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FA76B-278E-47C6-968E-2857D2D3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C108-CA38-49C4-B73C-A62F730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BAC1D-8D1A-4651-B694-36C2E47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58E-BF21-41F6-95BF-50B74EFA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E527-1491-4AAE-9E34-3A7CE124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3FA59-50F3-439F-B5B0-6EFB0B8C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82831-05A8-44A1-B91A-52BC4E11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2C0F-C627-4F91-8E42-181D3526E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3FFA-4A8B-4179-AAB1-60D02722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40D22-E1AC-45C5-AD92-4C8353B0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BE3BB-ED9F-44A0-B291-91C95B3D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7983-1039-4A47-9AC4-3BE70553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97D92-BF79-4C51-BD02-D2EFC76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D67BC-3B44-4241-ABA4-B9981AB3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98A98-5FCD-4BB8-8778-6C34F309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4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9FA32-E063-4F54-BD03-20430C94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B1D7C-2D86-4CA9-A438-979D6C93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2A50-4709-40A7-BFCA-4947CF79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763-ED45-4F81-9960-8BF73765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5235-FCA0-40FE-91CB-10593AB1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FA8BB-1D48-4373-9F1C-E350BA0E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FC87-73D0-43DC-8C95-678CC5EE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7E195-EC05-454E-852F-860FE418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560A9-B7D4-4EA7-9CE5-A832B3F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8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5FB1-08DA-4CE6-AC71-2A8CB1ED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153D8-727F-48BC-8792-41686A87D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2AA4-3CC3-49E3-8D17-F04FB4E5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A06C-85B9-411B-9BFE-05D09528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467F-6413-4053-A364-443078F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1C6E-AFAB-4919-9A86-A231E283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7183-7666-4859-BFFD-69C7577D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E791-446B-4CC7-933E-159EB3CD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7C96-EAD2-48DF-824A-76FB34F2C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DA53-ADA5-4ACF-B9FE-FBC70B576032}" type="datetimeFigureOut">
              <a:rPr lang="zh-TW" altLang="en-US" smtClean="0"/>
              <a:t>2018/1/17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5D10-85A4-4BB6-8245-B552D9266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CBBC-C26B-4FB7-9D4D-DEAD10DD0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8232-5768-4530-BF5C-A041D4CBB4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B48F-0822-4DB4-A078-BFA87C1B2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9793A-9D35-4D45-989A-5FEC919F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31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7D17-5CA6-40AA-8B01-5CEEB38D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BECA-24E3-4BA6-8318-01BDB8FB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use a method that accumulates the list in the argument:</a:t>
            </a:r>
          </a:p>
          <a:p>
            <a:endParaRPr lang="en-GB" altLang="zh-TW" dirty="0"/>
          </a:p>
          <a:p>
            <a:r>
              <a:rPr lang="en-GB" altLang="zh-TW" dirty="0"/>
              <a:t>void </a:t>
            </a:r>
            <a:r>
              <a:rPr lang="en-GB" altLang="zh-TW" dirty="0" err="1"/>
              <a:t>inorder</a:t>
            </a:r>
            <a:r>
              <a:rPr lang="en-GB" altLang="zh-TW" dirty="0"/>
              <a:t>(Tree* t, list&lt;string&gt;&amp; res)</a:t>
            </a:r>
          </a:p>
          <a:p>
            <a:endParaRPr lang="en-GB" altLang="zh-TW" dirty="0"/>
          </a:p>
          <a:p>
            <a:r>
              <a:rPr lang="en-GB" altLang="zh-TW" dirty="0"/>
              <a:t>We just pass an empty list at the beginning, and its complexity is linear!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3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5A7-C9DF-4623-AA2D-95F690D8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Different traversals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F65B-369A-484B-8990-4749E3366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Actually, </a:t>
            </a:r>
            <a:r>
              <a:rPr lang="en-GB" altLang="zh-TW" dirty="0" err="1"/>
              <a:t>inorder</a:t>
            </a:r>
            <a:r>
              <a:rPr lang="en-GB" altLang="zh-TW" dirty="0"/>
              <a:t> traversal is one way of </a:t>
            </a:r>
            <a:r>
              <a:rPr lang="en-GB" altLang="zh-TW" b="1" dirty="0"/>
              <a:t>Depth-First Traversal </a:t>
            </a:r>
            <a:r>
              <a:rPr lang="en-GB" altLang="zh-TW" dirty="0"/>
              <a:t>(DFS),</a:t>
            </a:r>
            <a:r>
              <a:rPr lang="zh-TW" altLang="en-US" dirty="0"/>
              <a:t> </a:t>
            </a:r>
            <a:r>
              <a:rPr lang="en-GB" altLang="zh-TW" dirty="0"/>
              <a:t>with</a:t>
            </a:r>
            <a:r>
              <a:rPr lang="zh-TW" altLang="en-US" dirty="0"/>
              <a:t> </a:t>
            </a:r>
            <a:r>
              <a:rPr lang="en-GB" altLang="zh-TW" dirty="0"/>
              <a:t>order:</a:t>
            </a:r>
            <a:r>
              <a:rPr lang="zh-TW" altLang="en-US" dirty="0"/>
              <a:t> </a:t>
            </a:r>
            <a:r>
              <a:rPr lang="en-GB" altLang="zh-TW" dirty="0"/>
              <a:t>left-&gt;root-&gt;right</a:t>
            </a:r>
          </a:p>
          <a:p>
            <a:r>
              <a:rPr lang="en-GB" altLang="zh-TW" dirty="0" err="1"/>
              <a:t>Preorder</a:t>
            </a:r>
            <a:r>
              <a:rPr lang="en-GB" altLang="zh-TW" dirty="0"/>
              <a:t> traversal: root-&gt;left-&gt;right</a:t>
            </a:r>
          </a:p>
          <a:p>
            <a:r>
              <a:rPr lang="en-GB" altLang="zh-TW" dirty="0" err="1"/>
              <a:t>Postorder</a:t>
            </a:r>
            <a:r>
              <a:rPr lang="en-GB" altLang="zh-TW" dirty="0"/>
              <a:t> traversal: left-&gt;right-&gt;root</a:t>
            </a:r>
          </a:p>
          <a:p>
            <a:endParaRPr lang="en-GB" altLang="zh-TW" dirty="0"/>
          </a:p>
          <a:p>
            <a:r>
              <a:rPr lang="en-GB" altLang="zh-TW" dirty="0"/>
              <a:t>Level order traversal: </a:t>
            </a:r>
            <a:r>
              <a:rPr lang="en-GB" altLang="zh-TW" b="1" dirty="0"/>
              <a:t>Breath-First Traversal</a:t>
            </a:r>
            <a:r>
              <a:rPr lang="en-GB" altLang="zh-TW" dirty="0"/>
              <a:t> (BFS)</a:t>
            </a:r>
          </a:p>
        </p:txBody>
      </p:sp>
    </p:spTree>
    <p:extLst>
      <p:ext uri="{BB962C8B-B14F-4D97-AF65-F5344CB8AC3E}">
        <p14:creationId xmlns:p14="http://schemas.microsoft.com/office/powerpoint/2010/main" val="378483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F329-B6CB-45D6-920A-9BC23EC4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1092-FC7C-4547-A1BE-F226ECC5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轉學考題目</a:t>
            </a:r>
            <a:endParaRPr lang="en-US" altLang="zh-TW" dirty="0"/>
          </a:p>
          <a:p>
            <a:r>
              <a:rPr lang="en-US" altLang="zh-TW" dirty="0"/>
              <a:t>Find two different trees with 3 nodes that share the same </a:t>
            </a:r>
            <a:r>
              <a:rPr lang="en-GB" altLang="zh-TW" dirty="0" err="1"/>
              <a:t>preorder</a:t>
            </a:r>
            <a:r>
              <a:rPr lang="en-GB" altLang="zh-TW" dirty="0"/>
              <a:t> traversal</a:t>
            </a:r>
            <a:r>
              <a:rPr lang="en-US" altLang="zh-TW" dirty="0"/>
              <a:t> and </a:t>
            </a:r>
            <a:r>
              <a:rPr lang="en-US" altLang="zh-TW" dirty="0" err="1"/>
              <a:t>postorder</a:t>
            </a:r>
            <a:r>
              <a:rPr lang="en-US" altLang="zh-TW" dirty="0"/>
              <a:t> traversal.</a:t>
            </a:r>
          </a:p>
          <a:p>
            <a:endParaRPr lang="en-US" altLang="zh-TW" dirty="0"/>
          </a:p>
          <a:p>
            <a:r>
              <a:rPr lang="en-US" altLang="zh-TW" dirty="0"/>
              <a:t>This shows that </a:t>
            </a:r>
            <a:r>
              <a:rPr lang="en-GB" altLang="zh-TW" dirty="0" err="1"/>
              <a:t>preorder+postorder</a:t>
            </a:r>
            <a:r>
              <a:rPr lang="en-GB" altLang="zh-TW" dirty="0"/>
              <a:t> doesn’t define a tree uniquely.</a:t>
            </a:r>
          </a:p>
          <a:p>
            <a:r>
              <a:rPr lang="en-GB" altLang="zh-TW" dirty="0"/>
              <a:t>But other combinations do (</a:t>
            </a:r>
            <a:r>
              <a:rPr lang="en-GB" altLang="zh-TW" dirty="0" err="1"/>
              <a:t>inorder</a:t>
            </a:r>
            <a:r>
              <a:rPr lang="en-GB" altLang="zh-TW" dirty="0"/>
              <a:t> </a:t>
            </a:r>
            <a:r>
              <a:rPr lang="en-GB" altLang="zh-TW"/>
              <a:t>is necessary). </a:t>
            </a:r>
            <a:r>
              <a:rPr lang="en-GB" altLang="zh-TW" dirty="0"/>
              <a:t>Show it.</a:t>
            </a:r>
          </a:p>
          <a:p>
            <a:endParaRPr lang="en-GB" altLang="zh-TW" dirty="0"/>
          </a:p>
          <a:p>
            <a:r>
              <a:rPr lang="en-GB" altLang="zh-TW" dirty="0"/>
              <a:t>Hint: the first node in </a:t>
            </a:r>
            <a:r>
              <a:rPr lang="en-GB" altLang="zh-TW" dirty="0" err="1"/>
              <a:t>preorder</a:t>
            </a:r>
            <a:r>
              <a:rPr lang="en-GB" altLang="zh-TW" dirty="0"/>
              <a:t> is its </a:t>
            </a:r>
            <a:r>
              <a:rPr lang="en-GB" altLang="zh-TW" b="1" dirty="0"/>
              <a:t>root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171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A31-44F5-4A4F-AC08-79764852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 of BFS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3B02-3679-4514-BA90-8B4BFDB4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use a </a:t>
            </a:r>
            <a:r>
              <a:rPr lang="en-GB" altLang="zh-TW" dirty="0">
                <a:solidFill>
                  <a:srgbClr val="FF0000"/>
                </a:solidFill>
              </a:rPr>
              <a:t>queue</a:t>
            </a:r>
            <a:r>
              <a:rPr lang="en-GB" altLang="zh-TW" dirty="0"/>
              <a:t> to store the current node</a:t>
            </a:r>
          </a:p>
          <a:p>
            <a:r>
              <a:rPr lang="en-GB" altLang="zh-TW" dirty="0"/>
              <a:t>And successively add its left child and then right child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99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2B60-3AF4-401E-BC0E-8748F0D7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B431-6EA3-4DC0-AEDF-72A94AE9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computes the size (the total number of nodes) of a tree.</a:t>
            </a:r>
          </a:p>
          <a:p>
            <a:r>
              <a:rPr lang="en-GB" altLang="zh-TW" dirty="0"/>
              <a:t>Write a method that computes the height of a tree.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8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6A8B-AD6F-4D06-A70A-2842FAF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Search Tree (BST)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set of the elements admits a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total order</a:t>
                </a:r>
                <a:r>
                  <a:rPr lang="en-GB" altLang="zh-TW" dirty="0"/>
                  <a:t>, we can construct a binary tree that are efficient in the following operations: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r>
                  <a:rPr lang="en-GB" altLang="zh-TW" dirty="0"/>
                  <a:t>A</a:t>
                </a:r>
                <a:r>
                  <a:rPr lang="en-US" altLang="zh-TW" dirty="0" err="1"/>
                  <a:t>ll</a:t>
                </a:r>
                <a:r>
                  <a:rPr lang="en-US" altLang="zh-TW" dirty="0"/>
                  <a:t> with complexity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7E0F5D-97E3-4089-97EB-A1C4E0F47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1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795E-9842-432C-9A01-2FE86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Definition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23CF-0C9D-40DA-A364-461B1B57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BST is a tree where</a:t>
            </a:r>
          </a:p>
          <a:p>
            <a:r>
              <a:rPr lang="en-GB" altLang="zh-TW" dirty="0"/>
              <a:t>All values in the left child are &lt;X</a:t>
            </a:r>
          </a:p>
          <a:p>
            <a:r>
              <a:rPr lang="en-GB" altLang="zh-TW" dirty="0"/>
              <a:t>All values in the right child are &gt;X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4C03A-40A0-49A4-A0F0-9465D927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71" y="1974427"/>
            <a:ext cx="3626074" cy="32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4E8-8A57-4B41-91E7-AF2F780F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C166-4F5C-4628-8795-7C5B3FBA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18F9F-7EEE-440B-B427-85817F2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06" y="1737486"/>
            <a:ext cx="5620830" cy="44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9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9436-67AB-46D4-A434-009D1FC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Why is it efficient?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8790-9953-4864-B589-4BC318CF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Because we only need to look at </a:t>
            </a:r>
            <a:r>
              <a:rPr lang="en-GB" altLang="zh-TW" dirty="0">
                <a:solidFill>
                  <a:srgbClr val="FF0000"/>
                </a:solidFill>
              </a:rPr>
              <a:t>one</a:t>
            </a:r>
            <a:r>
              <a:rPr lang="en-GB" altLang="zh-TW" dirty="0"/>
              <a:t> child!</a:t>
            </a:r>
          </a:p>
          <a:p>
            <a:endParaRPr lang="en-GB" altLang="zh-TW" dirty="0"/>
          </a:p>
          <a:p>
            <a:r>
              <a:rPr lang="en-GB" altLang="zh-TW" dirty="0"/>
              <a:t>Example: we search for M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0C74E-886B-459E-A495-336AF74B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27" y="243638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4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BA10-8DA5-48FF-A163-C73F53CF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1367-51E3-4A8D-B0ED-4C4D445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FD54B-A780-4EFC-8567-37B5A07B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96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28D1-4B86-4D7A-B30B-1146C70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DDE7-9BC8-4B1A-B452-BD14022D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tree is defined recursively, it contains:</a:t>
            </a:r>
          </a:p>
          <a:p>
            <a:r>
              <a:rPr lang="en-GB" altLang="zh-TW" dirty="0"/>
              <a:t>Root</a:t>
            </a:r>
          </a:p>
          <a:p>
            <a:r>
              <a:rPr lang="en-GB" altLang="zh-TW" dirty="0"/>
              <a:t>(Internal) Nodes</a:t>
            </a:r>
          </a:p>
          <a:p>
            <a:r>
              <a:rPr lang="en-GB" altLang="zh-TW" dirty="0"/>
              <a:t>Leaves</a:t>
            </a:r>
          </a:p>
          <a:p>
            <a:endParaRPr lang="en-GB" altLang="zh-TW" dirty="0"/>
          </a:p>
          <a:p>
            <a:r>
              <a:rPr lang="en-GB" altLang="zh-TW" dirty="0"/>
              <a:t>A tree </a:t>
            </a:r>
            <a:r>
              <a:rPr lang="en-GB" altLang="zh-TW" dirty="0">
                <a:solidFill>
                  <a:srgbClr val="FF0000"/>
                </a:solidFill>
              </a:rPr>
              <a:t>must not </a:t>
            </a:r>
            <a:r>
              <a:rPr lang="en-GB" altLang="zh-TW" dirty="0"/>
              <a:t>contain a cycle!</a:t>
            </a:r>
          </a:p>
          <a:p>
            <a:endParaRPr lang="en-GB" altLang="zh-TW" dirty="0"/>
          </a:p>
          <a:p>
            <a:r>
              <a:rPr lang="en-GB" altLang="zh-TW" dirty="0"/>
              <a:t>Attribute : height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8A83D-8275-4797-AE5D-A4C26DD4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36" y="2544555"/>
            <a:ext cx="3824170" cy="33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1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D460-A3CB-4481-B669-EC7BD0ED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FB8-18B4-4354-8172-6C45BCAF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M&lt;O</a:t>
            </a:r>
          </a:p>
          <a:p>
            <a:r>
              <a:rPr lang="en-GB" altLang="zh-TW" dirty="0"/>
              <a:t>So we go left</a:t>
            </a:r>
          </a:p>
          <a:p>
            <a:endParaRPr lang="en-GB" altLang="zh-TW" dirty="0"/>
          </a:p>
          <a:p>
            <a:r>
              <a:rPr lang="en-GB" altLang="zh-TW" dirty="0"/>
              <a:t>M=M</a:t>
            </a:r>
          </a:p>
          <a:p>
            <a:r>
              <a:rPr lang="en-GB" altLang="zh-TW" dirty="0"/>
              <a:t>Success!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C879-503E-4B95-92AE-E15F9DF7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DF2E-58B9-49FD-8AC6-ED7F5BF7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If we look for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41DE-6E35-43F4-BD51-043EEAFA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EFB37-DFDA-446F-9EC8-C4AD2496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264" y="1927812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2113-289A-4FDF-838F-6BB57CDD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2D5-ECD2-48DE-8A55-16B27526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N&gt;G</a:t>
            </a:r>
          </a:p>
          <a:p>
            <a:r>
              <a:rPr lang="en-GB" altLang="zh-TW" dirty="0"/>
              <a:t>So we go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3272-F73A-46FF-B63F-8D7B862A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04" y="1999364"/>
            <a:ext cx="5055377" cy="40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A06C-6146-4580-A019-749E13B9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94F7-6FCE-4501-8DA7-6500EC85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N&lt;O</a:t>
            </a:r>
          </a:p>
          <a:p>
            <a:r>
              <a:rPr lang="en-GB" altLang="zh-TW" dirty="0"/>
              <a:t>So we go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AF676-13F3-4BCA-9889-8F99E7E6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12" y="2010097"/>
            <a:ext cx="4654310" cy="38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1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19D-DDAA-4235-9C7D-8892CE0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8F1-48ED-46FF-9588-14E319A6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N&gt;M</a:t>
            </a:r>
          </a:p>
          <a:p>
            <a:r>
              <a:rPr lang="en-GB" altLang="zh-TW" dirty="0"/>
              <a:t>So we go right</a:t>
            </a:r>
          </a:p>
          <a:p>
            <a:endParaRPr lang="en-GB" altLang="zh-TW" dirty="0"/>
          </a:p>
          <a:p>
            <a:r>
              <a:rPr lang="en-GB" altLang="zh-TW" dirty="0"/>
              <a:t>No right child</a:t>
            </a:r>
          </a:p>
          <a:p>
            <a:r>
              <a:rPr lang="en-GB" altLang="zh-TW" dirty="0"/>
              <a:t>Failed -&gt; No such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1EAC-C0F5-4716-A6D2-B64F6EB8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37" y="1981412"/>
            <a:ext cx="5004469" cy="39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4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D28-F926-43AD-BF99-2BE771AB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getMin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1957-2099-4702-9F2F-0463C4C6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Where is the minimum value?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479F-DA49-4532-8CFA-8BF2CCF9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321" y="2369601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605E-7E41-49C1-820D-4B86B331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contains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266D-010C-4FE7-AC84-2DA373D1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compare the value to the root:</a:t>
            </a:r>
          </a:p>
          <a:p>
            <a:r>
              <a:rPr lang="en-GB" altLang="zh-TW" dirty="0"/>
              <a:t>If it is ==, then we’ve found it</a:t>
            </a:r>
          </a:p>
          <a:p>
            <a:r>
              <a:rPr lang="en-GB" altLang="zh-TW" dirty="0"/>
              <a:t>If it is &gt;, then go right</a:t>
            </a:r>
          </a:p>
          <a:p>
            <a:r>
              <a:rPr lang="en-GB" altLang="zh-TW" dirty="0"/>
              <a:t>If it is &lt;, then go left</a:t>
            </a:r>
          </a:p>
          <a:p>
            <a:r>
              <a:rPr lang="en-GB" altLang="zh-TW" dirty="0"/>
              <a:t>If</a:t>
            </a:r>
            <a:r>
              <a:rPr lang="zh-TW" altLang="en-US" dirty="0"/>
              <a:t> </a:t>
            </a:r>
            <a:r>
              <a:rPr lang="en-GB" altLang="zh-TW" dirty="0"/>
              <a:t>we</a:t>
            </a:r>
            <a:r>
              <a:rPr lang="zh-TW" altLang="en-US" dirty="0"/>
              <a:t> </a:t>
            </a:r>
            <a:r>
              <a:rPr lang="en-GB" altLang="zh-TW" dirty="0"/>
              <a:t>encounter NULL, it means the value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71700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5960-8951-49E0-A4A3-B57AAC97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F80B-67C7-4335-8673-3C083BFE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Rewrite the contains function recursively.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06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CB3-4FD8-4FA1-B2F0-7B0FB18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Insertion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8CC6-6AB9-42F4-8666-18992786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find the right place to insert the element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185A7-B358-4B60-BFB8-4E1F921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94" y="2385013"/>
            <a:ext cx="5167357" cy="38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8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62D-1577-4B1F-A31C-8121744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Example: add 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C5E1-2202-4E95-A717-1587D84E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0D45D-A2CA-41AA-ACC4-0B8CCF63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79" y="2063871"/>
            <a:ext cx="6001697" cy="39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5883-5E5B-4060-B669-1263C1F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1EC-380D-4E42-8387-3C859B87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binary tree is either empty or a node having two children, both of which are binary trees.</a:t>
            </a:r>
          </a:p>
          <a:p>
            <a:endParaRPr lang="en-GB" altLang="zh-TW" dirty="0"/>
          </a:p>
          <a:p>
            <a:r>
              <a:rPr lang="en-GB" altLang="zh-TW" dirty="0"/>
              <a:t>We call the children “right-child” and “left-child”  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0AFE-28BB-4D17-84A8-67011257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46" y="2869226"/>
            <a:ext cx="3090605" cy="29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09F-9E7C-4AA7-86CC-EB5F5DDC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Delete an element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FE30-C0EB-49EB-8A4A-7DA7BC90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Almost the same as inserting an element…</a:t>
            </a:r>
          </a:p>
          <a:p>
            <a:endParaRPr lang="en-GB" altLang="zh-TW" dirty="0"/>
          </a:p>
          <a:p>
            <a:r>
              <a:rPr lang="en-GB" altLang="zh-TW" dirty="0"/>
              <a:t>What happens if we want to delete the root?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                                                         ------</a:t>
            </a:r>
            <a:r>
              <a:rPr lang="en-GB" altLang="zh-TW" dirty="0">
                <a:sym typeface="Wingdings" panose="05000000000000000000" pitchFamily="2" charset="2"/>
              </a:rPr>
              <a:t> ???</a:t>
            </a:r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9BADC-0D52-46CA-A3BD-AD7CDA78D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25" y="3605590"/>
            <a:ext cx="3752447" cy="27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3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5CEA-0728-475D-805E-FC43FAC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72978-5D13-4208-8DC2-2C63355D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replace the root by </a:t>
            </a:r>
            <a:r>
              <a:rPr lang="en-GB" altLang="zh-TW" dirty="0">
                <a:solidFill>
                  <a:srgbClr val="FF0000"/>
                </a:solidFill>
              </a:rPr>
              <a:t>min(R)</a:t>
            </a:r>
          </a:p>
          <a:p>
            <a:r>
              <a:rPr lang="en-US" altLang="zh-TW" dirty="0"/>
              <a:t>Or by max(L), depending on the implementation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9737-0B54-4ECE-AFB0-FB375BF4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20" y="3066575"/>
            <a:ext cx="8253487" cy="28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515A-3E14-4F14-B21B-A921D7A1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GB" altLang="zh-TW" dirty="0" err="1"/>
              <a:t>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we mentioned:</a:t>
                </a:r>
              </a:p>
              <a:p>
                <a:r>
                  <a:rPr lang="en-US" altLang="zh-TW" dirty="0"/>
                  <a:t>add, contains, remove, </a:t>
                </a:r>
                <a:r>
                  <a:rPr lang="en-US" altLang="zh-TW" dirty="0" err="1"/>
                  <a:t>getMin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getMax</a:t>
                </a:r>
                <a:r>
                  <a:rPr lang="en-US" altLang="zh-TW" dirty="0"/>
                  <a:t>, floor, ceiling, rank, select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If we always only have to process half of the tree…</a:t>
                </a:r>
              </a:p>
              <a:p>
                <a:r>
                  <a:rPr lang="en-GB" altLang="zh-TW" dirty="0"/>
                  <a:t>It’s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8B6B6D-7F0C-493C-82E0-B42419DDB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09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4DC1-E3C3-4630-AD8B-3ABABC78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But we can be unlucky…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98C4C-362D-4C0F-8D56-8082E726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What’s the complexity in this case?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F694-B39C-468B-9A62-BF44870D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41" y="2545169"/>
            <a:ext cx="1575052" cy="33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440-5496-4DA6-A3DD-BD88DE98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Look at the good side first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the tree is perfect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add, contains,… in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Construction in</a:t>
                </a:r>
                <a14:m>
                  <m:oMath xmlns:m="http://schemas.openxmlformats.org/officeDocument/2006/math">
                    <m:r>
                      <a:rPr lang="en-GB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𝑁𝑙𝑜𝑔𝑁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DE6D9E-ACD5-4FF5-B7A5-6A03A4A88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8EFB12-FA3E-4F46-A6B6-F19A2F75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42" y="2897492"/>
            <a:ext cx="5408431" cy="2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7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C066-4F16-49C7-AB83-44F898E1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 reality…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9751-DF96-403D-A25D-96B5665A6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N = 10000, repeated 1000 times 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CBC27-6406-41C7-98A9-77080459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36" y="2582940"/>
            <a:ext cx="4664165" cy="2477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5D8F4-CD25-4164-A30B-B3ABAF0C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74" y="2465257"/>
            <a:ext cx="4931748" cy="28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5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5883-F40A-4A38-AE0C-F8FC8FB6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We still want to avoid the worst case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974C-15EF-4B17-AD6E-1C5199B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balance the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30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7913-3F46-4B9E-8B56-55C86291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Balanced BST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D892-131F-4A67-B141-58BFF69C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want to guarantee that the height of the tree is </a:t>
            </a:r>
            <a:r>
              <a:rPr lang="en-GB" altLang="zh-TW" dirty="0">
                <a:solidFill>
                  <a:srgbClr val="FF0000"/>
                </a:solidFill>
              </a:rPr>
              <a:t>logarithmic</a:t>
            </a:r>
            <a:r>
              <a:rPr lang="en-GB" altLang="zh-TW" dirty="0"/>
              <a:t> of the number of nodes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598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E621-B79F-4DA1-A90C-A2ECFCF5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solution: Adelson-</a:t>
            </a:r>
            <a:r>
              <a:rPr lang="en-GB" altLang="zh-TW" dirty="0" err="1"/>
              <a:t>Velsky</a:t>
            </a:r>
            <a:r>
              <a:rPr lang="en-GB" altLang="zh-TW" dirty="0"/>
              <a:t> and Landis (AVL)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altLang="zh-TW" dirty="0"/>
                  <a:t>Definition of an AVL tree: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349C4-BB9D-44C7-868E-93EC5A496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6F61DA-1183-4C35-9794-B0E3DFC2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38" y="2710772"/>
            <a:ext cx="3849196" cy="25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31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06A0-20E0-496E-93F3-80D9B015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741-18B7-4C1A-8FB5-BF59C4CB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1811B-CF6F-498E-9F73-56827444E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90" y="2508461"/>
            <a:ext cx="4767430" cy="3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CA9D-980F-4C38-9B42-29AED05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Attention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BAB06-69CB-4327-B163-59680CD6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                                         and                                   are different!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39CEA-6053-4F0E-825E-9FB0B18B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8" y="1622065"/>
            <a:ext cx="1866212" cy="260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9013E-F639-450C-863F-E88FD2B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68" y="1690688"/>
            <a:ext cx="1826703" cy="25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3609-B579-428B-A4AE-9FAB45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Counter 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2C32-8737-4CC4-8B54-F7F5ACE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EB5E1-62F4-4462-BE9B-7F40C83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51" y="1916660"/>
            <a:ext cx="4981276" cy="42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88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2F6-330F-4179-B561-DBFCD9A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Math 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What is the maximal height of an AVL tree having N nodes?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Dual question:</a:t>
                </a:r>
              </a:p>
              <a:p>
                <a:r>
                  <a:rPr lang="en-GB" altLang="zh-TW" dirty="0"/>
                  <a:t>What is the minimal number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altLang="zh-TW" dirty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F8E3C-D306-4994-9B95-2CD7E688C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F399-21CC-4610-A54E-2C3CABAF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altLang="zh-TW" dirty="0"/>
                  <a:t>The minimal number of nodes in an AVL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AD68A-D78F-44CA-A293-7C2D4D2D5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50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BA45-C56D-40B6-A545-08865808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By adding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altLang="zh-TW" dirty="0"/>
                  <a:t>, we recognize the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Fibonacci sequence</a:t>
                </a: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en-GB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n-GB" altLang="zh-TW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GB" altLang="zh-TW" dirty="0">
                  <a:solidFill>
                    <a:srgbClr val="FF0000"/>
                  </a:solidFill>
                </a:endParaRPr>
              </a:p>
              <a:p>
                <a:endParaRPr lang="en-GB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22A2B3-D706-44DF-A10C-832DF7176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862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BBF3-1354-4D92-96A2-7E6EC3DF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altLang="zh-TW" dirty="0"/>
                  <a:t>, where </a:t>
                </a:r>
                <a14:m>
                  <m:oMath xmlns:m="http://schemas.openxmlformats.org/officeDocument/2006/math">
                    <m:r>
                      <a:rPr lang="zh-TW" altLang="en-GB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=1.618…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Therefore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−1&gt; 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Finally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GB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sSub>
                      <m:sSub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𝐶𝑜𝑛𝑠𝑡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So the height is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logarithmic</a:t>
                </a:r>
                <a:r>
                  <a:rPr lang="en-GB" altLang="zh-TW" dirty="0"/>
                  <a:t> in 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F25F-32FF-40F5-BF1C-0508FA5F5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7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B88A-046E-47C4-8B29-4DB9F98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8BE0-40A8-4977-84D7-CB52AA4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Which methods are not changed?</a:t>
            </a:r>
          </a:p>
          <a:p>
            <a:r>
              <a:rPr lang="en-GB" altLang="zh-TW" dirty="0"/>
              <a:t>Which methods are changed?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563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C04E-2586-43B5-985D-85080E82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683E-7729-48A3-A0A8-514230F9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2C06-00BC-4B8B-A835-AE6DB3C3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28" y="2369915"/>
            <a:ext cx="9676227" cy="33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38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B81F-73C2-4EEF-B491-79533714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CE9C-D1D0-4F95-8CC1-40FF36DF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rotation to the right conserves the property of an AVL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Same for a rotation to the left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84D29-E9BA-4B7B-95F3-836E8692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76" y="2707998"/>
            <a:ext cx="3738095" cy="2586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AEEF8-FDDA-4562-9953-87C07BBE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31" y="2406597"/>
            <a:ext cx="4125750" cy="292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6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91B-D195-475A-BC24-05AEA281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E957-9F39-423A-9E94-E34317C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rotation to the right allows to rebalance the tree when the imbalance comes from the left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25776-2319-41F7-9392-DA9194F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06" y="2837301"/>
            <a:ext cx="3834070" cy="389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B9D4-1CD2-43D3-AA50-53B8B3279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47" y="2926953"/>
            <a:ext cx="3857782" cy="38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4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2CCB-6839-4C1B-A1D2-7E981583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One rotation is not always enough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D2E3-5EDE-4DC8-97F2-3B992C6C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F9404-B8D7-4BEA-B5E6-561E019D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47" y="1825625"/>
            <a:ext cx="6450916" cy="48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13F7-5350-402B-9257-70DBD52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Property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A binary tree of height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children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Proof by induction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9D09E-0FAF-4B67-9DE9-FC548EB20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71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877B-6CA4-49FF-99D1-399CF495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175E-31CE-43C1-9B24-A9560914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AE017-CA4E-4821-8C2A-C4F0F6E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90" y="765134"/>
            <a:ext cx="7904699" cy="54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8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E8BA-03C4-48AB-98B8-A98790A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Double 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3B14-916B-41A7-8361-5A6DA286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left-right rotation allows to rebalance the tree when the imbalance comes from the right child of the left child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AF0D-67FA-47C1-9EBE-6073D3E7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83" y="2833684"/>
            <a:ext cx="3615117" cy="3757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3A52C-A27E-48BF-A9CD-58823330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68" y="3146364"/>
            <a:ext cx="3611997" cy="334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9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E5F-2394-44E1-BB79-5DA7B6E7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1A5-B67E-45CD-9E7B-4FAFCB8C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rotateLeft</a:t>
            </a:r>
            <a:endParaRPr lang="en-GB" altLang="zh-TW" dirty="0"/>
          </a:p>
          <a:p>
            <a:r>
              <a:rPr lang="en-GB" altLang="zh-TW" dirty="0" err="1"/>
              <a:t>rotateRight</a:t>
            </a:r>
            <a:endParaRPr lang="en-GB" altLang="zh-TW" dirty="0"/>
          </a:p>
          <a:p>
            <a:r>
              <a:rPr lang="en-GB" altLang="zh-TW" dirty="0"/>
              <a:t>balance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5289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8B1F-B446-43F1-A330-D44C63B2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methods need to be balanced?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746-4C1A-4D1C-8293-9AE81B6F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add</a:t>
            </a:r>
          </a:p>
          <a:p>
            <a:r>
              <a:rPr lang="en-GB" altLang="zh-TW" dirty="0" err="1"/>
              <a:t>removeMin</a:t>
            </a:r>
            <a:endParaRPr lang="en-GB" altLang="zh-TW" dirty="0"/>
          </a:p>
          <a:p>
            <a:r>
              <a:rPr lang="en-GB" altLang="zh-TW" dirty="0"/>
              <a:t>remove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009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1DF-499A-4AE8-B8A8-EE0FD4FD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libraries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67F9-2E34-4203-AB7B-8AFD6BA9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&lt;set&gt;</a:t>
            </a:r>
          </a:p>
          <a:p>
            <a:r>
              <a:rPr lang="en-GB" altLang="zh-TW"/>
              <a:t>&lt;map&gt;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9670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A94D-12B2-478B-BF74-DF56334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8790-B25E-4DBB-8F11-08C7F69E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Create a struct/class </a:t>
            </a:r>
            <a:r>
              <a:rPr lang="en-GB" altLang="zh-TW" dirty="0" err="1"/>
              <a:t>AVLSet</a:t>
            </a:r>
            <a:r>
              <a:rPr lang="en-GB" altLang="zh-TW" dirty="0"/>
              <a:t> that uses the struct AVL, which acts as a set structure, in particular, it must contain the following methods:</a:t>
            </a:r>
          </a:p>
          <a:p>
            <a:r>
              <a:rPr lang="en-GB" altLang="zh-TW" dirty="0" err="1"/>
              <a:t>isEmpty</a:t>
            </a:r>
            <a:r>
              <a:rPr lang="en-GB" altLang="zh-TW" dirty="0"/>
              <a:t>()</a:t>
            </a:r>
          </a:p>
          <a:p>
            <a:r>
              <a:rPr lang="en-GB" altLang="zh-TW" dirty="0"/>
              <a:t>contains(string x)</a:t>
            </a:r>
          </a:p>
          <a:p>
            <a:r>
              <a:rPr lang="en-GB" altLang="zh-TW" dirty="0"/>
              <a:t>add(string x)</a:t>
            </a:r>
          </a:p>
          <a:p>
            <a:r>
              <a:rPr lang="en-GB" altLang="zh-TW" dirty="0"/>
              <a:t>remove(string x)</a:t>
            </a:r>
          </a:p>
          <a:p>
            <a:endParaRPr lang="en-GB" altLang="zh-TW" dirty="0"/>
          </a:p>
          <a:p>
            <a:r>
              <a:rPr lang="en-GB" altLang="zh-TW" dirty="0"/>
              <a:t>Write another method size() that returns the size of the set.</a:t>
            </a:r>
          </a:p>
        </p:txBody>
      </p:sp>
    </p:spTree>
    <p:extLst>
      <p:ext uri="{BB962C8B-B14F-4D97-AF65-F5344CB8AC3E}">
        <p14:creationId xmlns:p14="http://schemas.microsoft.com/office/powerpoint/2010/main" val="3289491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EA26-91FC-4413-BEEA-2E4A5E07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B7BD-320A-4BB6-952C-C9E210D2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Make use of the struct BST, find the lowest common ancestor (LCA) of two nodes</a:t>
            </a:r>
          </a:p>
          <a:p>
            <a:r>
              <a:rPr lang="en-US" altLang="zh-TW" dirty="0"/>
              <a:t>LCA:</a:t>
            </a:r>
          </a:p>
          <a:p>
            <a:endParaRPr lang="en-US" altLang="zh-TW" dirty="0"/>
          </a:p>
          <a:p>
            <a:r>
              <a:rPr lang="en-US" altLang="zh-TW" dirty="0"/>
              <a:t>What is the complexity?</a:t>
            </a:r>
          </a:p>
          <a:p>
            <a:r>
              <a:rPr lang="en-US" altLang="zh-TW" dirty="0"/>
              <a:t>How to find the LCA for nodes in a</a:t>
            </a:r>
          </a:p>
          <a:p>
            <a:pPr marL="0" indent="0">
              <a:buNone/>
            </a:pPr>
            <a:r>
              <a:rPr lang="en-US" altLang="zh-TW" dirty="0"/>
              <a:t>(binary) Tree (not sorted)?</a:t>
            </a:r>
            <a:endParaRPr lang="zh-TW" altLang="en-US" dirty="0"/>
          </a:p>
        </p:txBody>
      </p:sp>
      <p:pic>
        <p:nvPicPr>
          <p:cNvPr id="2050" name="Picture 2" descr="「lowest common ancestor of a binary search tree」的圖片搜尋結果">
            <a:extLst>
              <a:ext uri="{FF2B5EF4-FFF2-40B4-BE49-F238E27FC236}">
                <a16:creationId xmlns:a16="http://schemas.microsoft.com/office/drawing/2014/main" id="{A50497C7-51CC-4C84-AC34-4F112AEC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96" y="2538354"/>
            <a:ext cx="6667767" cy="48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6036-5199-45D6-A396-F12583E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Upper bound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DDCF-8B1E-4B8C-8658-EE9016F7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Reached for a </a:t>
            </a:r>
            <a:r>
              <a:rPr lang="en-GB" altLang="zh-TW" dirty="0">
                <a:solidFill>
                  <a:srgbClr val="FF0000"/>
                </a:solidFill>
              </a:rPr>
              <a:t>perfect tree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C35A1-DB3D-4FF3-A306-F2B51986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499" y="2911890"/>
            <a:ext cx="4804254" cy="27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273-22A1-4904-BDB6-F1FC00DD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</a:t>
            </a:r>
            <a:endParaRPr lang="zh-TW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81FDB4-6A83-4C22-8F24-C9880FD96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809" y="2416441"/>
            <a:ext cx="2734382" cy="2849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EF294-F831-44E0-A6AC-968E3D13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32" y="570216"/>
            <a:ext cx="4406958" cy="56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F2F5-6C33-4088-8244-320D734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 err="1"/>
              <a:t>Inorder</a:t>
            </a:r>
            <a:r>
              <a:rPr lang="en-GB" altLang="zh-TW" dirty="0"/>
              <a:t> traversal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5417-8CE5-4454-9469-9B0AD42D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Traverse the left child, the node, and the right child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What if we want the result as a list?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ABFAA-06A2-469F-B4AA-69458B6B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4" y="2994723"/>
            <a:ext cx="4711192" cy="2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F6F-9E6F-4CB1-B788-80306DA3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1729-79C7-45F7-9D12-A381B5CD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It’s too naïve, because splice(it, l) costs O(</a:t>
            </a:r>
            <a:r>
              <a:rPr lang="en-GB" altLang="zh-TW" dirty="0" err="1"/>
              <a:t>l.size</a:t>
            </a:r>
            <a:r>
              <a:rPr lang="en-GB" altLang="zh-TW" dirty="0"/>
              <a:t>())</a:t>
            </a:r>
          </a:p>
          <a:p>
            <a:r>
              <a:rPr lang="en-GB" altLang="zh-TW" dirty="0"/>
              <a:t>What’s the total 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30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1094</Words>
  <Application>Microsoft Office PowerPoint</Application>
  <PresentationFormat>Widescreen</PresentationFormat>
  <Paragraphs>198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Tree</vt:lpstr>
      <vt:lpstr>Tree</vt:lpstr>
      <vt:lpstr>Binary tree</vt:lpstr>
      <vt:lpstr>Attention</vt:lpstr>
      <vt:lpstr>Property</vt:lpstr>
      <vt:lpstr>Upper bound</vt:lpstr>
      <vt:lpstr>Implementation</vt:lpstr>
      <vt:lpstr>Inorder traversal</vt:lpstr>
      <vt:lpstr>PowerPoint Presentation</vt:lpstr>
      <vt:lpstr>PowerPoint Presentation</vt:lpstr>
      <vt:lpstr>Different traversals</vt:lpstr>
      <vt:lpstr>Exercise</vt:lpstr>
      <vt:lpstr>Implementation of BFS</vt:lpstr>
      <vt:lpstr>Exercise</vt:lpstr>
      <vt:lpstr>Binary Search Tree (BST)</vt:lpstr>
      <vt:lpstr>Definition</vt:lpstr>
      <vt:lpstr>PowerPoint Presentation</vt:lpstr>
      <vt:lpstr>Why is it efficient?</vt:lpstr>
      <vt:lpstr>PowerPoint Presentation</vt:lpstr>
      <vt:lpstr>PowerPoint Presentation</vt:lpstr>
      <vt:lpstr>If we look for N</vt:lpstr>
      <vt:lpstr>PowerPoint Presentation</vt:lpstr>
      <vt:lpstr>PowerPoint Presentation</vt:lpstr>
      <vt:lpstr>PowerPoint Presentation</vt:lpstr>
      <vt:lpstr>getMin</vt:lpstr>
      <vt:lpstr>contains</vt:lpstr>
      <vt:lpstr>Exercise</vt:lpstr>
      <vt:lpstr>Insertion</vt:lpstr>
      <vt:lpstr>Example: add N</vt:lpstr>
      <vt:lpstr>Delete an element</vt:lpstr>
      <vt:lpstr>PowerPoint Presentation</vt:lpstr>
      <vt:lpstr>Complexity</vt:lpstr>
      <vt:lpstr>But we can be unlucky…</vt:lpstr>
      <vt:lpstr>Look at the good side first</vt:lpstr>
      <vt:lpstr>In reality…</vt:lpstr>
      <vt:lpstr>We still want to avoid the worst case</vt:lpstr>
      <vt:lpstr>Balanced BST</vt:lpstr>
      <vt:lpstr>One solution: Adelson-Velsky and Landis (AVL)</vt:lpstr>
      <vt:lpstr>Example</vt:lpstr>
      <vt:lpstr>Counter example</vt:lpstr>
      <vt:lpstr>Math question</vt:lpstr>
      <vt:lpstr>PowerPoint Presentation</vt:lpstr>
      <vt:lpstr>PowerPoint Presentation</vt:lpstr>
      <vt:lpstr>PowerPoint Presentation</vt:lpstr>
      <vt:lpstr>C++ implementation</vt:lpstr>
      <vt:lpstr>Add</vt:lpstr>
      <vt:lpstr>Rotation</vt:lpstr>
      <vt:lpstr>PowerPoint Presentation</vt:lpstr>
      <vt:lpstr>One rotation is not always enough</vt:lpstr>
      <vt:lpstr>PowerPoint Presentation</vt:lpstr>
      <vt:lpstr>Double rotation</vt:lpstr>
      <vt:lpstr>PowerPoint Presentation</vt:lpstr>
      <vt:lpstr>Which methods need to be balanced?</vt:lpstr>
      <vt:lpstr>C++ libraries</vt:lpstr>
      <vt:lpstr>Exercise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aoinowaka@gmail.com</dc:creator>
  <cp:lastModifiedBy>aoinowaka@gmail.com</cp:lastModifiedBy>
  <cp:revision>75</cp:revision>
  <dcterms:created xsi:type="dcterms:W3CDTF">2018-01-01T06:20:27Z</dcterms:created>
  <dcterms:modified xsi:type="dcterms:W3CDTF">2018-01-17T14:45:21Z</dcterms:modified>
</cp:coreProperties>
</file>