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6" r:id="rId41"/>
    <p:sldId id="295" r:id="rId42"/>
    <p:sldId id="29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28F4-AF89-4A17-852C-B73D1D228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5F78-D91C-43D2-932C-C5A7E1B33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34C1-D51B-4A0C-847B-E92F6AF2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5A5C2-64AE-45B8-8AA3-D847919C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3B500-1271-4350-A04E-85284D4C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41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1AA-A0D0-49C2-B23C-F19ED2D9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AF223-8656-4011-853F-090E29264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00D74-8F30-491C-8353-153076E9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2DE1-2BAD-4E7E-A883-3B1B527F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7C6C5-681A-4703-9F4E-EEF12335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16E06-0A5F-454A-9444-F655A1975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38E6F-B58D-43F6-A447-0A81678F8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2F79D-A616-48F8-98A9-CD9CA6AE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77A5-1855-431F-A46A-D28AE4C0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DA2F-77C0-440B-95D2-697A6087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97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9043-64A3-4359-A2D3-3FF87B2F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D5FC-C6F4-413F-A378-374116994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435E-CF97-4CF0-A947-7306AD57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1B861-B6C6-4D64-803E-53034C6B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E10E-A1DC-483D-BFE9-C82F7D95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85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8AB4-D4B0-418F-BF32-C6B2D1F1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E3E51-DA74-49BE-A909-25ACBBAB3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9B63-6F21-4CBE-9505-5EA18D28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9DC5-DEC4-4934-B8DB-5CBFDB6C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2652-7BC9-4855-A2DE-AB56FB61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88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368F-2F1C-4C02-BC22-CF8A1A1C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67E5-D26A-4CC1-81F7-C429955B1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4C26E-8CF8-456D-AC32-D63DDB5DE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3E172-4E07-4195-B8E6-A69FAB0A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ABDF-0A51-4F20-B64B-7F16AE9C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276F7-1103-432E-8EAD-C24FE92E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85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CAAC-39CE-43E7-8F93-81910D58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B049-6922-4A10-BBAC-57502332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2CD72-BD8B-4051-99A2-7CC79F6B5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59181-2426-4FD9-BA5E-1B8B67736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B6DBC-13EF-44C1-BC79-4B52E396A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CFD48-A9DC-4690-B2AD-2B893FDB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56A5A-5258-4CAC-8450-3B78498A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9E226-18F6-48EC-8770-2C6119E5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00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8F64-E2B1-48E1-B808-3DE7DD36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31148-BA6F-4BBD-BAB3-CB45CF5D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399A8-AD18-42E2-9600-1113D5B8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15256-0A00-44C0-B626-F8CEC38D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22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88D41-F0B7-4042-B1E0-8B4F6D37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20EDA-1A6A-41DD-8225-0F515577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F6B89-27B1-4D75-B6C3-459DD14C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57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6915-E0C3-443B-9592-3A3FEB20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A70B-08D0-4FFC-A814-616408E4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E22C5-FAD5-4CF8-A2B5-AB7062B37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416B9-2AEA-42E0-A24F-469691A1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63477-C73F-4DC8-84EB-6A79A6A7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07663-48B6-4B59-8160-EF11BF84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47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D5EA-F0E0-4958-BD9D-E334195A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275FE-6A8A-4A3D-9F60-D6BCEA06C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377E3-56F3-40C5-BF0E-D6434D3C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1A4F6-E4F4-4DF4-A6D9-674C69AA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FDEB-202D-4A04-B422-DC864708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60FB0-E2F7-4E31-B49F-14C662C7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41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96342-FA86-4798-A679-6F6B7685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2EE9-93B6-4210-AA17-E604EF84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9CD3-35B6-4EB7-BF3A-C9C1C8AA6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E0125-C4CC-4A87-A0D1-A32E611DF8FC}" type="datetimeFigureOut">
              <a:rPr lang="zh-TW" altLang="en-US" smtClean="0"/>
              <a:t>2018/1/3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DA6C-3D3E-43CE-978C-FF7A3EEBD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3AC4-C8D0-45D3-BEBE-6CEDD8199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D9B1-2D81-4D17-8226-D87BBE4A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36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1F0B-4881-4F06-8931-935447A62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Priority Queue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F6B34-1B0B-45B2-923E-FEAA4A3DD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59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1156-33AC-4C07-ABFB-2177F99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Property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EE58-CBBE-4293-AB79-65631A67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smallest value is situated at the </a:t>
            </a:r>
            <a:r>
              <a:rPr lang="en-GB" altLang="zh-TW" dirty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54753-B166-4A61-8287-1705AB59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26" y="2911139"/>
            <a:ext cx="3636348" cy="30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85CA-9331-4B0B-B2D4-C7283279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Add an element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5843-5D3B-443A-8BA0-C626B178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add from the </a:t>
            </a:r>
            <a:r>
              <a:rPr lang="en-GB" altLang="zh-TW" dirty="0">
                <a:solidFill>
                  <a:srgbClr val="FF0000"/>
                </a:solidFill>
              </a:rPr>
              <a:t>bottom</a:t>
            </a:r>
          </a:p>
          <a:p>
            <a:r>
              <a:rPr lang="en-GB" altLang="zh-TW" dirty="0"/>
              <a:t>And raise the nodes if necessary</a:t>
            </a:r>
          </a:p>
          <a:p>
            <a:endParaRPr lang="en-GB" altLang="zh-TW" dirty="0"/>
          </a:p>
          <a:p>
            <a:r>
              <a:rPr lang="en-GB" altLang="zh-TW" dirty="0"/>
              <a:t>Ex. Add 6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3A89E-E7FF-4F47-935E-EB00CC0D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01" y="2958957"/>
            <a:ext cx="3675493" cy="33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0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E14B-770D-48DC-8054-4DF73B4C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1D29-E604-4124-92F4-57263DF2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B4D8B-D260-4DDC-B36A-F51944D0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694" y="2750303"/>
            <a:ext cx="3897480" cy="291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9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3AF9-628A-4702-92E0-59201218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7BFC-9155-439B-816D-6E4173B9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Ex: add 2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354D0-3CF9-4122-864F-280C77A7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76" y="2963989"/>
            <a:ext cx="3811846" cy="27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F6A-2080-4EB8-ADC1-B5C5E1DD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2338-44E4-458E-8070-E8FBA4A1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E2850-EAEB-443D-BABF-0D819390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531" y="2789526"/>
            <a:ext cx="4044029" cy="29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3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042-C040-4C98-8D30-9475783A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3559-4F3F-4DF9-8EA3-3C5BFCF10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Ex: Add 0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CA7C7-E014-4D91-8831-4DDA3148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01" y="2958957"/>
            <a:ext cx="3675493" cy="33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3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4D5A-E118-402D-A5CC-66D4AEC6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7FE4-4790-4E8E-83DE-21D7743B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79F9F-A08F-4846-B5FA-2C80ACB6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37" y="2907018"/>
            <a:ext cx="3973508" cy="28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5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F7D5-13DF-4BBC-80F0-35D2F314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55B7-DEF3-4465-B639-F98E92B5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DAF92-91D0-4463-8A05-5DFA1DF1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96" y="2817262"/>
            <a:ext cx="3992372" cy="27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8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FBB3-B953-448A-A3A7-AC0D008C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31CD-3B33-428F-B1FE-1A587867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BC031-4B27-43AC-B3B3-0ED0644B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20" y="2781588"/>
            <a:ext cx="4008070" cy="296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0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21B6-71EF-4B4C-AF84-9FF6F346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Delete the smallest value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70A2-DA7C-4704-9C83-49EE7C0D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replace the root by the element on the bottom right</a:t>
            </a:r>
          </a:p>
          <a:p>
            <a:r>
              <a:rPr lang="en-GB" altLang="zh-TW" dirty="0"/>
              <a:t>And lower it as is necessary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595A7-D714-4F84-8DDF-8320DEC1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124" y="3230851"/>
            <a:ext cx="3496720" cy="29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3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1A5B-CC93-4AC7-BC65-BCEF75A2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Today’s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7153-63C9-46CA-97F2-72513DFE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 are the 100 most long titles in wiki?</a:t>
            </a:r>
          </a:p>
          <a:p>
            <a:endParaRPr lang="en-GB" altLang="zh-TW" dirty="0"/>
          </a:p>
          <a:p>
            <a:r>
              <a:rPr lang="en-GB" altLang="zh-TW" dirty="0"/>
              <a:t>More generally, what are the M biggest values in N values?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1650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B8CB-1B67-4EA9-B702-FA5B1B66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9980-90CF-409D-96AD-89299FEC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96FD0-7497-434D-A06A-332DDB63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393" y="2852957"/>
            <a:ext cx="3968452" cy="28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9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AE95-1C4C-418D-A4C5-9DBAE9FA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2E4F-DC38-4299-B161-05FE111C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88FE8-D1B4-4C73-B457-371907ED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49" y="2816711"/>
            <a:ext cx="3584234" cy="27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79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0460-35A3-4CB0-8183-E4F01495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878D-0263-476B-8E0C-D28A4BDB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6466E-C8FF-46C0-BD31-266FD7DBC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32" y="2811573"/>
            <a:ext cx="3312037" cy="26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85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8990-396A-47F3-8B20-577DFD67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C0C4-3D50-4653-90BC-DED7CD15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For simplicity, we maintain the tree such that it is almost perfect (all levels filled, except perhaps the leaves)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We can then store this “tree” in an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288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389C-637D-4405-8785-3DEF8DD1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3E7A-BFA8-4978-B52F-D6A87C3F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Root = 0</a:t>
            </a:r>
          </a:p>
          <a:p>
            <a:r>
              <a:rPr lang="en-GB" altLang="zh-TW" dirty="0"/>
              <a:t>Left(</a:t>
            </a:r>
            <a:r>
              <a:rPr lang="en-GB" altLang="zh-TW" dirty="0" err="1"/>
              <a:t>i</a:t>
            </a:r>
            <a:r>
              <a:rPr lang="en-GB" altLang="zh-TW" dirty="0"/>
              <a:t>) = 2i+1</a:t>
            </a:r>
          </a:p>
          <a:p>
            <a:r>
              <a:rPr lang="en-GB" altLang="zh-TW" dirty="0"/>
              <a:t>Right(</a:t>
            </a:r>
            <a:r>
              <a:rPr lang="en-GB" altLang="zh-TW" dirty="0" err="1"/>
              <a:t>i</a:t>
            </a:r>
            <a:r>
              <a:rPr lang="en-GB" altLang="zh-TW" dirty="0"/>
              <a:t>) = 2i+2</a:t>
            </a:r>
          </a:p>
          <a:p>
            <a:r>
              <a:rPr lang="en-GB" altLang="zh-TW" dirty="0"/>
              <a:t>Parent(</a:t>
            </a:r>
            <a:r>
              <a:rPr lang="en-GB" altLang="zh-TW" dirty="0" err="1"/>
              <a:t>i</a:t>
            </a:r>
            <a:r>
              <a:rPr lang="en-GB" altLang="zh-TW" dirty="0"/>
              <a:t>) = (i-1)/2 (integer division)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45922-E99F-4F37-83C4-299F9687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788" y="1990548"/>
            <a:ext cx="3554024" cy="40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75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1DD7-112A-4F35-8DA4-CB8C1B46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7ADA-DFB1-43D3-819C-96BF6586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94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F801-A6C4-4A34-91ED-8E6A1273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Illustration of add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F953-5BD1-46DA-89D4-0E4DC64D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D5B7-75B6-4390-93B2-274F9910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980" y="2681668"/>
            <a:ext cx="3456638" cy="30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4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A82C-109C-42EA-8633-8692C31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5663-8E0D-44DF-9B00-7F484DA8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0B47D-A341-44E4-9387-A0A0BFF7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832" y="2498144"/>
            <a:ext cx="3607003" cy="31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3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9796-0B7E-4D3F-9E4E-45590D77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BC9F-8B8B-45B2-A2A2-B86F0D78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D4B26-48C1-4C4F-8CE4-C029ACA6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20" y="2713329"/>
            <a:ext cx="3344238" cy="30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85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35EC-8FAD-459C-8319-ABD70912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FF7F-BECF-41E3-A200-582E637A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cost is </a:t>
            </a:r>
            <a:r>
              <a:rPr lang="en-GB" altLang="zh-TW" dirty="0">
                <a:solidFill>
                  <a:srgbClr val="FF0000"/>
                </a:solidFill>
              </a:rPr>
              <a:t>at most the height </a:t>
            </a:r>
            <a:r>
              <a:rPr lang="en-GB" altLang="zh-TW" dirty="0"/>
              <a:t>of the tree, which is O(</a:t>
            </a:r>
            <a:r>
              <a:rPr lang="en-GB" altLang="zh-TW" dirty="0" err="1"/>
              <a:t>logN</a:t>
            </a:r>
            <a:r>
              <a:rPr lang="en-GB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69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EF2-70B7-42F8-93C6-8F4467C3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1: array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4931-E469-419A-8622-04374AAD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Read all : O(N) in space</a:t>
            </a:r>
          </a:p>
          <a:p>
            <a:endParaRPr lang="en-GB" altLang="zh-TW" dirty="0"/>
          </a:p>
          <a:p>
            <a:r>
              <a:rPr lang="en-GB" altLang="zh-TW" dirty="0"/>
              <a:t>Find the M biggest : O(M*N) in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9880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E6DD-3802-400C-95DD-3964DB28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Illustration of </a:t>
            </a:r>
            <a:r>
              <a:rPr lang="en-GB" altLang="zh-TW" dirty="0" err="1"/>
              <a:t>removeMin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6897-39D5-4088-A989-B261877B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A86DF-8D07-4264-93FC-3C7CB810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436" y="2526057"/>
            <a:ext cx="3416578" cy="30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3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0321-6842-4D81-B5F7-1B2E5138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4F4D-E088-4A31-BC05-FADB50AE6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E6B91-E0BC-4CFB-8BAE-98474AE9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43" y="2306771"/>
            <a:ext cx="3560217" cy="34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4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9929-F5D6-4A07-B967-214ACBD3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8B52-3A7D-47AE-9D36-484F717A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74E23-F7CB-4C23-AB97-007F1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12" y="2332138"/>
            <a:ext cx="2845722" cy="38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2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674C-296F-4B5C-A8AA-92DA8119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D5EC8-50BA-4624-A119-0EA673A9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3B26B-B4FC-4CCC-8747-A23814B9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04" y="2024362"/>
            <a:ext cx="3027195" cy="39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45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35EC-8FAD-459C-8319-ABD70912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FF7F-BECF-41E3-A200-582E637A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cost is </a:t>
            </a:r>
            <a:r>
              <a:rPr lang="en-GB" altLang="zh-TW" dirty="0">
                <a:solidFill>
                  <a:srgbClr val="FF0000"/>
                </a:solidFill>
              </a:rPr>
              <a:t>at most the height </a:t>
            </a:r>
            <a:r>
              <a:rPr lang="en-GB" altLang="zh-TW" dirty="0"/>
              <a:t>of the tree, which is O(</a:t>
            </a:r>
            <a:r>
              <a:rPr lang="en-GB" altLang="zh-TW" dirty="0" err="1"/>
              <a:t>logN</a:t>
            </a:r>
            <a:r>
              <a:rPr lang="en-GB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03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B7FF-8803-4FDD-8DB3-ABF511CE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37C5-B832-43EE-855F-3DB89C7F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 general, we don’t limit the size of the queue, so use &lt;vector&gt; (resizable array) instead of array.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6657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6249-1B3F-4A43-911B-33A9CBEF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library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272E-A656-4E39-9EF4-CD06C1EA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 err="1"/>
              <a:t>priority_queue</a:t>
            </a:r>
            <a:r>
              <a:rPr lang="en-GB" altLang="zh-TW" dirty="0"/>
              <a:t> (#include &lt;queue&gt;!!)</a:t>
            </a:r>
          </a:p>
          <a:p>
            <a:r>
              <a:rPr lang="en-GB" altLang="zh-TW" dirty="0"/>
              <a:t>Attention: the default order is </a:t>
            </a:r>
            <a:r>
              <a:rPr lang="en-GB" altLang="zh-TW" dirty="0">
                <a:solidFill>
                  <a:srgbClr val="FF0000"/>
                </a:solidFill>
              </a:rPr>
              <a:t>decreasing</a:t>
            </a:r>
            <a:r>
              <a:rPr lang="en-GB" altLang="zh-TW" dirty="0"/>
              <a:t> (the largest element at the top)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1B9D-4933-4496-A76F-AE0DCCEA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to the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FE71-956D-4EB3-B54E-A91DD4A28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altLang="zh-TW" dirty="0"/>
              <a:t>There are 13644994 titles</a:t>
            </a:r>
          </a:p>
          <a:p>
            <a:r>
              <a:rPr lang="en-GB" altLang="zh-TW" dirty="0" err="1"/>
              <a:t>Two_Old_Iudges_Ouercomen_with_Carnal_Consupi</a:t>
            </a:r>
            <a:r>
              <a:rPr lang="zh-TW" altLang="en-US" dirty="0"/>
              <a:t>鰱</a:t>
            </a:r>
            <a:r>
              <a:rPr lang="en-GB" altLang="zh-TW" dirty="0" err="1"/>
              <a:t>cence</a:t>
            </a:r>
            <a:r>
              <a:rPr lang="en-GB" altLang="zh-TW" dirty="0"/>
              <a:t>,_</a:t>
            </a:r>
            <a:r>
              <a:rPr lang="en-GB" altLang="zh-TW" dirty="0" err="1"/>
              <a:t>Tempt_Cha</a:t>
            </a:r>
            <a:r>
              <a:rPr lang="zh-TW" altLang="en-US" dirty="0"/>
              <a:t>鰱</a:t>
            </a:r>
            <a:r>
              <a:rPr lang="en-GB" altLang="zh-TW" dirty="0" err="1"/>
              <a:t>te_Su</a:t>
            </a:r>
            <a:r>
              <a:rPr lang="zh-TW" altLang="en-US" dirty="0"/>
              <a:t>鰱</a:t>
            </a:r>
            <a:r>
              <a:rPr lang="en-GB" altLang="zh-TW" dirty="0"/>
              <a:t>anna:_</a:t>
            </a:r>
            <a:r>
              <a:rPr lang="en-GB" altLang="zh-TW" dirty="0" err="1"/>
              <a:t>Who_Con</a:t>
            </a:r>
            <a:r>
              <a:rPr lang="zh-TW" altLang="en-US" dirty="0"/>
              <a:t>鰱</a:t>
            </a:r>
            <a:r>
              <a:rPr lang="en-GB" altLang="zh-TW" dirty="0" err="1"/>
              <a:t>tantly_Re</a:t>
            </a:r>
            <a:r>
              <a:rPr lang="zh-TW" altLang="en-US" dirty="0"/>
              <a:t>鰱</a:t>
            </a:r>
            <a:r>
              <a:rPr lang="en-GB" altLang="zh-TW" dirty="0" err="1"/>
              <a:t>i</a:t>
            </a:r>
            <a:r>
              <a:rPr lang="zh-TW" altLang="en-US" dirty="0"/>
              <a:t>鰱</a:t>
            </a:r>
            <a:r>
              <a:rPr lang="en-GB" altLang="zh-TW" dirty="0"/>
              <a:t>ting,_</a:t>
            </a:r>
            <a:r>
              <a:rPr lang="en-GB" altLang="zh-TW" dirty="0" err="1"/>
              <a:t>Is_by_Them_Fal</a:t>
            </a:r>
            <a:r>
              <a:rPr lang="zh-TW" altLang="en-US" dirty="0"/>
              <a:t>鰱</a:t>
            </a:r>
            <a:r>
              <a:rPr lang="en-GB" altLang="zh-TW" dirty="0" err="1"/>
              <a:t>ly_Accu</a:t>
            </a:r>
            <a:r>
              <a:rPr lang="zh-TW" altLang="en-US" dirty="0"/>
              <a:t>鰱</a:t>
            </a:r>
            <a:r>
              <a:rPr lang="en-GB" altLang="zh-TW" dirty="0" err="1"/>
              <a:t>ed</a:t>
            </a:r>
            <a:r>
              <a:rPr lang="en-GB" altLang="zh-TW" dirty="0"/>
              <a:t>,_&amp;_Condemned_of_</a:t>
            </a:r>
            <a:r>
              <a:rPr lang="en-GB" altLang="zh-TW" dirty="0" err="1"/>
              <a:t>Adultrie</a:t>
            </a:r>
            <a:r>
              <a:rPr lang="en-GB" altLang="zh-TW" dirty="0"/>
              <a:t>._</a:t>
            </a:r>
            <a:r>
              <a:rPr lang="en-GB" altLang="zh-TW" dirty="0" err="1"/>
              <a:t>Daniel_Conuinceth_Them_of_Fal</a:t>
            </a:r>
            <a:r>
              <a:rPr lang="zh-TW" altLang="en-US" dirty="0"/>
              <a:t>鰱</a:t>
            </a:r>
            <a:r>
              <a:rPr lang="en-GB" altLang="zh-TW" dirty="0" err="1"/>
              <a:t>e_Te</a:t>
            </a:r>
            <a:r>
              <a:rPr lang="zh-TW" altLang="en-US" dirty="0"/>
              <a:t>鰱</a:t>
            </a:r>
            <a:r>
              <a:rPr lang="en-GB" altLang="zh-TW" dirty="0" err="1"/>
              <a:t>timonie</a:t>
            </a:r>
            <a:r>
              <a:rPr lang="en-GB" altLang="zh-TW" dirty="0"/>
              <a:t>,_</a:t>
            </a:r>
            <a:r>
              <a:rPr lang="en-GB" altLang="zh-TW" dirty="0" err="1"/>
              <a:t>and_They_Are_Punished_with_Death</a:t>
            </a:r>
            <a:r>
              <a:rPr lang="en-GB" altLang="zh-TW" dirty="0"/>
              <a:t>.</a:t>
            </a:r>
          </a:p>
          <a:p>
            <a:r>
              <a:rPr lang="en-GB" altLang="zh-TW" dirty="0" err="1"/>
              <a:t>Two_old_iudges_ouercomen_with_carnal_consupi</a:t>
            </a:r>
            <a:r>
              <a:rPr lang="zh-TW" altLang="en-US" dirty="0"/>
              <a:t>鰱</a:t>
            </a:r>
            <a:r>
              <a:rPr lang="en-GB" altLang="zh-TW" dirty="0" err="1"/>
              <a:t>cence</a:t>
            </a:r>
            <a:r>
              <a:rPr lang="en-GB" altLang="zh-TW" dirty="0"/>
              <a:t>,_</a:t>
            </a:r>
            <a:r>
              <a:rPr lang="en-GB" altLang="zh-TW" dirty="0" err="1"/>
              <a:t>tempt_cha</a:t>
            </a:r>
            <a:r>
              <a:rPr lang="zh-TW" altLang="en-US" dirty="0"/>
              <a:t>鰱</a:t>
            </a:r>
            <a:r>
              <a:rPr lang="en-GB" altLang="zh-TW" dirty="0" err="1"/>
              <a:t>te_Su</a:t>
            </a:r>
            <a:r>
              <a:rPr lang="zh-TW" altLang="en-US" dirty="0"/>
              <a:t>鰱</a:t>
            </a:r>
            <a:r>
              <a:rPr lang="en-GB" altLang="zh-TW" dirty="0"/>
              <a:t>anna:_</a:t>
            </a:r>
            <a:r>
              <a:rPr lang="en-GB" altLang="zh-TW" dirty="0" err="1"/>
              <a:t>who_con</a:t>
            </a:r>
            <a:r>
              <a:rPr lang="zh-TW" altLang="en-US" dirty="0"/>
              <a:t>鰱</a:t>
            </a:r>
            <a:r>
              <a:rPr lang="en-GB" altLang="zh-TW" dirty="0" err="1"/>
              <a:t>tantly_re</a:t>
            </a:r>
            <a:r>
              <a:rPr lang="zh-TW" altLang="en-US" dirty="0"/>
              <a:t>鰱</a:t>
            </a:r>
            <a:r>
              <a:rPr lang="en-GB" altLang="zh-TW" dirty="0" err="1"/>
              <a:t>i</a:t>
            </a:r>
            <a:r>
              <a:rPr lang="zh-TW" altLang="en-US" dirty="0"/>
              <a:t>鰱</a:t>
            </a:r>
            <a:r>
              <a:rPr lang="en-GB" altLang="zh-TW" dirty="0"/>
              <a:t>ting,_</a:t>
            </a:r>
            <a:r>
              <a:rPr lang="en-GB" altLang="zh-TW" dirty="0" err="1"/>
              <a:t>is_by_them_fal</a:t>
            </a:r>
            <a:r>
              <a:rPr lang="zh-TW" altLang="en-US" dirty="0"/>
              <a:t>鰱</a:t>
            </a:r>
            <a:r>
              <a:rPr lang="en-GB" altLang="zh-TW" dirty="0" err="1"/>
              <a:t>ly_accu</a:t>
            </a:r>
            <a:r>
              <a:rPr lang="zh-TW" altLang="en-US" dirty="0"/>
              <a:t>鰱</a:t>
            </a:r>
            <a:r>
              <a:rPr lang="en-GB" altLang="zh-TW" dirty="0" err="1"/>
              <a:t>ed</a:t>
            </a:r>
            <a:r>
              <a:rPr lang="en-GB" altLang="zh-TW" dirty="0"/>
              <a:t>,_&amp;_condemned_of_</a:t>
            </a:r>
            <a:r>
              <a:rPr lang="en-GB" altLang="zh-TW" dirty="0" err="1"/>
              <a:t>adultrie</a:t>
            </a:r>
            <a:r>
              <a:rPr lang="en-GB" altLang="zh-TW" dirty="0"/>
              <a:t>._</a:t>
            </a:r>
            <a:r>
              <a:rPr lang="en-GB" altLang="zh-TW" dirty="0" err="1"/>
              <a:t>Daniel_conuinceth_them_of_fal</a:t>
            </a:r>
            <a:r>
              <a:rPr lang="zh-TW" altLang="en-US" dirty="0"/>
              <a:t>鰱</a:t>
            </a:r>
            <a:r>
              <a:rPr lang="en-GB" altLang="zh-TW" dirty="0" err="1"/>
              <a:t>e_te</a:t>
            </a:r>
            <a:r>
              <a:rPr lang="zh-TW" altLang="en-US" dirty="0"/>
              <a:t>鰱</a:t>
            </a:r>
            <a:r>
              <a:rPr lang="en-GB" altLang="zh-TW" dirty="0" err="1"/>
              <a:t>timonie</a:t>
            </a:r>
            <a:r>
              <a:rPr lang="en-GB" altLang="zh-TW" dirty="0"/>
              <a:t>,_</a:t>
            </a:r>
            <a:r>
              <a:rPr lang="en-GB" altLang="zh-TW" dirty="0" err="1"/>
              <a:t>and_they_are_punished_with_death</a:t>
            </a:r>
            <a:r>
              <a:rPr lang="en-GB" altLang="zh-TW" dirty="0"/>
              <a:t>.</a:t>
            </a:r>
          </a:p>
          <a:p>
            <a:r>
              <a:rPr lang="en-US" altLang="zh-TW" dirty="0"/>
              <a:t>You_Spoof_Discovery:_The_ultimate_viewer-submitted_low-cost_high-quality_extremely_entertaining_Discovery_parody_special_hosted_by_Mike_Rowe_of_Dirty_Jobs,_who_also_narrates_the_series_American_Chopper,_American_Hot_Rod_and_Deadliest_Catch</a:t>
            </a:r>
          </a:p>
          <a:p>
            <a:r>
              <a:rPr lang="en-US" altLang="zh-TW" dirty="0" err="1"/>
              <a:t>Everybody_has_a_secret</a:t>
            </a:r>
            <a:r>
              <a:rPr lang="en-US" altLang="zh-TW" dirty="0"/>
              <a:t>...Duke_wants_Olivia_who_likes_Sebastian_who_is_really_Viola_whose_brother_is_dating_Monique_so_she_hates_Olivia_who's_with_Duke_to_make_Sebastian_jealous_who_is_really_Viola_who's_crushing_on_Duke_who_thinks_she's_a_guy...</a:t>
            </a:r>
          </a:p>
          <a:p>
            <a:r>
              <a:rPr lang="en-US" altLang="zh-TW" dirty="0"/>
              <a:t>To_authorize_the_President_to_extend_the_term_of_the_Agreement_for_Cooperation_between_the_Government_of_the_United_States_of_America_and_the_Government_of_the_Republic_of_Korea_Concerning_Civil_Uses_of_Nuclear_Energy_(H.R._2449;_113th_Congress)</a:t>
            </a:r>
          </a:p>
          <a:p>
            <a:r>
              <a:rPr lang="en-GB" altLang="zh-TW" dirty="0" err="1"/>
              <a:t>Jugemu-jugemu_Gok</a:t>
            </a:r>
            <a:r>
              <a:rPr lang="en-GB" altLang="zh-TW" dirty="0"/>
              <a:t>?</a:t>
            </a:r>
            <a:r>
              <a:rPr lang="en-GB" altLang="zh-TW" dirty="0" err="1"/>
              <a:t>osurikire_Kaijarisuigyo-no_Suigy</a:t>
            </a:r>
            <a:r>
              <a:rPr lang="en-GB" altLang="zh-TW" dirty="0"/>
              <a:t>?</a:t>
            </a:r>
            <a:r>
              <a:rPr lang="en-GB" altLang="zh-TW" dirty="0" err="1"/>
              <a:t>atsu_Ungy</a:t>
            </a:r>
            <a:r>
              <a:rPr lang="en-GB" altLang="zh-TW" dirty="0"/>
              <a:t>?</a:t>
            </a:r>
            <a:r>
              <a:rPr lang="en-GB" altLang="zh-TW" dirty="0" err="1"/>
              <a:t>atsu_F</a:t>
            </a:r>
            <a:r>
              <a:rPr lang="zh-TW" altLang="en-US" dirty="0"/>
              <a:t>贖</a:t>
            </a:r>
            <a:r>
              <a:rPr lang="en-GB" altLang="zh-TW" dirty="0" err="1"/>
              <a:t>raimatsu_K</a:t>
            </a:r>
            <a:r>
              <a:rPr lang="zh-TW" altLang="en-US" dirty="0"/>
              <a:t>贖</a:t>
            </a:r>
            <a:r>
              <a:rPr lang="en-GB" altLang="zh-TW" dirty="0" err="1"/>
              <a:t>nerutokoroni-sumutokoro_Yaburak</a:t>
            </a:r>
            <a:r>
              <a:rPr lang="en-GB" altLang="zh-TW" dirty="0"/>
              <a:t>?</a:t>
            </a:r>
            <a:r>
              <a:rPr lang="en-GB" altLang="zh-TW" dirty="0" err="1"/>
              <a:t>ino-burak</a:t>
            </a:r>
            <a:r>
              <a:rPr lang="en-GB" altLang="zh-TW" dirty="0"/>
              <a:t>?</a:t>
            </a:r>
            <a:r>
              <a:rPr lang="en-GB" altLang="zh-TW" dirty="0" err="1"/>
              <a:t>i_Paipopaipo-paiponosh</a:t>
            </a:r>
            <a:r>
              <a:rPr lang="zh-TW" altLang="en-US" dirty="0"/>
              <a:t>贖</a:t>
            </a:r>
            <a:r>
              <a:rPr lang="en-GB" altLang="zh-TW" dirty="0" err="1"/>
              <a:t>ringan_Sh</a:t>
            </a:r>
            <a:r>
              <a:rPr lang="zh-TW" altLang="en-US" dirty="0"/>
              <a:t>贖</a:t>
            </a:r>
            <a:r>
              <a:rPr lang="en-GB" altLang="zh-TW" dirty="0" err="1"/>
              <a:t>ringanno</a:t>
            </a:r>
            <a:r>
              <a:rPr lang="en-GB" altLang="zh-TW" dirty="0"/>
              <a:t>-g</a:t>
            </a:r>
            <a:r>
              <a:rPr lang="zh-TW" altLang="en-US" dirty="0"/>
              <a:t>贖</a:t>
            </a:r>
            <a:r>
              <a:rPr lang="en-GB" altLang="zh-TW" dirty="0" err="1"/>
              <a:t>rindai_G</a:t>
            </a:r>
            <a:r>
              <a:rPr lang="zh-TW" altLang="en-US" dirty="0"/>
              <a:t>贖</a:t>
            </a:r>
            <a:r>
              <a:rPr lang="en-GB" altLang="zh-TW" dirty="0" err="1"/>
              <a:t>rindaino-ponpokop</a:t>
            </a:r>
            <a:r>
              <a:rPr lang="zh-TW" altLang="en-US" dirty="0"/>
              <a:t>蘋</a:t>
            </a:r>
            <a:r>
              <a:rPr lang="en-GB" altLang="zh-TW" dirty="0"/>
              <a:t>no-</a:t>
            </a:r>
            <a:r>
              <a:rPr lang="en-GB" altLang="zh-TW" dirty="0" err="1"/>
              <a:t>ponpokon</a:t>
            </a:r>
            <a:r>
              <a:rPr lang="en-GB" altLang="zh-TW" dirty="0"/>
              <a:t>?</a:t>
            </a:r>
            <a:r>
              <a:rPr lang="en-GB" altLang="zh-TW" dirty="0" err="1"/>
              <a:t>o_Ch</a:t>
            </a:r>
            <a:r>
              <a:rPr lang="en-GB" altLang="zh-TW" dirty="0"/>
              <a:t>?y</a:t>
            </a:r>
            <a:r>
              <a:rPr lang="zh-TW" altLang="en-US" dirty="0"/>
              <a:t>贖</a:t>
            </a:r>
            <a:r>
              <a:rPr lang="en-GB" altLang="zh-TW" dirty="0" err="1"/>
              <a:t>meino-ch</a:t>
            </a:r>
            <a:r>
              <a:rPr lang="en-GB" altLang="zh-TW" dirty="0"/>
              <a:t>?uke</a:t>
            </a:r>
          </a:p>
          <a:p>
            <a:r>
              <a:rPr lang="en-GB" altLang="zh-TW" dirty="0" err="1"/>
              <a:t>Jugemu-jugemu_Gok</a:t>
            </a:r>
            <a:r>
              <a:rPr lang="en-GB" altLang="zh-TW" dirty="0"/>
              <a:t>?</a:t>
            </a:r>
            <a:r>
              <a:rPr lang="en-GB" altLang="zh-TW" dirty="0" err="1"/>
              <a:t>osurikire_Kaijarisuigyo-no_Suigy</a:t>
            </a:r>
            <a:r>
              <a:rPr lang="en-GB" altLang="zh-TW" dirty="0"/>
              <a:t>?</a:t>
            </a:r>
            <a:r>
              <a:rPr lang="en-GB" altLang="zh-TW" dirty="0" err="1"/>
              <a:t>atsu_Unraimatsu_F</a:t>
            </a:r>
            <a:r>
              <a:rPr lang="zh-TW" altLang="en-US" dirty="0"/>
              <a:t>贖</a:t>
            </a:r>
            <a:r>
              <a:rPr lang="en-GB" altLang="zh-TW" dirty="0" err="1"/>
              <a:t>raimatsu_K</a:t>
            </a:r>
            <a:r>
              <a:rPr lang="zh-TW" altLang="en-US" dirty="0"/>
              <a:t>贖</a:t>
            </a:r>
            <a:r>
              <a:rPr lang="en-GB" altLang="zh-TW" dirty="0" err="1"/>
              <a:t>nerutokoroni-sumutokoro_Yaburak</a:t>
            </a:r>
            <a:r>
              <a:rPr lang="en-GB" altLang="zh-TW" dirty="0"/>
              <a:t>?</a:t>
            </a:r>
            <a:r>
              <a:rPr lang="en-GB" altLang="zh-TW" dirty="0" err="1"/>
              <a:t>ino-burak</a:t>
            </a:r>
            <a:r>
              <a:rPr lang="en-GB" altLang="zh-TW" dirty="0"/>
              <a:t>?</a:t>
            </a:r>
            <a:r>
              <a:rPr lang="en-GB" altLang="zh-TW" dirty="0" err="1"/>
              <a:t>i_Paipopaipo-paiponosh</a:t>
            </a:r>
            <a:r>
              <a:rPr lang="zh-TW" altLang="en-US" dirty="0"/>
              <a:t>贖</a:t>
            </a:r>
            <a:r>
              <a:rPr lang="en-GB" altLang="zh-TW" dirty="0" err="1"/>
              <a:t>ringan_Sh</a:t>
            </a:r>
            <a:r>
              <a:rPr lang="zh-TW" altLang="en-US" dirty="0"/>
              <a:t>贖</a:t>
            </a:r>
            <a:r>
              <a:rPr lang="en-GB" altLang="zh-TW" dirty="0" err="1"/>
              <a:t>ringanno</a:t>
            </a:r>
            <a:r>
              <a:rPr lang="en-GB" altLang="zh-TW" dirty="0"/>
              <a:t>-g</a:t>
            </a:r>
            <a:r>
              <a:rPr lang="zh-TW" altLang="en-US" dirty="0"/>
              <a:t>贖</a:t>
            </a:r>
            <a:r>
              <a:rPr lang="en-GB" altLang="zh-TW" dirty="0" err="1"/>
              <a:t>rindai</a:t>
            </a:r>
            <a:r>
              <a:rPr lang="en-GB" altLang="zh-TW" dirty="0"/>
              <a:t>_:G</a:t>
            </a:r>
            <a:r>
              <a:rPr lang="zh-TW" altLang="en-US" dirty="0"/>
              <a:t>贖</a:t>
            </a:r>
            <a:r>
              <a:rPr lang="en-GB" altLang="zh-TW" dirty="0" err="1"/>
              <a:t>rindaino-ponpokop</a:t>
            </a:r>
            <a:r>
              <a:rPr lang="zh-TW" altLang="en-US" dirty="0"/>
              <a:t>蘋</a:t>
            </a:r>
            <a:r>
              <a:rPr lang="en-GB" altLang="zh-TW" dirty="0"/>
              <a:t>no-</a:t>
            </a:r>
            <a:r>
              <a:rPr lang="en-GB" altLang="zh-TW" dirty="0" err="1"/>
              <a:t>ponpokon</a:t>
            </a:r>
            <a:r>
              <a:rPr lang="en-GB" altLang="zh-TW" dirty="0"/>
              <a:t>?</a:t>
            </a:r>
            <a:r>
              <a:rPr lang="en-GB" altLang="zh-TW" dirty="0" err="1"/>
              <a:t>o_Ch</a:t>
            </a:r>
            <a:r>
              <a:rPr lang="en-GB" altLang="zh-TW" dirty="0"/>
              <a:t>?y</a:t>
            </a:r>
            <a:r>
              <a:rPr lang="zh-TW" altLang="en-US" dirty="0"/>
              <a:t>贖</a:t>
            </a:r>
            <a:r>
              <a:rPr lang="en-GB" altLang="zh-TW" dirty="0" err="1"/>
              <a:t>meino-ch</a:t>
            </a:r>
            <a:r>
              <a:rPr lang="en-GB" altLang="zh-TW" dirty="0"/>
              <a:t>?uke</a:t>
            </a:r>
          </a:p>
          <a:p>
            <a:r>
              <a:rPr lang="en-GB" altLang="zh-TW" dirty="0"/>
              <a:t>Phosphoenolpyruvate:(D-</a:t>
            </a:r>
            <a:r>
              <a:rPr lang="en-GB" altLang="zh-TW" dirty="0" err="1"/>
              <a:t>GlcA</a:t>
            </a:r>
            <a:r>
              <a:rPr lang="en-GB" altLang="zh-TW" dirty="0"/>
              <a:t>-beta-(1-4)-2-O-Ac-D-GlcA-beta-(1-4)-D-</a:t>
            </a:r>
            <a:r>
              <a:rPr lang="en-GB" altLang="zh-TW" dirty="0" err="1"/>
              <a:t>Glc</a:t>
            </a:r>
            <a:r>
              <a:rPr lang="en-GB" altLang="zh-TW" dirty="0"/>
              <a:t>-beta-(1-4)-(3-O-CH3-CH2CH(OH)C(O)-D-Gal-beta-(1-4)-D-</a:t>
            </a:r>
            <a:r>
              <a:rPr lang="en-GB" altLang="zh-TW" dirty="0" err="1"/>
              <a:t>Glc</a:t>
            </a:r>
            <a:r>
              <a:rPr lang="en-GB" altLang="zh-TW" dirty="0"/>
              <a:t>-beta-(1-4)-D-</a:t>
            </a:r>
            <a:r>
              <a:rPr lang="en-GB" altLang="zh-TW" dirty="0" err="1"/>
              <a:t>Glc</a:t>
            </a:r>
            <a:r>
              <a:rPr lang="en-GB" altLang="zh-TW" dirty="0"/>
              <a:t>-beta-(1-4)-D-</a:t>
            </a:r>
            <a:r>
              <a:rPr lang="en-GB" altLang="zh-TW" dirty="0" err="1"/>
              <a:t>Glc</a:t>
            </a:r>
            <a:r>
              <a:rPr lang="en-GB" altLang="zh-TW" dirty="0"/>
              <a:t>-beta-(1-6))-2(or3)-O-Ac-D-</a:t>
            </a:r>
            <a:r>
              <a:rPr lang="en-GB" altLang="zh-TW" dirty="0" err="1"/>
              <a:t>Glc</a:t>
            </a:r>
            <a:r>
              <a:rPr lang="en-GB" altLang="zh-TW" dirty="0"/>
              <a:t>-alpha-(1-6))n_4,6-O-(1-carboxyethan-1,1-diyl)transferase</a:t>
            </a:r>
          </a:p>
          <a:p>
            <a:r>
              <a:rPr lang="en-GB" altLang="zh-TW" dirty="0"/>
              <a:t>Alternating_UDP-alpha-N-acetyl-D-glucosamine:beta-D-glucuronosyl-(1-3)-(</a:t>
            </a:r>
            <a:r>
              <a:rPr lang="en-GB" altLang="zh-TW" dirty="0" err="1"/>
              <a:t>nascent_hyaluronan</a:t>
            </a:r>
            <a:r>
              <a:rPr lang="en-GB" altLang="zh-TW" dirty="0"/>
              <a:t>)_4-N-acetyl-beta-D-glucosaminyltransferase_and_UDP-alpha-D-glucuronate:N-acetyl-beta-D-glucosaminyl-(1-4)-(</a:t>
            </a:r>
            <a:r>
              <a:rPr lang="en-GB" altLang="zh-TW" dirty="0" err="1"/>
              <a:t>nascent_hyaluronan</a:t>
            </a:r>
            <a:r>
              <a:rPr lang="en-GB" altLang="zh-TW" dirty="0"/>
              <a:t>)_3-beta-D-glucuronosyltransferase</a:t>
            </a:r>
          </a:p>
          <a:p>
            <a:r>
              <a:rPr lang="en-US" altLang="zh-TW" dirty="0"/>
              <a:t>Protocol_Amending_the_Agreements,_Conventions_and_Protocols_on_Narcotic_Drugs_concluded_at_The_Hague_on_23_January_1912,_at_Geneva_on_11_February_1925_and_19_February_1925,_and_13_July_1931,_at_Bangkok_on_27_November_1931_and_at_Geneva_on_26_June_1936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496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A050-0673-4838-B02A-81EF858D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Another application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9875-21A9-4B37-9E78-7577971E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can use a priority queue to </a:t>
            </a:r>
            <a:r>
              <a:rPr lang="en-GB" altLang="zh-TW" dirty="0">
                <a:solidFill>
                  <a:srgbClr val="FF0000"/>
                </a:solidFill>
              </a:rPr>
              <a:t>sort</a:t>
            </a:r>
          </a:p>
          <a:p>
            <a:r>
              <a:rPr lang="en-GB" altLang="zh-TW" dirty="0"/>
              <a:t>We’re talking about </a:t>
            </a:r>
            <a:r>
              <a:rPr lang="en-GB" altLang="zh-TW" dirty="0">
                <a:solidFill>
                  <a:srgbClr val="FF0000"/>
                </a:solidFill>
              </a:rPr>
              <a:t>heapsort</a:t>
            </a:r>
          </a:p>
          <a:p>
            <a:endParaRPr lang="en-GB" altLang="zh-TW" dirty="0">
              <a:solidFill>
                <a:srgbClr val="FF0000"/>
              </a:solidFill>
            </a:endParaRPr>
          </a:p>
          <a:p>
            <a:endParaRPr lang="en-GB" altLang="zh-TW" dirty="0">
              <a:solidFill>
                <a:srgbClr val="FF0000"/>
              </a:solidFill>
            </a:endParaRPr>
          </a:p>
          <a:p>
            <a:r>
              <a:rPr lang="en-GB" altLang="zh-TW" dirty="0"/>
              <a:t>We construct the heap by adding elements one by one (in any order)</a:t>
            </a:r>
          </a:p>
          <a:p>
            <a:r>
              <a:rPr lang="en-GB" altLang="zh-TW" dirty="0"/>
              <a:t>And get the sorted array by removing the minimum value successively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974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2EE-E25C-4B59-934A-43A69D68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19C2-7B85-4313-929B-BBC55A74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 construction</a:t>
            </a:r>
          </a:p>
          <a:p>
            <a:endParaRPr lang="en-GB" altLang="zh-TW" dirty="0"/>
          </a:p>
          <a:p>
            <a:endParaRPr lang="en-GB" altLang="zh-TW" dirty="0"/>
          </a:p>
          <a:p>
            <a:pPr marL="0" indent="0">
              <a:buNone/>
            </a:pPr>
            <a:endParaRPr lang="en-GB" altLang="zh-TW" dirty="0"/>
          </a:p>
          <a:p>
            <a:r>
              <a:rPr lang="en-GB" altLang="zh-TW" dirty="0"/>
              <a:t>In destruction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E46B9-3B86-4230-AB2D-5164688A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45" y="2754872"/>
            <a:ext cx="5577342" cy="761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54C14-A373-45C7-9839-92CE551C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454" y="4841363"/>
            <a:ext cx="5564775" cy="6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03E5-1396-4649-ADF0-8008C3D5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2: array, then sort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656E-A630-4B64-BF4A-0FEB3515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Read all : O(N) in space</a:t>
            </a:r>
          </a:p>
          <a:p>
            <a:endParaRPr lang="en-GB" altLang="zh-TW" dirty="0"/>
          </a:p>
          <a:p>
            <a:r>
              <a:rPr lang="en-GB" altLang="zh-TW" dirty="0"/>
              <a:t>Sort the array, and retrieve the first M values: O(</a:t>
            </a:r>
            <a:r>
              <a:rPr lang="en-GB" altLang="zh-TW" dirty="0" err="1"/>
              <a:t>NlogN</a:t>
            </a:r>
            <a:r>
              <a:rPr lang="en-GB" altLang="zh-TW" dirty="0"/>
              <a:t>) in time</a:t>
            </a:r>
          </a:p>
          <a:p>
            <a:r>
              <a:rPr lang="en-GB" altLang="zh-TW" dirty="0"/>
              <a:t>We’ll talk about sorting next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0149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8FBA-8600-4025-BE4A-D80A4B4E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How to compute this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DD0BB-E26B-4919-BFD7-BB9D11300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Use integrals to bound.</a:t>
                </a:r>
              </a:p>
              <a:p>
                <a:endParaRPr lang="en-GB" altLang="zh-TW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𝑙𝑛𝑥</m:t>
                        </m:r>
                      </m:e>
                    </m:nary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𝑥𝑙𝑛𝑥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DD0BB-E26B-4919-BFD7-BB9D11300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819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0419-057E-4EBA-9841-A4800C64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8044-1567-4C3E-B252-21AADE4F8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sorting complexity is </a:t>
            </a:r>
            <a:r>
              <a:rPr lang="en-GB" altLang="zh-TW" dirty="0">
                <a:solidFill>
                  <a:srgbClr val="FF0000"/>
                </a:solidFill>
              </a:rPr>
              <a:t>O(</a:t>
            </a:r>
            <a:r>
              <a:rPr lang="en-GB" altLang="zh-TW" dirty="0" err="1">
                <a:solidFill>
                  <a:srgbClr val="FF0000"/>
                </a:solidFill>
              </a:rPr>
              <a:t>NlogN</a:t>
            </a:r>
            <a:r>
              <a:rPr lang="en-GB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GB" altLang="zh-TW" dirty="0"/>
              <a:t>We will see that this complexity is </a:t>
            </a:r>
            <a:r>
              <a:rPr lang="en-GB" altLang="zh-TW" dirty="0">
                <a:solidFill>
                  <a:srgbClr val="FF0000"/>
                </a:solidFill>
              </a:rPr>
              <a:t>optimal</a:t>
            </a:r>
            <a:r>
              <a:rPr lang="en-GB" altLang="zh-TW" dirty="0"/>
              <a:t> next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634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FC48-DF38-435B-8D06-AA97C964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Important application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CC95-9FB0-4196-B7BA-FDB32688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Dijkstra’s algorithm. (will talk </a:t>
            </a:r>
            <a:r>
              <a:rPr lang="en-GB" altLang="zh-TW"/>
              <a:t>about later)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29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8AD6-80E2-4ECF-B50E-2519BAE7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80DB-A84F-43B1-B533-6A598C2D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There are too many titles! (N very large)</a:t>
            </a:r>
          </a:p>
          <a:p>
            <a:endParaRPr lang="en-GB" altLang="zh-TW" dirty="0"/>
          </a:p>
          <a:p>
            <a:r>
              <a:rPr lang="en-GB" altLang="zh-TW" dirty="0"/>
              <a:t>Which will raise an </a:t>
            </a:r>
            <a:r>
              <a:rPr lang="en-GB" altLang="zh-TW" dirty="0" err="1"/>
              <a:t>OutOfMemoryException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4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0B85-834B-47FC-B956-E0C9FAA9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3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E720-9F5E-47B7-A769-D97F708E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only store the M largest value, in a sorted array : O(M) in space</a:t>
            </a:r>
          </a:p>
          <a:p>
            <a:endParaRPr lang="en-GB" altLang="zh-TW" dirty="0"/>
          </a:p>
          <a:p>
            <a:r>
              <a:rPr lang="en-GB" altLang="zh-TW" dirty="0"/>
              <a:t>When we read a new value:</a:t>
            </a:r>
          </a:p>
          <a:p>
            <a:pPr lvl="1"/>
            <a:r>
              <a:rPr lang="en-GB" altLang="zh-TW" dirty="0"/>
              <a:t>If it is smaller than the smallest value, discard it</a:t>
            </a:r>
          </a:p>
          <a:p>
            <a:pPr lvl="1"/>
            <a:r>
              <a:rPr lang="en-GB" altLang="zh-TW" dirty="0"/>
              <a:t>Otherwise, insert it to the good place</a:t>
            </a:r>
          </a:p>
          <a:p>
            <a:pPr lvl="1"/>
            <a:endParaRPr lang="en-GB" altLang="zh-TW" dirty="0"/>
          </a:p>
          <a:p>
            <a:r>
              <a:rPr lang="en-GB" altLang="zh-TW" dirty="0"/>
              <a:t>O(N*M) in time</a:t>
            </a:r>
          </a:p>
        </p:txBody>
      </p:sp>
    </p:spTree>
    <p:extLst>
      <p:ext uri="{BB962C8B-B14F-4D97-AF65-F5344CB8AC3E}">
        <p14:creationId xmlns:p14="http://schemas.microsoft.com/office/powerpoint/2010/main" val="108771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E924-DE9C-44C7-9AB8-74FF7D20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Solution 4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A110-4D37-414F-B299-D68B36AD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only store the M largest value, in a BBST : O(M) in space</a:t>
            </a:r>
          </a:p>
          <a:p>
            <a:endParaRPr lang="en-GB" altLang="zh-TW" dirty="0"/>
          </a:p>
          <a:p>
            <a:r>
              <a:rPr lang="en-GB" altLang="zh-TW" dirty="0"/>
              <a:t>When we read a new value:</a:t>
            </a:r>
          </a:p>
          <a:p>
            <a:pPr lvl="1"/>
            <a:r>
              <a:rPr lang="en-GB" altLang="zh-TW" dirty="0"/>
              <a:t>If it is smaller than the smallest value, discard it</a:t>
            </a:r>
          </a:p>
          <a:p>
            <a:pPr lvl="1"/>
            <a:r>
              <a:rPr lang="en-GB" altLang="zh-TW" dirty="0"/>
              <a:t>Otherwise, insert it to the good place</a:t>
            </a:r>
          </a:p>
          <a:p>
            <a:pPr lvl="1"/>
            <a:endParaRPr lang="en-GB" altLang="zh-TW" dirty="0"/>
          </a:p>
          <a:p>
            <a:r>
              <a:rPr lang="en-GB" altLang="zh-TW" dirty="0"/>
              <a:t>O(N*</a:t>
            </a:r>
            <a:r>
              <a:rPr lang="en-GB" altLang="zh-TW" dirty="0" err="1"/>
              <a:t>logM</a:t>
            </a:r>
            <a:r>
              <a:rPr lang="en-GB" altLang="zh-TW" dirty="0"/>
              <a:t>) in time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440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8734-26ED-44A1-889F-ED46638B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C80C-2C90-4696-8418-5C7F45D1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identify three necessary operations for this data structure:</a:t>
            </a:r>
          </a:p>
          <a:p>
            <a:r>
              <a:rPr lang="en-GB" altLang="zh-TW" dirty="0"/>
              <a:t>Add an element</a:t>
            </a:r>
          </a:p>
          <a:p>
            <a:r>
              <a:rPr lang="en-GB" altLang="zh-TW" dirty="0"/>
              <a:t>Find the smallest element</a:t>
            </a:r>
          </a:p>
          <a:p>
            <a:r>
              <a:rPr lang="en-GB" altLang="zh-TW" dirty="0"/>
              <a:t>Delete the smallest element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54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C40D-5608-4251-9F0B-96EE7DFA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Heap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A184-ED91-4BA2-A0D0-F23BBD81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(min) heap is a binary tree where:</a:t>
            </a:r>
          </a:p>
          <a:p>
            <a:r>
              <a:rPr lang="en-GB" altLang="zh-TW" dirty="0"/>
              <a:t>For every node C, its parent node P is &lt;= C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49FA6-460E-4DFF-90E6-265CE7A9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01" y="2958957"/>
            <a:ext cx="3675493" cy="331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1277</Words>
  <Application>Microsoft Office PowerPoint</Application>
  <PresentationFormat>Widescreen</PresentationFormat>
  <Paragraphs>105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新細明體</vt:lpstr>
      <vt:lpstr>Arial</vt:lpstr>
      <vt:lpstr>Calibri</vt:lpstr>
      <vt:lpstr>Calibri Light</vt:lpstr>
      <vt:lpstr>Cambria Math</vt:lpstr>
      <vt:lpstr>Office Theme</vt:lpstr>
      <vt:lpstr>Priority Queue</vt:lpstr>
      <vt:lpstr>Today’s problem</vt:lpstr>
      <vt:lpstr>Solution 1: array</vt:lpstr>
      <vt:lpstr>Solution 2: array, then sort</vt:lpstr>
      <vt:lpstr>Problem</vt:lpstr>
      <vt:lpstr>Solution 3</vt:lpstr>
      <vt:lpstr>Solution 4</vt:lpstr>
      <vt:lpstr>PowerPoint Presentation</vt:lpstr>
      <vt:lpstr>Heap</vt:lpstr>
      <vt:lpstr>Property</vt:lpstr>
      <vt:lpstr>Add an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 the smallest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implementation</vt:lpstr>
      <vt:lpstr>Illustration of add</vt:lpstr>
      <vt:lpstr>PowerPoint Presentation</vt:lpstr>
      <vt:lpstr>PowerPoint Presentation</vt:lpstr>
      <vt:lpstr>Complexity</vt:lpstr>
      <vt:lpstr>Illustration of removeMin</vt:lpstr>
      <vt:lpstr>PowerPoint Presentation</vt:lpstr>
      <vt:lpstr>PowerPoint Presentation</vt:lpstr>
      <vt:lpstr>PowerPoint Presentation</vt:lpstr>
      <vt:lpstr>Complexity</vt:lpstr>
      <vt:lpstr>PowerPoint Presentation</vt:lpstr>
      <vt:lpstr>C++ library</vt:lpstr>
      <vt:lpstr>Solution to the problem</vt:lpstr>
      <vt:lpstr>Another application</vt:lpstr>
      <vt:lpstr>Complexity</vt:lpstr>
      <vt:lpstr>How to compute this</vt:lpstr>
      <vt:lpstr>PowerPoint Presentation</vt:lpstr>
      <vt:lpstr>Important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</dc:title>
  <dc:creator>aoinowaka@gmail.com</dc:creator>
  <cp:lastModifiedBy>aoinowaka@gmail.com</cp:lastModifiedBy>
  <cp:revision>25</cp:revision>
  <dcterms:created xsi:type="dcterms:W3CDTF">2018-01-03T08:30:49Z</dcterms:created>
  <dcterms:modified xsi:type="dcterms:W3CDTF">2018-01-03T11:19:41Z</dcterms:modified>
</cp:coreProperties>
</file>