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0" r:id="rId5"/>
    <p:sldId id="29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3" r:id="rId20"/>
    <p:sldId id="272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5" r:id="rId29"/>
    <p:sldId id="281" r:id="rId30"/>
    <p:sldId id="282" r:id="rId31"/>
    <p:sldId id="283" r:id="rId32"/>
    <p:sldId id="286" r:id="rId33"/>
    <p:sldId id="287" r:id="rId34"/>
    <p:sldId id="289" r:id="rId35"/>
    <p:sldId id="288" r:id="rId36"/>
    <p:sldId id="284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58510-2F64-4650-AAC3-CDF1DBD5A4AD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16F4-05EF-4A95-BB3E-2DC7F6EFC2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91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616F4-05EF-4A95-BB3E-2DC7F6EFC20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94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B9A5-98F6-4E08-B332-1BD785B6D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F40EC-9FE1-4AD0-9AC6-F721EEF5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75C5-D4F7-43A7-B5ED-8A49F87C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D03E-7CF7-4D44-8ECF-B760F0E8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D7612-C081-4D25-900A-00E0CFC2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47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D942-03A0-420D-8989-1D73FF20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2418-2EE7-492A-9B0F-AC1B7F1B2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C8BA-3167-410F-B16F-61331924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18017-70F9-4F38-B22D-7F4D84B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041B-607F-481B-80CE-55BD8166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8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C7774-997C-44D3-BD0B-3B651E3B5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26E4-4287-43B9-A4E8-9C1BDDFFA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023D-B8F9-4269-8594-A6DB6BEE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B990-10AE-4C21-B6EF-196C3821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FD36-7357-4544-8AA9-33924393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90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DDFF-6C33-4E8B-AF8B-1CA2FDA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D28D-6CA4-4B4D-8A2E-219C0762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C12B-AD7C-4A97-8C42-388A5408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E07F-717B-4C94-BECA-D9C1247D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D9EB8-9770-4B63-A5C8-25B1D6BA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23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CFD2-B36F-49F5-A1AE-422BF5C7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B39E0-05B4-4E2C-A128-48CBAE726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E24A-1622-4F20-BA94-28380539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A19C-9C62-456F-932D-71BA7AA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7534-B542-41A6-B9EC-CBD88DE9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45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C762-77C7-403E-B34E-9DE06D1B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C0FD-202F-428E-8AA2-6555FBF84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5C04B-5221-4D9A-843B-7DEEBBD3E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830D7-B42E-4157-AC6B-E6E0C6A5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CCC37-9F0B-45ED-8282-96CD9F61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6F94D-C5E8-40C9-B89F-6E4E4501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B7C6-1101-43B5-910A-6A5ED2E5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B486-CBBB-4935-8F7F-C70A4476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F92C8-3BF8-4B34-8BE9-216B39BE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86EFD-A0AF-4252-9ED2-722482326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B09E9-AC77-45A2-8091-B34D4889E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1F3EE-62FF-419E-A88E-99F0DDD8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DD3205-A272-47D6-82AD-A411623F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C97F4-901F-46C1-9012-D1F1F91A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98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6187-3ABE-4EBF-8AAC-3774484D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C6C9-DB16-47FC-BDA7-9DC9469C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984A7-5B10-466A-B864-1C91327F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4ED5F-495E-4A0C-8F52-96E9F19E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96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EB6BA-8B9C-48C9-903A-536E205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B9248-76A1-4AA2-89C6-045C5E1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A60C-0DBF-4FA9-885F-7B6BF791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0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9E2B-82D8-4C7B-A4CD-3B3C0BD6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ABD0-D1FC-4BA4-BE36-69D16B5B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6D598-16C0-4586-8339-97A0DB40E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9EB7-7EE1-48BA-AB4D-8D360D37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4F4E-9618-4702-8656-CD2A9819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64A95-2C1B-4BE9-83FA-890C851E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5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BF3C-4C61-4F6F-AEB6-8D74D4CC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4A4C6-8D85-44B9-A443-23CDDE038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37A04-9FD0-4F99-8AD9-C76245AE9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1066D-C867-447F-8D99-EC501377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8F3B-071B-432C-AD72-D4EB428D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AAB3D-1883-4656-B642-83F1F25F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D86C1-A857-442A-A476-BDA31B4F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51F92-63C7-4DEA-A796-31E390999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78A7-A7D3-4016-9545-500DE26A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9AB16-A398-4B01-BC4D-15F9ACD529C5}" type="datetimeFigureOut">
              <a:rPr lang="zh-TW" altLang="en-US" smtClean="0"/>
              <a:t>2018/3/4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4DD2-F40C-41C2-B364-C966CBC2A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B556-02F6-490A-B5C3-8D2130EBE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2767-774F-4FC1-BF89-31FBB4AC6F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7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7EFE2-140E-46F4-840A-FDB6FFC94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TW" dirty="0"/>
              <a:t>Advanced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DD462-7438-4300-8196-5D6D5BFDF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20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A981-4178-437C-92F0-20E4A54B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B85E-CFD3-41DB-B842-72B36BD1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5 = 101</a:t>
            </a:r>
          </a:p>
          <a:p>
            <a:r>
              <a:rPr lang="en-GB" altLang="zh-TW" dirty="0"/>
              <a:t>5 = 101</a:t>
            </a:r>
          </a:p>
          <a:p>
            <a:r>
              <a:rPr lang="en-GB" altLang="zh-TW" dirty="0"/>
              <a:t>6 = 110</a:t>
            </a:r>
          </a:p>
          <a:p>
            <a:r>
              <a:rPr lang="en-GB" altLang="zh-TW" dirty="0"/>
              <a:t>8 = 1000</a:t>
            </a:r>
          </a:p>
          <a:p>
            <a:r>
              <a:rPr lang="en-GB" altLang="zh-TW" dirty="0"/>
              <a:t>16 = 10000</a:t>
            </a:r>
          </a:p>
          <a:p>
            <a:r>
              <a:rPr lang="en-GB" altLang="zh-TW" dirty="0"/>
              <a:t>32 = 100000 (terminates here since 32&gt;N)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2052" name="Picture 4" descr="http://community.topcoder.com/i/education/binaryIndexedTrees/bitupdate.gif">
            <a:extLst>
              <a:ext uri="{FF2B5EF4-FFF2-40B4-BE49-F238E27FC236}">
                <a16:creationId xmlns:a16="http://schemas.microsoft.com/office/drawing/2014/main" id="{B4F52FCD-3F48-40D0-8B06-271F4C84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74" y="365125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20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7856-AFC8-48A2-A76F-F41C5031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How to do this efficiently?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F2F2-F769-4620-8D22-3F18C634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The question we frequently encountered…</a:t>
            </a:r>
          </a:p>
          <a:p>
            <a:r>
              <a:rPr lang="en-GB" altLang="zh-TW" dirty="0"/>
              <a:t>Compute </a:t>
            </a:r>
            <a:r>
              <a:rPr lang="en-GB" altLang="zh-TW" b="1" dirty="0"/>
              <a:t>r</a:t>
            </a:r>
            <a:r>
              <a:rPr lang="en-GB" altLang="zh-TW" dirty="0"/>
              <a:t>, the last digit of </a:t>
            </a:r>
            <a:r>
              <a:rPr lang="en-GB" altLang="zh-TW" dirty="0" err="1"/>
              <a:t>i</a:t>
            </a:r>
            <a:r>
              <a:rPr lang="en-GB" altLang="zh-TW" dirty="0"/>
              <a:t> that is 1.</a:t>
            </a:r>
          </a:p>
          <a:p>
            <a:endParaRPr lang="en-GB" altLang="zh-TW" dirty="0"/>
          </a:p>
          <a:p>
            <a:r>
              <a:rPr lang="en-GB" altLang="zh-TW" dirty="0"/>
              <a:t>Let n be a number whose binary representation is </a:t>
            </a:r>
            <a:r>
              <a:rPr lang="en-GB" altLang="zh-TW" b="1" dirty="0"/>
              <a:t>a1b</a:t>
            </a:r>
            <a:r>
              <a:rPr lang="en-GB" altLang="zh-TW" dirty="0"/>
              <a:t>, where a represents the bits before the last non-zero digit and b=0...0 represents the 0-bits after the last non-zero digit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7655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D604-D0F4-4712-9101-B97EFE1F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46BA-5F2D-4B13-9D46-8BD35467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 = a1b</a:t>
            </a:r>
          </a:p>
          <a:p>
            <a:r>
              <a:rPr lang="en-GB" altLang="zh-TW" dirty="0"/>
              <a:t>-n = ?</a:t>
            </a:r>
          </a:p>
          <a:p>
            <a:endParaRPr lang="en-GB" altLang="zh-TW" dirty="0"/>
          </a:p>
          <a:p>
            <a:r>
              <a:rPr lang="en-GB" altLang="zh-TW" dirty="0"/>
              <a:t>We denote </a:t>
            </a:r>
            <a:r>
              <a:rPr lang="en-GB" altLang="zh-TW" u="sng" dirty="0"/>
              <a:t>x</a:t>
            </a:r>
            <a:r>
              <a:rPr lang="en-GB" altLang="zh-TW" dirty="0"/>
              <a:t> the binary number by flipping all bits in x.</a:t>
            </a:r>
            <a:endParaRPr lang="en-GB" altLang="zh-TW" u="sng" dirty="0"/>
          </a:p>
          <a:p>
            <a:endParaRPr lang="en-GB" altLang="zh-TW" dirty="0"/>
          </a:p>
          <a:p>
            <a:r>
              <a:rPr lang="en-GB" altLang="zh-TW" dirty="0"/>
              <a:t>By 2’s complement rule, -n = </a:t>
            </a:r>
            <a:r>
              <a:rPr lang="en-GB" altLang="zh-TW" u="sng" dirty="0"/>
              <a:t>a1b</a:t>
            </a:r>
            <a:r>
              <a:rPr lang="en-GB" altLang="zh-TW" dirty="0"/>
              <a:t>+1 = </a:t>
            </a:r>
            <a:r>
              <a:rPr lang="en-GB" altLang="zh-TW" u="sng" dirty="0"/>
              <a:t>a</a:t>
            </a:r>
            <a:r>
              <a:rPr lang="en-GB" altLang="zh-TW" dirty="0"/>
              <a:t>0</a:t>
            </a:r>
            <a:r>
              <a:rPr lang="en-GB" altLang="zh-TW" u="sng" dirty="0"/>
              <a:t>b</a:t>
            </a:r>
            <a:r>
              <a:rPr lang="en-GB" altLang="zh-TW" dirty="0"/>
              <a:t>+1.</a:t>
            </a:r>
          </a:p>
          <a:p>
            <a:r>
              <a:rPr lang="en-GB" altLang="zh-TW" dirty="0"/>
              <a:t>Since b=0..0, </a:t>
            </a:r>
            <a:r>
              <a:rPr lang="en-GB" altLang="zh-TW" u="sng" dirty="0"/>
              <a:t>b</a:t>
            </a:r>
            <a:r>
              <a:rPr lang="en-GB" altLang="zh-TW" dirty="0"/>
              <a:t>=1..1, so </a:t>
            </a:r>
            <a:r>
              <a:rPr lang="en-GB" altLang="zh-TW" u="sng" dirty="0"/>
              <a:t>a</a:t>
            </a:r>
            <a:r>
              <a:rPr lang="en-GB" altLang="zh-TW" dirty="0"/>
              <a:t>0</a:t>
            </a:r>
            <a:r>
              <a:rPr lang="en-GB" altLang="zh-TW" u="sng" dirty="0"/>
              <a:t>b</a:t>
            </a:r>
            <a:r>
              <a:rPr lang="en-GB" altLang="zh-TW" dirty="0"/>
              <a:t>+1 = </a:t>
            </a:r>
            <a:r>
              <a:rPr lang="en-GB" altLang="zh-TW" u="sng" dirty="0"/>
              <a:t>a</a:t>
            </a:r>
            <a:r>
              <a:rPr lang="en-GB" altLang="zh-TW" dirty="0"/>
              <a:t>0(1…1)+1 = </a:t>
            </a:r>
            <a:r>
              <a:rPr lang="en-GB" altLang="zh-TW" u="sng" dirty="0"/>
              <a:t>a</a:t>
            </a:r>
            <a:r>
              <a:rPr lang="en-GB" altLang="zh-TW" dirty="0"/>
              <a:t>10..0 = </a:t>
            </a:r>
            <a:r>
              <a:rPr lang="en-GB" altLang="zh-TW" b="1" u="sng" dirty="0"/>
              <a:t>a</a:t>
            </a:r>
            <a:r>
              <a:rPr lang="en-GB" altLang="zh-TW" b="1" dirty="0"/>
              <a:t>1b</a:t>
            </a:r>
            <a:r>
              <a:rPr lang="en-GB" altLang="zh-TW" dirty="0"/>
              <a:t>.</a:t>
            </a:r>
          </a:p>
          <a:p>
            <a:r>
              <a:rPr lang="en-GB" altLang="zh-TW" dirty="0"/>
              <a:t>Finally, -n = </a:t>
            </a:r>
            <a:r>
              <a:rPr lang="en-GB" altLang="zh-TW" u="sng" dirty="0"/>
              <a:t>a</a:t>
            </a:r>
            <a:r>
              <a:rPr lang="en-GB" altLang="zh-TW" dirty="0"/>
              <a:t>1b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64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8557-627A-4F75-93E3-CDCCB887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3BBF3-F712-4524-A51E-DF482BB29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If we use the bitwise AND operator (&amp;), we get :</a:t>
                </a:r>
              </a:p>
              <a:p>
                <a:endParaRPr lang="en-GB" altLang="zh-TW" dirty="0"/>
              </a:p>
              <a:p>
                <a:r>
                  <a:rPr lang="en-GB" altLang="zh-TW" b="1" dirty="0"/>
                  <a:t>           a1b</a:t>
                </a:r>
                <a:br>
                  <a:rPr lang="en-GB" altLang="zh-TW" b="1" dirty="0"/>
                </a:br>
                <a:r>
                  <a:rPr lang="en-GB" altLang="zh-TW" b="1" dirty="0"/>
                  <a:t>&amp;        </a:t>
                </a:r>
                <a:r>
                  <a:rPr lang="en-GB" altLang="zh-TW" b="1" u="sng" dirty="0"/>
                  <a:t>a</a:t>
                </a:r>
                <a:r>
                  <a:rPr lang="en-GB" altLang="zh-TW" b="1" dirty="0"/>
                  <a:t>1b</a:t>
                </a:r>
                <a:br>
                  <a:rPr lang="en-GB" altLang="zh-TW" b="1" dirty="0"/>
                </a:br>
                <a:r>
                  <a:rPr lang="en-GB" altLang="zh-TW" b="1" dirty="0"/>
                  <a:t>——————–</a:t>
                </a:r>
                <a:br>
                  <a:rPr lang="en-GB" altLang="zh-TW" b="1" dirty="0"/>
                </a:br>
                <a:r>
                  <a:rPr lang="en-GB" altLang="zh-TW" b="1" dirty="0"/>
                  <a:t>= (0..0)1(0..0)</a:t>
                </a:r>
              </a:p>
              <a:p>
                <a:endParaRPr lang="en-GB" altLang="zh-TW" b="1" dirty="0"/>
              </a:p>
              <a:p>
                <a:r>
                  <a:rPr lang="en-GB" altLang="zh-TW" dirty="0"/>
                  <a:t>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GB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23BBF3-F712-4524-A51E-DF482BB29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77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D4C1-888A-448B-8D2B-C36011B2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BA9E-1B62-42C4-A037-99D54B41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a[1]+…+a[13]</a:t>
            </a:r>
          </a:p>
          <a:p>
            <a:r>
              <a:rPr lang="en-GB" altLang="zh-TW" dirty="0"/>
              <a:t>Can you see how to do it?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A62A26AD-98C0-4CDC-9D6A-D347C6624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333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E33F-CBE1-4919-90A5-53A488C6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B1F1-7652-4EB6-9A75-285649A90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Example : a[1]+…+a[13]</a:t>
            </a:r>
          </a:p>
          <a:p>
            <a:r>
              <a:rPr lang="en-GB" altLang="zh-TW" dirty="0"/>
              <a:t>We need to sum tree[13]+tree[12]+tree[8]</a:t>
            </a:r>
          </a:p>
          <a:p>
            <a:r>
              <a:rPr lang="en-GB" altLang="zh-TW" dirty="0"/>
              <a:t>13 = 1101</a:t>
            </a:r>
          </a:p>
          <a:p>
            <a:r>
              <a:rPr lang="en-GB" altLang="zh-TW" dirty="0"/>
              <a:t>12 = 1100</a:t>
            </a:r>
          </a:p>
          <a:p>
            <a:r>
              <a:rPr lang="en-GB" altLang="zh-TW" dirty="0"/>
              <a:t>8 = 1000</a:t>
            </a:r>
          </a:p>
          <a:p>
            <a:endParaRPr lang="en-GB" altLang="zh-TW" dirty="0"/>
          </a:p>
          <a:p>
            <a:r>
              <a:rPr lang="en-GB" altLang="zh-TW" dirty="0"/>
              <a:t>Can you guess the rule?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55BEEC9B-C4CE-40F8-932B-69758786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ED5D-6369-4E3B-9749-E32F243F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Intermediate step : get the prefix</a:t>
            </a:r>
            <a:br>
              <a:rPr lang="en-GB" altLang="zh-TW" dirty="0"/>
            </a:br>
            <a:r>
              <a:rPr lang="en-GB" altLang="zh-TW" dirty="0"/>
              <a:t>                                  sum a[1..n]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9AA6-3CAC-4A49-A6C6-E96FA8B8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Yes, just keep eliminating the last non-zero bit!</a:t>
            </a:r>
          </a:p>
          <a:p>
            <a:r>
              <a:rPr lang="en-GB" altLang="zh-TW" dirty="0"/>
              <a:t>13 = 110</a:t>
            </a:r>
            <a:r>
              <a:rPr lang="en-GB" altLang="zh-TW" b="1" dirty="0"/>
              <a:t>1</a:t>
            </a:r>
          </a:p>
          <a:p>
            <a:r>
              <a:rPr lang="en-GB" altLang="zh-TW" dirty="0"/>
              <a:t>12 = 1</a:t>
            </a:r>
            <a:r>
              <a:rPr lang="en-GB" altLang="zh-TW" b="1" dirty="0"/>
              <a:t>1</a:t>
            </a:r>
            <a:r>
              <a:rPr lang="en-GB" altLang="zh-TW" dirty="0"/>
              <a:t>00</a:t>
            </a:r>
          </a:p>
          <a:p>
            <a:r>
              <a:rPr lang="en-GB" altLang="zh-TW" dirty="0"/>
              <a:t>8 = </a:t>
            </a:r>
            <a:r>
              <a:rPr lang="en-GB" altLang="zh-TW" b="1" dirty="0"/>
              <a:t>1</a:t>
            </a:r>
            <a:r>
              <a:rPr lang="en-GB" altLang="zh-TW" dirty="0"/>
              <a:t>000</a:t>
            </a:r>
          </a:p>
          <a:p>
            <a:r>
              <a:rPr lang="en-GB" altLang="zh-TW" dirty="0"/>
              <a:t>0 = </a:t>
            </a:r>
            <a:r>
              <a:rPr lang="en-GB" altLang="zh-TW" b="1" dirty="0"/>
              <a:t>0</a:t>
            </a:r>
            <a:r>
              <a:rPr lang="en-GB" altLang="zh-TW" dirty="0"/>
              <a:t>000 (terminates here once it reaches 0)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  <p:pic>
        <p:nvPicPr>
          <p:cNvPr id="6146" name="Picture 2" descr="http://community.topcoder.com/i/education/binaryIndexedTrees/read.gif">
            <a:extLst>
              <a:ext uri="{FF2B5EF4-FFF2-40B4-BE49-F238E27FC236}">
                <a16:creationId xmlns:a16="http://schemas.microsoft.com/office/drawing/2014/main" id="{998BD6DB-4029-4C43-BF44-2B27B1CC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47" y="192802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80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09D2-FA09-4116-8E2E-E8034BE8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2</a:t>
            </a:r>
            <a:r>
              <a:rPr lang="en-GB" altLang="zh-TW" baseline="30000" dirty="0"/>
              <a:t>nd</a:t>
            </a:r>
            <a:r>
              <a:rPr lang="en-GB" altLang="zh-TW" dirty="0"/>
              <a:t> query : Sum balls from a[l] to a[r]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22BE-4FAF-4D61-99E6-E36B60C1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Just do a[1..r] – a[1..l-1] using the intermediate step!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039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6DCE-7CA3-42B3-920E-3F505C7D4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9FDB-4277-4543-92A9-16BFD6C5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06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4B05-15C7-4682-B50E-A8FB9353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93BF-8D9B-4F36-91A0-6FA947645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For one query : add/</a:t>
                </a:r>
                <a:r>
                  <a:rPr lang="en-GB" altLang="zh-TW" dirty="0" err="1"/>
                  <a:t>rangeSum</a:t>
                </a:r>
                <a:endParaRPr lang="en-GB" altLang="zh-TW" dirty="0"/>
              </a:p>
              <a:p>
                <a:r>
                  <a:rPr lang="en-GB" altLang="zh-TW" dirty="0"/>
                  <a:t>Time complexity: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GB" altLang="zh-TW" dirty="0" err="1">
                    <a:solidFill>
                      <a:srgbClr val="FF0000"/>
                    </a:solidFill>
                  </a:rPr>
                  <a:t>logN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) </a:t>
                </a:r>
                <a:r>
                  <a:rPr lang="en-GB" altLang="zh-TW" dirty="0"/>
                  <a:t>since every number has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bits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Space complexity: O(N)</a:t>
                </a:r>
              </a:p>
              <a:p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Compared to the naïve solution &lt;O(1), </a:t>
                </a:r>
                <a:r>
                  <a:rPr lang="en-GB" altLang="zh-TW" b="1" dirty="0"/>
                  <a:t>O(N)</a:t>
                </a:r>
                <a:r>
                  <a:rPr lang="en-GB" altLang="zh-TW" dirty="0"/>
                  <a:t>&gt;!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293BF-8D9B-4F36-91A0-6FA947645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57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E4FC-9DD1-4E0F-955C-FD40321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indexed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DDD0-EF92-4802-AF36-B3C9F9FD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Fenwick tree/Segment tree</a:t>
            </a:r>
          </a:p>
          <a:p>
            <a:endParaRPr lang="en-GB" altLang="zh-TW" dirty="0"/>
          </a:p>
          <a:p>
            <a:r>
              <a:rPr lang="en-GB" altLang="zh-TW" dirty="0"/>
              <a:t>Efficient data structure for computing cumulative sums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65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DD0D-6EB6-4459-8A9A-F02F1D2A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1F19-4F9F-43AE-8A1E-A72AA399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TW" dirty="0"/>
              <a:t>How to get a single element a[</a:t>
            </a:r>
            <a:r>
              <a:rPr lang="en-GB" altLang="zh-TW" dirty="0" err="1"/>
              <a:t>i</a:t>
            </a:r>
            <a:r>
              <a:rPr lang="en-GB" altLang="zh-TW" dirty="0"/>
              <a:t>]?</a:t>
            </a:r>
          </a:p>
          <a:p>
            <a:r>
              <a:rPr lang="en-GB" altLang="zh-TW" dirty="0"/>
              <a:t>We can easily see that a[</a:t>
            </a:r>
            <a:r>
              <a:rPr lang="en-GB" altLang="zh-TW" dirty="0" err="1"/>
              <a:t>i</a:t>
            </a:r>
            <a:r>
              <a:rPr lang="en-GB" altLang="zh-TW" dirty="0"/>
              <a:t>] = a[1..i] – a[1..i-1].</a:t>
            </a:r>
          </a:p>
          <a:p>
            <a:r>
              <a:rPr lang="en-GB" altLang="zh-TW" dirty="0"/>
              <a:t>But look at </a:t>
            </a:r>
            <a:r>
              <a:rPr lang="en-GB" altLang="zh-TW" dirty="0" err="1"/>
              <a:t>i</a:t>
            </a:r>
            <a:r>
              <a:rPr lang="en-GB" altLang="zh-TW" dirty="0"/>
              <a:t> = 11, we can instantly get a[11] = tree[11]</a:t>
            </a:r>
          </a:p>
          <a:p>
            <a:pPr marL="0" indent="0">
              <a:buNone/>
            </a:pPr>
            <a:r>
              <a:rPr lang="en-GB" altLang="zh-TW" dirty="0"/>
              <a:t>without any subtraction!</a:t>
            </a:r>
          </a:p>
          <a:p>
            <a:endParaRPr lang="en-GB" altLang="zh-TW" dirty="0"/>
          </a:p>
          <a:p>
            <a:r>
              <a:rPr lang="en-GB" altLang="zh-TW" dirty="0"/>
              <a:t>Is there a faster way?</a:t>
            </a:r>
          </a:p>
          <a:p>
            <a:endParaRPr lang="en-GB" altLang="zh-TW" dirty="0"/>
          </a:p>
          <a:p>
            <a:r>
              <a:rPr lang="en-GB" altLang="zh-TW" dirty="0"/>
              <a:t>Hint : for example, how to get a[12]?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5335165B-055D-4423-87EF-1FAAAC53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88" y="305817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40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01C4-5D48-4E6B-85B4-F3B932FF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Extension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83A4E-8062-4E3E-830E-58A62DD4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altLang="zh-TW" dirty="0"/>
              <a:t>We can easily extend the 1d BIT to 2d, 3d… actually whichever dimension.</a:t>
            </a:r>
          </a:p>
          <a:p>
            <a:endParaRPr lang="zh-TW" altLang="en-US" dirty="0"/>
          </a:p>
          <a:p>
            <a:r>
              <a:rPr lang="en-GB" altLang="zh-TW" dirty="0"/>
              <a:t>void add(</a:t>
            </a:r>
            <a:r>
              <a:rPr lang="en-GB" altLang="zh-TW" dirty="0" err="1"/>
              <a:t>int</a:t>
            </a:r>
            <a:r>
              <a:rPr lang="en-GB" altLang="zh-TW" dirty="0"/>
              <a:t> x , </a:t>
            </a:r>
            <a:r>
              <a:rPr lang="en-GB" altLang="zh-TW" dirty="0" err="1"/>
              <a:t>int</a:t>
            </a:r>
            <a:r>
              <a:rPr lang="en-GB" altLang="zh-TW" dirty="0"/>
              <a:t> y , </a:t>
            </a:r>
            <a:r>
              <a:rPr lang="en-GB" altLang="zh-TW" dirty="0" err="1"/>
              <a:t>int</a:t>
            </a:r>
            <a:r>
              <a:rPr lang="en-GB" altLang="zh-TW" dirty="0"/>
              <a:t> </a:t>
            </a:r>
            <a:r>
              <a:rPr lang="en-GB" altLang="zh-TW" dirty="0" err="1"/>
              <a:t>val</a:t>
            </a:r>
            <a:r>
              <a:rPr lang="en-GB" altLang="zh-TW" dirty="0"/>
              <a:t>){</a:t>
            </a:r>
          </a:p>
          <a:p>
            <a:r>
              <a:rPr lang="en-GB" altLang="zh-TW" dirty="0"/>
              <a:t>    </a:t>
            </a:r>
            <a:r>
              <a:rPr lang="en-GB" altLang="zh-TW" dirty="0" err="1"/>
              <a:t>int</a:t>
            </a:r>
            <a:r>
              <a:rPr lang="en-GB" altLang="zh-TW" dirty="0"/>
              <a:t> y1;</a:t>
            </a:r>
          </a:p>
          <a:p>
            <a:r>
              <a:rPr lang="en-GB" altLang="zh-TW" dirty="0"/>
              <a:t>    while (x &lt;= </a:t>
            </a:r>
            <a:r>
              <a:rPr lang="en-GB" altLang="zh-TW" u="sng" dirty="0" err="1"/>
              <a:t>max_x</a:t>
            </a:r>
            <a:r>
              <a:rPr lang="en-GB" altLang="zh-TW" u="sng" dirty="0"/>
              <a:t>){</a:t>
            </a:r>
          </a:p>
          <a:p>
            <a:r>
              <a:rPr lang="en-GB" altLang="zh-TW" dirty="0"/>
              <a:t>        y1 = y;</a:t>
            </a:r>
          </a:p>
          <a:p>
            <a:r>
              <a:rPr lang="en-GB" altLang="zh-TW" dirty="0"/>
              <a:t>        while (y1 &lt;= </a:t>
            </a:r>
            <a:r>
              <a:rPr lang="en-GB" altLang="zh-TW" u="sng" dirty="0" err="1"/>
              <a:t>max_y</a:t>
            </a:r>
            <a:r>
              <a:rPr lang="en-GB" altLang="zh-TW" u="sng" dirty="0"/>
              <a:t>){</a:t>
            </a:r>
          </a:p>
          <a:p>
            <a:r>
              <a:rPr lang="en-GB" altLang="zh-TW" dirty="0"/>
              <a:t>            </a:t>
            </a:r>
            <a:r>
              <a:rPr lang="en-GB" altLang="zh-TW" u="sng" dirty="0"/>
              <a:t>tree[x][y1] += </a:t>
            </a:r>
            <a:r>
              <a:rPr lang="en-GB" altLang="zh-TW" u="sng" dirty="0" err="1"/>
              <a:t>val</a:t>
            </a:r>
            <a:r>
              <a:rPr lang="en-GB" altLang="zh-TW" u="sng" dirty="0"/>
              <a:t>;</a:t>
            </a:r>
          </a:p>
          <a:p>
            <a:r>
              <a:rPr lang="en-GB" altLang="zh-TW" dirty="0"/>
              <a:t>            y1 += (y1 &amp; -y1); 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}</a:t>
            </a:r>
          </a:p>
          <a:p>
            <a:r>
              <a:rPr lang="en-GB" altLang="zh-TW" dirty="0"/>
              <a:t>        x += (x &amp; -x); 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}</a:t>
            </a:r>
          </a:p>
          <a:p>
            <a:r>
              <a:rPr lang="en-US" altLang="zh-TW" dirty="0"/>
              <a:t>}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3674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ADDC-F463-4833-939D-8344F7F5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: range minimum query (RMQ)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8B96-93C0-4100-AD5C-C72B49B7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Range Minimum Query (RMQ)</a:t>
            </a:r>
          </a:p>
          <a:p>
            <a:r>
              <a:rPr lang="en-US" altLang="zh-TW" dirty="0"/>
              <a:t>Given an array a[0..N-1], find the position of  the element with the minimum value between two given indices.</a:t>
            </a:r>
            <a:endParaRPr lang="zh-TW" altLang="en-US" dirty="0"/>
          </a:p>
        </p:txBody>
      </p:sp>
      <p:pic>
        <p:nvPicPr>
          <p:cNvPr id="11268" name="Picture 4" descr="http://community.topcoder.com/i/education/lca/RMQ_001.gif">
            <a:extLst>
              <a:ext uri="{FF2B5EF4-FFF2-40B4-BE49-F238E27FC236}">
                <a16:creationId xmlns:a16="http://schemas.microsoft.com/office/drawing/2014/main" id="{E1DDE90F-ADC0-4CE1-92E1-F2406E19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177" y="3888277"/>
            <a:ext cx="6363692" cy="181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4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783B-4FD1-4CEB-90BC-CFE3B365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61AA-DCE0-4495-A400-C9A1AE4FD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Naïve solution :</a:t>
                </a:r>
              </a:p>
              <a:p>
                <a:r>
                  <a:rPr lang="en-GB" altLang="zh-TW" dirty="0"/>
                  <a:t>&lt;f(n), g(n)&gt; : construction O(f(n)) and time O(g(n))</a:t>
                </a:r>
              </a:p>
              <a:p>
                <a:r>
                  <a:rPr lang="en-GB" altLang="zh-TW" dirty="0"/>
                  <a:t>&lt;O(1),O(N)&gt;, loop over a[l] and a[r] each time</a:t>
                </a:r>
              </a:p>
              <a:p>
                <a:r>
                  <a:rPr lang="en-GB" altLang="zh-TW" dirty="0"/>
                  <a:t>&lt;O(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altLang="zh-TW" dirty="0"/>
                  <a:t>), O(1)&gt;, construct the table RMQ(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, j)</a:t>
                </a:r>
              </a:p>
              <a:p>
                <a:r>
                  <a:rPr lang="en-GB" altLang="zh-TW" dirty="0"/>
                  <a:t>…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1E61AA-DCE0-4495-A400-C9A1AE4FD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270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AC04-5450-4294-8AE5-3C8D1850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altLang="zh-TW" dirty="0"/>
              <a:t>Using BIT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192B-0F9E-4D4A-A49D-11AB7C52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Split the array into 2 parts,</a:t>
            </a:r>
          </a:p>
          <a:p>
            <a:pPr marL="0" indent="0">
              <a:buNone/>
            </a:pPr>
            <a:r>
              <a:rPr lang="en-GB" altLang="zh-TW" dirty="0"/>
              <a:t>and recursively construct the tree</a:t>
            </a:r>
            <a:endParaRPr lang="zh-TW" altLang="en-US" dirty="0"/>
          </a:p>
        </p:txBody>
      </p:sp>
      <p:pic>
        <p:nvPicPr>
          <p:cNvPr id="12290" name="Picture 2" descr="https://www.geeksforgeeks.org/wp-content/uploads/RangeMinimumQuery.png">
            <a:extLst>
              <a:ext uri="{FF2B5EF4-FFF2-40B4-BE49-F238E27FC236}">
                <a16:creationId xmlns:a16="http://schemas.microsoft.com/office/drawing/2014/main" id="{F9078EF4-D83E-4A68-B085-D65B248E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5" y="1886744"/>
            <a:ext cx="6076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5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90E9-6EC2-4411-9545-2B44FA00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Some detail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4722-1775-49FF-B640-AF7EDA59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How many nodes in the BIT?</a:t>
            </a:r>
            <a:endParaRPr lang="zh-TW" altLang="en-US" dirty="0"/>
          </a:p>
        </p:txBody>
      </p:sp>
      <p:pic>
        <p:nvPicPr>
          <p:cNvPr id="4" name="Picture 2" descr="https://www.geeksforgeeks.org/wp-content/uploads/RangeMinimumQuery.png">
            <a:extLst>
              <a:ext uri="{FF2B5EF4-FFF2-40B4-BE49-F238E27FC236}">
                <a16:creationId xmlns:a16="http://schemas.microsoft.com/office/drawing/2014/main" id="{72A8C476-1446-4D83-96B7-74A8FC357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95" y="1886744"/>
            <a:ext cx="60769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37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F33C-FA6D-4286-8E8A-8BED12C2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5EE48-F18F-4C2F-8984-D196A572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79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D305-9D84-4EC3-B370-61A615D0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93FD5-63FB-4E0B-B13C-9404D21D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Time complexity : O(</a:t>
            </a:r>
            <a:r>
              <a:rPr lang="en-GB" altLang="zh-TW" dirty="0" err="1">
                <a:solidFill>
                  <a:srgbClr val="FF0000"/>
                </a:solidFill>
              </a:rPr>
              <a:t>logN</a:t>
            </a:r>
            <a:r>
              <a:rPr lang="en-GB" altLang="zh-TW" dirty="0"/>
              <a:t>) for one query, since the height is O(</a:t>
            </a:r>
            <a:r>
              <a:rPr lang="en-GB" altLang="zh-TW" dirty="0" err="1"/>
              <a:t>logN</a:t>
            </a:r>
            <a:r>
              <a:rPr lang="en-GB" altLang="zh-TW" dirty="0"/>
              <a:t>)</a:t>
            </a:r>
          </a:p>
          <a:p>
            <a:r>
              <a:rPr lang="en-GB" altLang="zh-TW" dirty="0"/>
              <a:t>Space complexity : O(N) for the BIT</a:t>
            </a:r>
          </a:p>
          <a:p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Finally, &lt;O(N), O(</a:t>
            </a:r>
            <a:r>
              <a:rPr lang="en-GB" altLang="zh-TW" dirty="0" err="1"/>
              <a:t>logN</a:t>
            </a:r>
            <a:r>
              <a:rPr lang="en-GB" altLang="zh-TW" dirty="0"/>
              <a:t>)&gt;!</a:t>
            </a:r>
          </a:p>
          <a:p>
            <a:endParaRPr lang="en-GB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23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8E58-25AF-4DCF-B944-3236DF2C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474E8-9443-44DD-A8E6-745E64C65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What if we want to modify the array? For example, we reassign a[5] to a new value, then how should we update the tree?</a:t>
            </a:r>
          </a:p>
          <a:p>
            <a:r>
              <a:rPr lang="en-GB" altLang="zh-TW" dirty="0"/>
              <a:t>Hint : top-&gt;down or bottom-&gt;up?</a:t>
            </a:r>
          </a:p>
          <a:p>
            <a:endParaRPr lang="en-GB" altLang="zh-TW" dirty="0"/>
          </a:p>
          <a:p>
            <a:r>
              <a:rPr lang="en-GB" altLang="zh-TW" dirty="0"/>
              <a:t>Implement this.</a:t>
            </a:r>
          </a:p>
          <a:p>
            <a:endParaRPr lang="en-GB" altLang="zh-TW" dirty="0"/>
          </a:p>
          <a:p>
            <a:r>
              <a:rPr lang="en-GB" altLang="zh-TW" dirty="0"/>
              <a:t>What’s the complexity?</a:t>
            </a:r>
          </a:p>
        </p:txBody>
      </p:sp>
      <p:pic>
        <p:nvPicPr>
          <p:cNvPr id="16386" name="Picture 2" descr="http://community.topcoder.com/i/education/lca/RMQ_004.gif">
            <a:extLst>
              <a:ext uri="{FF2B5EF4-FFF2-40B4-BE49-F238E27FC236}">
                <a16:creationId xmlns:a16="http://schemas.microsoft.com/office/drawing/2014/main" id="{C0B97204-3AA5-42D0-8BE2-018D7A7D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672" y="2747227"/>
            <a:ext cx="6649198" cy="389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47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4686-085E-4FC5-8878-F28AD702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of RMQ : LCA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8226-E1AA-4460-96ED-465D631C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We can make a reduce the problem LCA to RMQ</a:t>
            </a:r>
          </a:p>
          <a:p>
            <a:endParaRPr lang="en-GB" altLang="zh-TW" dirty="0"/>
          </a:p>
          <a:p>
            <a:r>
              <a:rPr lang="en-GB" altLang="zh-TW" dirty="0"/>
              <a:t>We need three arrays to represent the problem:</a:t>
            </a:r>
          </a:p>
          <a:p>
            <a:endParaRPr lang="en-GB" altLang="zh-TW" dirty="0"/>
          </a:p>
          <a:p>
            <a:r>
              <a:rPr lang="en-GB" altLang="zh-TW" dirty="0"/>
              <a:t>E : stores the Euler tour (across the same edge</a:t>
            </a:r>
          </a:p>
          <a:p>
            <a:pPr marL="0" indent="0">
              <a:buNone/>
            </a:pPr>
            <a:r>
              <a:rPr lang="en-GB" altLang="zh-TW" dirty="0"/>
              <a:t>twice) of the tree</a:t>
            </a:r>
          </a:p>
          <a:p>
            <a:r>
              <a:rPr lang="en-GB" altLang="zh-TW" dirty="0"/>
              <a:t>L : stores the level of the nodes</a:t>
            </a:r>
          </a:p>
          <a:p>
            <a:r>
              <a:rPr lang="en-GB" altLang="zh-TW" dirty="0"/>
              <a:t>H : stores the first occurrence of a node in E</a:t>
            </a:r>
            <a:endParaRPr lang="zh-TW" altLang="en-US" dirty="0"/>
          </a:p>
        </p:txBody>
      </p:sp>
      <p:pic>
        <p:nvPicPr>
          <p:cNvPr id="13314" name="Picture 2" descr="http://community.topcoder.com/i/education/lca/LCA_006.gif">
            <a:extLst>
              <a:ext uri="{FF2B5EF4-FFF2-40B4-BE49-F238E27FC236}">
                <a16:creationId xmlns:a16="http://schemas.microsoft.com/office/drawing/2014/main" id="{8DB752EE-948B-413F-BFC8-69D53582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125" y="1404938"/>
            <a:ext cx="3067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13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07DC-BE83-4B8B-A191-B79E250F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8AB8-ACE3-4188-9A84-E375AD5C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have N boxes, a[1..N]</a:t>
            </a:r>
          </a:p>
          <a:p>
            <a:r>
              <a:rPr lang="en-GB" altLang="zh-TW" dirty="0"/>
              <a:t>Possible queries are:</a:t>
            </a:r>
          </a:p>
          <a:p>
            <a:pPr lvl="1"/>
            <a:r>
              <a:rPr lang="en-GB" altLang="zh-TW" dirty="0"/>
              <a:t>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</a:p>
          <a:p>
            <a:pPr lvl="1"/>
            <a:r>
              <a:rPr lang="en-GB" altLang="zh-TW" dirty="0"/>
              <a:t>Sum balls from a[l] to a[r]</a:t>
            </a:r>
          </a:p>
          <a:p>
            <a:pPr lvl="1"/>
            <a:endParaRPr lang="en-GB" altLang="zh-TW" dirty="0"/>
          </a:p>
          <a:p>
            <a:r>
              <a:rPr lang="en-GB" altLang="zh-TW" dirty="0"/>
              <a:t>Naïve solution : &lt;O(1), O(N)&gt;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5312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0DD2-E44C-4933-9D30-ED8FC1F8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pic>
        <p:nvPicPr>
          <p:cNvPr id="15362" name="Picture 2" descr="http://community.topcoder.com/i/education/lca/LCA_008.gif">
            <a:extLst>
              <a:ext uri="{FF2B5EF4-FFF2-40B4-BE49-F238E27FC236}">
                <a16:creationId xmlns:a16="http://schemas.microsoft.com/office/drawing/2014/main" id="{7DBE743F-652C-4D64-9526-3973A3612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7" y="2271713"/>
            <a:ext cx="8096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ommunity.topcoder.com/i/education/lca/LCA_006.gif">
            <a:extLst>
              <a:ext uri="{FF2B5EF4-FFF2-40B4-BE49-F238E27FC236}">
                <a16:creationId xmlns:a16="http://schemas.microsoft.com/office/drawing/2014/main" id="{CBA0528B-954E-40B8-835E-67A8CA9C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1446035"/>
            <a:ext cx="30670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75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6E0D-1A7A-414D-B2E8-C2DCCD6E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8CB9-4067-4460-84D6-3A30D8EB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11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CF8-6E9B-4321-A06F-FABD1A64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Backtracking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1D9F-0A69-404B-B8B9-0C9AA9D3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Backtracking is a method to find all possible solutions to a certain problem, </a:t>
            </a:r>
            <a:r>
              <a:rPr lang="en-GB" altLang="zh-TW" b="1" dirty="0"/>
              <a:t>by constructing incrementally and testing them all.</a:t>
            </a:r>
          </a:p>
          <a:p>
            <a:endParaRPr lang="en-GB" altLang="zh-TW" b="1" dirty="0"/>
          </a:p>
          <a:p>
            <a:r>
              <a:rPr lang="en-GB" altLang="zh-TW" dirty="0"/>
              <a:t>If we know at some point that the solution is already false, we go back one step and test another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825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8FB0-1270-40AE-BB0E-190E9982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Eight queen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07ED-D5DA-48FB-BD8A-0DE85DF4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Eight queen problem is a classic example of backtracking:</a:t>
            </a:r>
          </a:p>
          <a:p>
            <a:r>
              <a:rPr lang="en-GB" altLang="zh-TW" dirty="0"/>
              <a:t>We place a queen on each row, starting</a:t>
            </a:r>
          </a:p>
          <a:p>
            <a:pPr marL="0" indent="0">
              <a:buNone/>
            </a:pPr>
            <a:r>
              <a:rPr lang="en-GB" altLang="zh-TW" dirty="0"/>
              <a:t>from the top, if it doesn’t conflict with other</a:t>
            </a:r>
          </a:p>
          <a:p>
            <a:pPr marL="0" indent="0">
              <a:buNone/>
            </a:pPr>
            <a:r>
              <a:rPr lang="en-GB" altLang="zh-TW" dirty="0"/>
              <a:t>queens, proceed to the next row.</a:t>
            </a:r>
          </a:p>
          <a:p>
            <a:r>
              <a:rPr lang="en-GB" altLang="zh-TW" dirty="0"/>
              <a:t>Otherwise, take off the last queen we put,</a:t>
            </a:r>
          </a:p>
          <a:p>
            <a:pPr marL="0" indent="0">
              <a:buNone/>
            </a:pPr>
            <a:r>
              <a:rPr lang="en-GB" altLang="zh-TW" dirty="0"/>
              <a:t>move it to one column to the right and test</a:t>
            </a:r>
          </a:p>
          <a:p>
            <a:pPr marL="0" indent="0">
              <a:buNone/>
            </a:pPr>
            <a:r>
              <a:rPr lang="en-GB" altLang="zh-TW" dirty="0"/>
              <a:t>again. If it’s already at the rightmost column,</a:t>
            </a:r>
          </a:p>
          <a:p>
            <a:pPr marL="0" indent="0">
              <a:buNone/>
            </a:pPr>
            <a:r>
              <a:rPr lang="en-GB" altLang="zh-TW" dirty="0"/>
              <a:t>take off the queen on the above row.</a:t>
            </a:r>
            <a:endParaRPr lang="zh-TW" altLang="en-US" dirty="0"/>
          </a:p>
        </p:txBody>
      </p:sp>
      <p:pic>
        <p:nvPicPr>
          <p:cNvPr id="17414" name="Picture 6" descr="「n queen」的圖片搜尋結果">
            <a:extLst>
              <a:ext uri="{FF2B5EF4-FFF2-40B4-BE49-F238E27FC236}">
                <a16:creationId xmlns:a16="http://schemas.microsoft.com/office/drawing/2014/main" id="{14FDD438-CBEE-41A9-AB6E-76F1AA831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587" y="2433905"/>
            <a:ext cx="4456202" cy="43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6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D536-6B47-45D2-8245-7100C45C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GIF animation</a:t>
            </a:r>
            <a:endParaRPr lang="zh-TW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F881D1-701D-419A-9D9F-2E978B60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/>
              <a:t>https://en.wikipedia.org/wiki/Eight_queens_puzzle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2336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316B-13D7-4727-A31B-BFA9A0F5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10A3-CE06-4CEA-838E-4EE87C0B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Here, we are only interested in the number of solutions, not the configuration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2892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5659-87E4-47E2-B971-F2E5FC7A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9FA4E-0A1F-4C65-A677-7CE3BF6E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https://github.com/kwea123/cpp_data_algo/blob/master</a:t>
            </a:r>
            <a:r>
              <a:rPr lang="en-GB" altLang="zh-TW"/>
              <a:t>/AdvancedHW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60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5FFB-FCB0-4578-B384-1C28CA00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Sum table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9616-740D-48AE-9EAB-6E9E7D53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If there’s no operation of kind “add v balls to …”</a:t>
            </a:r>
          </a:p>
          <a:p>
            <a:r>
              <a:rPr lang="en-GB" altLang="zh-TW" dirty="0"/>
              <a:t>Can you think of an efficient way to get the sum of balls from a[l] to a[r]?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13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1D3E-F435-4A6B-A097-90FBF5A0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Sum table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0E9E-618E-4953-99BE-7CF1569F7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store the cumulative sum in another array c,</a:t>
            </a:r>
          </a:p>
          <a:p>
            <a:r>
              <a:rPr lang="en-GB" altLang="zh-TW" dirty="0"/>
              <a:t>Where c[</a:t>
            </a:r>
            <a:r>
              <a:rPr lang="en-GB" altLang="zh-TW" dirty="0" err="1"/>
              <a:t>i</a:t>
            </a:r>
            <a:r>
              <a:rPr lang="en-GB" altLang="zh-TW" dirty="0"/>
              <a:t>] = sum a[1..i]</a:t>
            </a:r>
          </a:p>
          <a:p>
            <a:r>
              <a:rPr lang="en-GB" altLang="zh-TW" dirty="0"/>
              <a:t>Then the sum a[</a:t>
            </a:r>
            <a:r>
              <a:rPr lang="en-GB" altLang="zh-TW" dirty="0" err="1"/>
              <a:t>l..r</a:t>
            </a:r>
            <a:r>
              <a:rPr lang="en-GB" altLang="zh-TW" dirty="0"/>
              <a:t>] = c[r]-c[l-1]</a:t>
            </a:r>
          </a:p>
          <a:p>
            <a:endParaRPr lang="en-GB" altLang="zh-TW" dirty="0"/>
          </a:p>
          <a:p>
            <a:r>
              <a:rPr lang="en-GB" altLang="zh-TW" dirty="0"/>
              <a:t>Complexity O(1)! (initialization costs O(N))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083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CE37-05CF-4AD0-97F8-6E0873E7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Binary indexed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1859-085A-4009-A470-D287D5CA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Idea : store the cumulative sums in a tree (actually</a:t>
            </a:r>
          </a:p>
          <a:p>
            <a:pPr marL="0" indent="0">
              <a:buNone/>
            </a:pPr>
            <a:r>
              <a:rPr lang="en-GB" altLang="zh-TW" dirty="0"/>
              <a:t>a table)</a:t>
            </a:r>
          </a:p>
          <a:p>
            <a:r>
              <a:rPr lang="en-GB" altLang="zh-TW" dirty="0"/>
              <a:t>The index is represented in binary</a:t>
            </a:r>
          </a:p>
          <a:p>
            <a:endParaRPr lang="en-GB" altLang="zh-TW" dirty="0"/>
          </a:p>
          <a:p>
            <a:r>
              <a:rPr lang="en-GB" altLang="zh-TW" dirty="0"/>
              <a:t>Explicit rule: let </a:t>
            </a:r>
            <a:r>
              <a:rPr lang="en-GB" altLang="zh-TW" b="1" dirty="0"/>
              <a:t>r </a:t>
            </a:r>
            <a:r>
              <a:rPr lang="en-GB" altLang="zh-TW" dirty="0"/>
              <a:t>be the last digit of </a:t>
            </a:r>
            <a:r>
              <a:rPr lang="en-GB" altLang="zh-TW" dirty="0" err="1"/>
              <a:t>i</a:t>
            </a:r>
            <a:r>
              <a:rPr lang="en-GB" altLang="zh-TW" dirty="0"/>
              <a:t> that is 1 (in</a:t>
            </a:r>
          </a:p>
          <a:p>
            <a:pPr marL="0" indent="0">
              <a:buNone/>
            </a:pPr>
            <a:r>
              <a:rPr lang="en-GB" altLang="zh-TW" dirty="0"/>
              <a:t>binary), denote </a:t>
            </a:r>
            <a:r>
              <a:rPr lang="en-GB" altLang="zh-TW" b="1" dirty="0"/>
              <a:t>j = </a:t>
            </a:r>
            <a:r>
              <a:rPr lang="en-GB" altLang="zh-TW" b="1" dirty="0" err="1"/>
              <a:t>i</a:t>
            </a:r>
            <a:r>
              <a:rPr lang="en-GB" altLang="zh-TW" b="1" dirty="0"/>
              <a:t> with the </a:t>
            </a:r>
            <a:r>
              <a:rPr lang="en-GB" altLang="zh-TW" b="1" dirty="0" err="1"/>
              <a:t>rth</a:t>
            </a:r>
            <a:r>
              <a:rPr lang="en-GB" altLang="zh-TW" b="1" dirty="0"/>
              <a:t> bit flipped to 0</a:t>
            </a:r>
          </a:p>
          <a:p>
            <a:pPr marL="0" indent="0">
              <a:buNone/>
            </a:pPr>
            <a:r>
              <a:rPr lang="en-GB" altLang="zh-TW" dirty="0"/>
              <a:t>then tree[</a:t>
            </a:r>
            <a:r>
              <a:rPr lang="en-GB" altLang="zh-TW" dirty="0" err="1"/>
              <a:t>i</a:t>
            </a:r>
            <a:r>
              <a:rPr lang="en-GB" altLang="zh-TW" dirty="0"/>
              <a:t>] stores the sum from a[j+1]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pic>
        <p:nvPicPr>
          <p:cNvPr id="1026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C5B9F982-B92B-4008-9E5B-8AC66005D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51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F5BC-AFB0-4403-9D2A-867B70D2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AEF24-5784-4467-8718-B8E59EE4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 err="1"/>
              <a:t>i</a:t>
            </a:r>
            <a:r>
              <a:rPr lang="en-GB" altLang="zh-TW" dirty="0"/>
              <a:t> = 13 = 110</a:t>
            </a:r>
            <a:r>
              <a:rPr lang="en-GB" altLang="zh-TW" b="1" dirty="0"/>
              <a:t>1</a:t>
            </a:r>
            <a:r>
              <a:rPr lang="en-GB" altLang="zh-TW" dirty="0"/>
              <a:t>, j = 110</a:t>
            </a:r>
            <a:r>
              <a:rPr lang="en-GB" altLang="zh-TW" b="1" dirty="0"/>
              <a:t>0 </a:t>
            </a:r>
            <a:r>
              <a:rPr lang="en-GB" altLang="zh-TW" dirty="0"/>
              <a:t>= 12, so tree[13] = a[13]</a:t>
            </a:r>
          </a:p>
          <a:p>
            <a:r>
              <a:rPr lang="en-GB" altLang="zh-TW" dirty="0" err="1"/>
              <a:t>i</a:t>
            </a:r>
            <a:r>
              <a:rPr lang="en-GB" altLang="zh-TW" dirty="0"/>
              <a:t> = 6 = 1</a:t>
            </a:r>
            <a:r>
              <a:rPr lang="en-GB" altLang="zh-TW" b="1" dirty="0"/>
              <a:t>1</a:t>
            </a:r>
            <a:r>
              <a:rPr lang="en-GB" altLang="zh-TW" dirty="0"/>
              <a:t>0, j = 1</a:t>
            </a:r>
            <a:r>
              <a:rPr lang="en-GB" altLang="zh-TW" b="1" dirty="0"/>
              <a:t>0</a:t>
            </a:r>
            <a:r>
              <a:rPr lang="en-GB" altLang="zh-TW" dirty="0"/>
              <a:t>0 = 4, so tree[6] = a[5]+a[6]</a:t>
            </a:r>
          </a:p>
          <a:p>
            <a:r>
              <a:rPr lang="en-GB" altLang="zh-TW" dirty="0" err="1"/>
              <a:t>i</a:t>
            </a:r>
            <a:r>
              <a:rPr lang="en-GB" altLang="zh-TW" dirty="0"/>
              <a:t> = 4 = </a:t>
            </a:r>
            <a:r>
              <a:rPr lang="en-GB" altLang="zh-TW" b="1" dirty="0"/>
              <a:t>1</a:t>
            </a:r>
            <a:r>
              <a:rPr lang="en-GB" altLang="zh-TW" dirty="0"/>
              <a:t>00, j = </a:t>
            </a:r>
            <a:r>
              <a:rPr lang="en-GB" altLang="zh-TW" b="1" dirty="0"/>
              <a:t>0</a:t>
            </a:r>
            <a:r>
              <a:rPr lang="en-GB" altLang="zh-TW" dirty="0"/>
              <a:t>00 = 0, so tree[4] = a[</a:t>
            </a:r>
            <a:r>
              <a:rPr lang="en-GB" altLang="zh-TW"/>
              <a:t>1]+…+a</a:t>
            </a:r>
            <a:r>
              <a:rPr lang="en-GB" altLang="zh-TW" dirty="0"/>
              <a:t>[4]</a:t>
            </a:r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FCBA0F68-BA0C-4E3F-800C-8CA3F02B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31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7373-9474-4C0D-8B75-528BBE02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879E-A695-4D24-A04F-33D7C20B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need to modify the values in tree, which ones?</a:t>
            </a:r>
          </a:p>
          <a:p>
            <a:r>
              <a:rPr lang="en-GB" altLang="zh-TW" dirty="0"/>
              <a:t>Example : 5 = 101</a:t>
            </a:r>
          </a:p>
          <a:p>
            <a:r>
              <a:rPr lang="en-GB" altLang="zh-TW" dirty="0"/>
              <a:t>We need to modify</a:t>
            </a:r>
          </a:p>
          <a:p>
            <a:r>
              <a:rPr lang="en-GB" altLang="zh-TW" dirty="0"/>
              <a:t>5 = 101</a:t>
            </a:r>
          </a:p>
          <a:p>
            <a:r>
              <a:rPr lang="en-GB" altLang="zh-TW" dirty="0"/>
              <a:t>6 = 110</a:t>
            </a:r>
          </a:p>
          <a:p>
            <a:r>
              <a:rPr lang="en-GB" altLang="zh-TW" dirty="0"/>
              <a:t>8 = 1000</a:t>
            </a:r>
          </a:p>
          <a:p>
            <a:r>
              <a:rPr lang="en-GB" altLang="zh-TW" dirty="0"/>
              <a:t>16 = 10000</a:t>
            </a:r>
            <a:endParaRPr lang="zh-TW" altLang="en-US" dirty="0"/>
          </a:p>
        </p:txBody>
      </p:sp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6E16E1E6-247D-44EE-97BB-0A92D5E8A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79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A221-DFC4-4293-953C-140C1853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The 1</a:t>
            </a:r>
            <a:r>
              <a:rPr lang="en-GB" altLang="zh-TW" baseline="30000" dirty="0"/>
              <a:t>st</a:t>
            </a:r>
            <a:r>
              <a:rPr lang="en-GB" altLang="zh-TW" dirty="0"/>
              <a:t> query : add v balls to a[</a:t>
            </a:r>
            <a:r>
              <a:rPr lang="en-GB" altLang="zh-TW" dirty="0" err="1"/>
              <a:t>i</a:t>
            </a:r>
            <a:r>
              <a:rPr lang="en-GB" altLang="zh-TW" dirty="0"/>
              <a:t>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BD15-1AEB-41F4-BD60-F2CAF7D54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Explicit rule:</a:t>
                </a:r>
              </a:p>
              <a:p>
                <a:r>
                  <a:rPr lang="en-GB" altLang="zh-TW" dirty="0"/>
                  <a:t>We represent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in binary, and r</a:t>
                </a:r>
                <a:r>
                  <a:rPr lang="en-GB" altLang="zh-TW" b="1" dirty="0"/>
                  <a:t> </a:t>
                </a:r>
                <a:r>
                  <a:rPr lang="en-GB" altLang="zh-TW" dirty="0"/>
                  <a:t>be the last digit</a:t>
                </a:r>
              </a:p>
              <a:p>
                <a:pPr marL="0" indent="0">
                  <a:buNone/>
                </a:pPr>
                <a:r>
                  <a:rPr lang="en-GB" altLang="zh-TW" dirty="0"/>
                  <a:t>of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 that is 1</a:t>
                </a:r>
              </a:p>
              <a:p>
                <a:r>
                  <a:rPr lang="en-GB" altLang="zh-TW" dirty="0"/>
                  <a:t>We need to do the following:</a:t>
                </a:r>
              </a:p>
              <a:p>
                <a:pPr lvl="1"/>
                <a:r>
                  <a:rPr lang="en-GB" altLang="zh-TW" dirty="0"/>
                  <a:t>While 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&lt;=N:</a:t>
                </a:r>
              </a:p>
              <a:p>
                <a:pPr lvl="1"/>
                <a:r>
                  <a:rPr lang="en-GB" altLang="zh-TW" dirty="0"/>
                  <a:t>    Add v to tree[</a:t>
                </a:r>
                <a:r>
                  <a:rPr lang="en-GB" altLang="zh-TW" dirty="0" err="1"/>
                  <a:t>i</a:t>
                </a:r>
                <a:r>
                  <a:rPr lang="en-GB" altLang="zh-TW" dirty="0"/>
                  <a:t>]</a:t>
                </a:r>
              </a:p>
              <a:p>
                <a:pPr lvl="1"/>
                <a:r>
                  <a:rPr lang="en-GB" altLang="zh-TW" dirty="0"/>
                  <a:t>   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GB" altLang="zh-TW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BD15-1AEB-41F4-BD60-F2CAF7D54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community.topcoder.com/i/education/binaryIndexedTrees/BITimg.gif">
            <a:extLst>
              <a:ext uri="{FF2B5EF4-FFF2-40B4-BE49-F238E27FC236}">
                <a16:creationId xmlns:a16="http://schemas.microsoft.com/office/drawing/2014/main" id="{8BDAD1CC-B773-436A-B6C0-78CBDB63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74" y="249309"/>
            <a:ext cx="2886075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1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1386</Words>
  <Application>Microsoft Office PowerPoint</Application>
  <PresentationFormat>Widescreen</PresentationFormat>
  <Paragraphs>183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Cambria Math</vt:lpstr>
      <vt:lpstr>Office Theme</vt:lpstr>
      <vt:lpstr>Advanced</vt:lpstr>
      <vt:lpstr>Binary indexed tree</vt:lpstr>
      <vt:lpstr>Problem</vt:lpstr>
      <vt:lpstr>Sum table</vt:lpstr>
      <vt:lpstr>Sum table</vt:lpstr>
      <vt:lpstr>Binary indexed tree</vt:lpstr>
      <vt:lpstr>Example</vt:lpstr>
      <vt:lpstr>The 1st query : add v balls to a[i]</vt:lpstr>
      <vt:lpstr>The 1st query : add v balls to a[i]</vt:lpstr>
      <vt:lpstr>The 1st query : add v balls to a[i]</vt:lpstr>
      <vt:lpstr>How to do this efficiently?</vt:lpstr>
      <vt:lpstr>PowerPoint Presentation</vt:lpstr>
      <vt:lpstr>PowerPoint Presentation</vt:lpstr>
      <vt:lpstr>Intermediate step : get the prefix                                   sum a[1..n]</vt:lpstr>
      <vt:lpstr>Intermediate step : get the prefix                                   sum a[1..n]</vt:lpstr>
      <vt:lpstr>Intermediate step : get the prefix                                   sum a[1..n]</vt:lpstr>
      <vt:lpstr>2nd query : Sum balls from a[l] to a[r]</vt:lpstr>
      <vt:lpstr>C++ implementation</vt:lpstr>
      <vt:lpstr>Complexity</vt:lpstr>
      <vt:lpstr>Exercise</vt:lpstr>
      <vt:lpstr>Extension</vt:lpstr>
      <vt:lpstr>Application : range minimum query (RMQ)</vt:lpstr>
      <vt:lpstr>PowerPoint Presentation</vt:lpstr>
      <vt:lpstr>Using BIT</vt:lpstr>
      <vt:lpstr>Some detail</vt:lpstr>
      <vt:lpstr>C++ implementation</vt:lpstr>
      <vt:lpstr>Complexity</vt:lpstr>
      <vt:lpstr>Exercise</vt:lpstr>
      <vt:lpstr>Application of RMQ : LCA</vt:lpstr>
      <vt:lpstr>Example</vt:lpstr>
      <vt:lpstr>C++ implementation</vt:lpstr>
      <vt:lpstr>Backtracking</vt:lpstr>
      <vt:lpstr>Eight queen problem</vt:lpstr>
      <vt:lpstr>GIF animation</vt:lpstr>
      <vt:lpstr>C++ implementation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</dc:title>
  <dc:creator>aoinowaka@gmail.com</dc:creator>
  <cp:lastModifiedBy>aoinowaka@gmail.com</cp:lastModifiedBy>
  <cp:revision>25</cp:revision>
  <dcterms:created xsi:type="dcterms:W3CDTF">2018-01-08T12:48:03Z</dcterms:created>
  <dcterms:modified xsi:type="dcterms:W3CDTF">2018-03-04T03:23:46Z</dcterms:modified>
</cp:coreProperties>
</file>