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52B3-A5A9-41A6-A9C5-7257992E3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315E8-44F9-46E8-8A6C-97D87A681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D24B-3382-4BE2-90EF-334A076E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3AACF-C8BA-4502-B27D-2108A23F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6166B-D079-4EFF-A136-44A2335A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7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74EC-C9DB-46FC-8A0E-ECEA8449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B6C27-CEF0-4F6B-AE02-0848EA07B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E4A1D-0C19-4F2D-AE1A-A1A91100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6397A-7560-4851-9218-48A8DF1F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E0C0F-41C3-4CC7-9D96-F776BAF8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11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9BDFE-4479-4437-8E49-ADA868BC5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86D86-4572-4BAE-82A3-3F507DA6F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DE90-26DE-4BD2-8A86-4BB9ADD6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BAAC-5952-40F1-B803-BE66DDEB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6A33-4E73-40F7-AF08-FC9A9C37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83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AD89-1C13-4FE4-BA2F-0A77E545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5494-212C-4BDA-88F6-1DBF441DE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30FE-B3B6-450C-90F0-DC439624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89F9-7FE4-497E-81AE-4DD06F12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2FCC1-30AF-4772-A700-668D646F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57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E13A-6D3C-486E-AAF1-D8EE126F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A43A0-4593-4203-BED7-647D66A79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0DCEE-2258-4474-A141-4FFCC41D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CCF3-0C61-482D-BFFD-7B83AD82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77E4-4E93-4384-951C-98805ADF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62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7171-08F1-4D24-9D78-575B3351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E04C-B808-4961-989D-5477A9B98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7BD57-B24D-4613-B8A8-BE26564D1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694AF-2D10-4A94-AAE7-94C3F5B2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5B607-4B16-431E-A256-71DA5DA3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0D6E2-D889-4B91-B260-DD7DDE6E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71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E3C8-862C-4315-BEF8-5B58E6E9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92DCA-58C4-484A-848F-069D0AA71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E3509-FB39-4318-9744-19D73600F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328F-EFDC-47A0-830D-0F01718AA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7C3E9-4702-4D09-AC81-988767EE2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0D5B5-15BE-410D-8EF4-46202D7A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661C4-4AC5-42F8-B7C9-2378F905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8B8EE-9F1C-4593-AFFE-96BD71CA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46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5D17-75A7-48CE-B2A9-4C043507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6D571-9E7F-46E7-98D4-C369D865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0CEEF-A00C-488D-BE1D-7A14C505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8EAE4-FFD9-48BC-AAC1-5E884DBD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1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A6A59-EA08-4FD6-BEDD-5EBE6928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B3CCE-8251-4F52-AA0B-F038AD8B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74C49-65E7-400F-8220-A9472B9A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64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1AF9-E3FF-4248-9426-94B8B86B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4701-23C7-43F4-ABB5-60A464BA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492C8-9B4F-4CA1-B897-8DAD26D31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ADB25-783D-4817-980A-E57B9876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75ACA-62A9-4035-93AD-EE5F00C7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3D8F2-2AC0-499E-A9AC-B15050C9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46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02A3-93CF-445A-B21F-F374FB98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43DC0-15AC-488A-9E89-50634DCB8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A9BE3-2102-489E-877C-E1347210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5498C-4418-49C1-9825-0A6E7C64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AC01F-812A-4180-AEB2-263EFEB2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C7DE0-D899-4FCB-9960-B0C907FE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99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AB0F9-FDA7-41A1-BE13-CF77B01F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4E74F-C849-4A7F-9F13-D5F984593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679BE-C70E-4DA5-A4FB-570B0EAA6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C86BE-7934-413C-9FC2-006DD6DC7F1D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0718-8757-4E03-9DAE-78152C415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C6ABF-54E7-458A-A85B-97CB8C340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6E80F-14DE-4607-AA95-A19141CC0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06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86B0-8802-4148-86D8-E22C078B5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TW" dirty="0"/>
              <a:t>Graph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AEFD-8032-4BB2-AC75-918DBF15A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761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E7A3-1F0B-4490-B751-9BB57C6C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Solution 1: adjacency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DEFF8-869F-4044-94A9-CA6204A51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𝑖𝑓𝑓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DEFF8-869F-4044-94A9-CA6204A51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EC2ECB9-1C28-47B2-8994-51EA97C94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512" y="3181619"/>
            <a:ext cx="7534184" cy="214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2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0061-29B0-4777-BBA6-0B20438B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1F48A-D64C-4393-95D0-8AD03F1D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45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3BF4-95A3-4D9F-8F60-8C2B897B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D315FD-DE50-4C15-9CA8-114D7B9834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Space complexity :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zh-TW" dirty="0"/>
              </a:p>
              <a:p>
                <a:r>
                  <a:rPr lang="en-GB" altLang="zh-TW" dirty="0" err="1"/>
                  <a:t>Eg</a:t>
                </a:r>
                <a:r>
                  <a:rPr lang="en-GB" altLang="zh-TW" dirty="0"/>
                  <a:t>. V = 1024 -&gt; 1 Mbytes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Time complexity:</a:t>
                </a:r>
              </a:p>
              <a:p>
                <a:r>
                  <a:rPr lang="en-GB" altLang="zh-TW" dirty="0"/>
                  <a:t>Edge add/remove/exist: O(1)</a:t>
                </a:r>
              </a:p>
              <a:p>
                <a:r>
                  <a:rPr lang="en-GB" altLang="zh-TW" dirty="0" err="1"/>
                  <a:t>Neighbors</a:t>
                </a:r>
                <a:r>
                  <a:rPr lang="en-GB" altLang="zh-TW" dirty="0"/>
                  <a:t>/all vertices : O(V)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D315FD-DE50-4C15-9CA8-114D7B983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450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755F-6D8C-45CA-AE0E-9A252D09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Solution 2: adjacency list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B143-A544-49D7-B18C-0B994580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Associate the list of </a:t>
            </a:r>
            <a:r>
              <a:rPr lang="en-GB" altLang="zh-TW" dirty="0" err="1"/>
              <a:t>neighbors</a:t>
            </a:r>
            <a:r>
              <a:rPr lang="en-GB" altLang="zh-TW" dirty="0"/>
              <a:t> to each node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7BE5D-573C-4738-B24D-0F46F0F7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712" y="2869252"/>
            <a:ext cx="3947854" cy="16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2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4124-F704-403F-A9EA-7C8C101F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D41C-6B96-43E2-BE86-6391CF30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63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C2E2-FD2F-4B52-A05B-FDAB0181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D795-CB64-493D-AD6E-68B437D8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Write a method </a:t>
            </a:r>
            <a:r>
              <a:rPr lang="en-GB" altLang="zh-TW" dirty="0" err="1"/>
              <a:t>nVertices</a:t>
            </a:r>
            <a:r>
              <a:rPr lang="en-GB" altLang="zh-TW" dirty="0"/>
              <a:t>() which returns the number of vertices</a:t>
            </a:r>
          </a:p>
          <a:p>
            <a:r>
              <a:rPr lang="en-GB" altLang="zh-TW" dirty="0"/>
              <a:t>Write a method </a:t>
            </a:r>
            <a:r>
              <a:rPr lang="en-GB" altLang="zh-TW" dirty="0" err="1"/>
              <a:t>nEdges</a:t>
            </a:r>
            <a:r>
              <a:rPr lang="en-GB" altLang="zh-TW" dirty="0"/>
              <a:t>(</a:t>
            </a:r>
            <a:r>
              <a:rPr lang="en-GB" altLang="zh-TW" dirty="0" err="1"/>
              <a:t>int</a:t>
            </a:r>
            <a:r>
              <a:rPr lang="en-GB" altLang="zh-TW" dirty="0"/>
              <a:t> </a:t>
            </a:r>
            <a:r>
              <a:rPr lang="en-GB" altLang="zh-TW" dirty="0" err="1"/>
              <a:t>i</a:t>
            </a:r>
            <a:r>
              <a:rPr lang="en-GB" altLang="zh-TW" dirty="0"/>
              <a:t>) which returns the number of </a:t>
            </a:r>
            <a:r>
              <a:rPr lang="en-GB" altLang="zh-TW" dirty="0" err="1"/>
              <a:t>neighbors</a:t>
            </a:r>
            <a:r>
              <a:rPr lang="en-GB" altLang="zh-TW" dirty="0"/>
              <a:t> for vertex I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8218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158B-6077-446B-897E-E1A08BB1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2C2E-9DE5-4E20-BA4A-0C4B82CA9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Space complexity : O(V+E)</a:t>
            </a:r>
          </a:p>
          <a:p>
            <a:endParaRPr lang="en-GB" altLang="zh-TW" dirty="0"/>
          </a:p>
          <a:p>
            <a:r>
              <a:rPr lang="en-GB" altLang="zh-TW" dirty="0"/>
              <a:t>Time complexity : </a:t>
            </a:r>
          </a:p>
          <a:p>
            <a:r>
              <a:rPr lang="en-GB" altLang="zh-TW" dirty="0"/>
              <a:t>Add : O(1)</a:t>
            </a:r>
          </a:p>
          <a:p>
            <a:r>
              <a:rPr lang="en-GB" altLang="zh-TW" dirty="0"/>
              <a:t>exist/remove : O(d(u)), d is the number of </a:t>
            </a:r>
            <a:r>
              <a:rPr lang="en-GB" altLang="zh-TW" dirty="0" err="1"/>
              <a:t>neighbors</a:t>
            </a:r>
            <a:r>
              <a:rPr lang="en-GB" altLang="zh-TW" dirty="0"/>
              <a:t> (degree)</a:t>
            </a:r>
          </a:p>
          <a:p>
            <a:r>
              <a:rPr lang="en-GB" altLang="zh-TW" dirty="0" err="1"/>
              <a:t>Neighbors</a:t>
            </a:r>
            <a:r>
              <a:rPr lang="en-GB" altLang="zh-TW" dirty="0"/>
              <a:t>: O(d(u))</a:t>
            </a:r>
          </a:p>
          <a:p>
            <a:r>
              <a:rPr lang="en-GB" altLang="zh-TW" dirty="0"/>
              <a:t>All vertices : O(V)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18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5656-72F8-4AB7-8915-339E26A3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Solution 3: Adjacency set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F956-73ED-4D83-B826-DE789CEC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Use sets instead of lists to store </a:t>
            </a:r>
            <a:r>
              <a:rPr lang="en-GB" altLang="zh-TW" dirty="0" err="1"/>
              <a:t>neighbors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889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4F34-83B9-4C95-ADCF-88DFA48E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Adjacency set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DC51-CBB7-4E35-8C97-F4EE9CFAD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Optimal representation</a:t>
            </a:r>
          </a:p>
          <a:p>
            <a:endParaRPr lang="en-GB" altLang="zh-TW" dirty="0"/>
          </a:p>
          <a:p>
            <a:r>
              <a:rPr lang="en-GB" altLang="zh-TW" dirty="0"/>
              <a:t>Space complexity : O(V+E)</a:t>
            </a:r>
          </a:p>
          <a:p>
            <a:endParaRPr lang="en-GB" altLang="zh-TW" dirty="0"/>
          </a:p>
          <a:p>
            <a:r>
              <a:rPr lang="en-GB" altLang="zh-TW" dirty="0"/>
              <a:t>Add/remove/exist : O(1)</a:t>
            </a:r>
          </a:p>
          <a:p>
            <a:r>
              <a:rPr lang="en-GB" altLang="zh-TW" dirty="0" err="1"/>
              <a:t>Neighbors</a:t>
            </a:r>
            <a:r>
              <a:rPr lang="en-GB" altLang="zh-TW" dirty="0"/>
              <a:t> : O(d(u))</a:t>
            </a:r>
          </a:p>
          <a:p>
            <a:r>
              <a:rPr lang="en-GB" altLang="zh-TW" dirty="0"/>
              <a:t>All vertices : O(V)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94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F475-6216-41D3-A827-992574DD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Comparison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07E6-C620-4DC0-8419-B2DA9495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Adjacency matrix:</a:t>
            </a:r>
          </a:p>
          <a:p>
            <a:pPr lvl="1"/>
            <a:r>
              <a:rPr lang="en-GB" altLang="zh-TW" dirty="0"/>
              <a:t>Advantageous when the graph is dense (much more compact when V is small)</a:t>
            </a:r>
          </a:p>
          <a:p>
            <a:pPr lvl="1"/>
            <a:r>
              <a:rPr lang="en-GB" altLang="zh-TW" dirty="0"/>
              <a:t>Requires V = {0,1,…}</a:t>
            </a:r>
          </a:p>
          <a:p>
            <a:endParaRPr lang="en-GB" altLang="zh-TW" dirty="0"/>
          </a:p>
          <a:p>
            <a:r>
              <a:rPr lang="en-GB" altLang="zh-TW" dirty="0"/>
              <a:t>Adjacency list/set:</a:t>
            </a:r>
          </a:p>
          <a:p>
            <a:pPr lvl="1"/>
            <a:r>
              <a:rPr lang="en-GB" altLang="zh-TW" dirty="0"/>
              <a:t>Advantageous when the graph is sparse</a:t>
            </a:r>
          </a:p>
          <a:p>
            <a:pPr lvl="1"/>
            <a:r>
              <a:rPr lang="en-GB" altLang="zh-TW" dirty="0"/>
              <a:t>V can be any value (string, object,…)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5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8EED-EF44-403D-B843-D3D478E7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Definition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932A9-2BB0-466C-A790-97150142A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A oriented graph consists of a set of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vertices V </a:t>
                </a:r>
                <a:r>
                  <a:rPr lang="en-GB" altLang="zh-TW" dirty="0"/>
                  <a:t>and a set of edges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GB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GB" altLang="zh-TW" dirty="0">
                    <a:solidFill>
                      <a:srgbClr val="FF0000"/>
                    </a:solidFill>
                  </a:rPr>
                  <a:t>VxV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932A9-2BB0-466C-A790-97150142A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05D272E-6B27-4001-8D5C-B84AC4DA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16" y="3523909"/>
            <a:ext cx="6859781" cy="163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7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41D8-F931-45DD-8FD3-EB7FDC22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Today’s problems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23B5-A48E-40A9-B081-F7EC2200A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What are the reachable vertices from u?</a:t>
            </a:r>
          </a:p>
          <a:p>
            <a:r>
              <a:rPr lang="en-GB" altLang="zh-TW" dirty="0"/>
              <a:t>Is there a path from u to v?</a:t>
            </a:r>
          </a:p>
          <a:p>
            <a:r>
              <a:rPr lang="en-GB" altLang="zh-TW" dirty="0"/>
              <a:t>What’s the shortest path from u to v?</a:t>
            </a:r>
          </a:p>
          <a:p>
            <a:r>
              <a:rPr lang="en-GB" altLang="zh-TW" dirty="0"/>
              <a:t>Is there a cycle starting from u?</a:t>
            </a:r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We can answer these questions by </a:t>
            </a:r>
            <a:r>
              <a:rPr lang="en-GB" altLang="zh-TW" dirty="0">
                <a:solidFill>
                  <a:srgbClr val="FF0000"/>
                </a:solidFill>
              </a:rPr>
              <a:t>traversal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306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6436-AC80-4EA1-9206-BB9D8230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Depth-first search (DFS)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0F85-3394-4EA2-9740-F87FE58AF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Uses the principle of backtracking:</a:t>
            </a:r>
          </a:p>
          <a:p>
            <a:r>
              <a:rPr lang="en-GB" altLang="zh-TW" dirty="0"/>
              <a:t>If there’s an edge, follow it</a:t>
            </a:r>
          </a:p>
          <a:p>
            <a:r>
              <a:rPr lang="en-GB" altLang="zh-TW" dirty="0"/>
              <a:t>Otherwise, we go back to the previous vertex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2778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D413-6A91-4DD3-AD57-001252F2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difficulty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F971-7969-4CC5-9E78-A406CDBB7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There might be cycles</a:t>
            </a:r>
          </a:p>
          <a:p>
            <a:endParaRPr lang="en-GB" altLang="zh-TW" dirty="0"/>
          </a:p>
          <a:p>
            <a:r>
              <a:rPr lang="en-GB" altLang="zh-TW" dirty="0"/>
              <a:t>To avoid going round in circles, we need to mark vertices already seen. 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93A2B-1FFF-45A6-8D2D-53A7DA5D2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331" y="802756"/>
            <a:ext cx="3119797" cy="161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16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24A8-75A0-4841-BD43-7043745A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39B3-592F-402F-A15A-79A89F1E8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56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8CE7-6B30-445D-A7A1-D83BA8CA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53B1B-9F49-43C2-A152-7F875F5D6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Starting from vertex 2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86583-7CA4-45B5-9DDC-4FD64531A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9" y="2992848"/>
            <a:ext cx="4051659" cy="235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22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9659-6C9A-4537-82BA-0DC272BF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 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E00-0930-43DA-B395-802015EA2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Each edge (v, w) is considered at most once (the first time </a:t>
            </a:r>
            <a:r>
              <a:rPr lang="en-GB" altLang="zh-TW" dirty="0" err="1"/>
              <a:t>dfs</a:t>
            </a:r>
            <a:r>
              <a:rPr lang="en-GB" altLang="zh-TW" dirty="0"/>
              <a:t> is called on v)</a:t>
            </a:r>
          </a:p>
          <a:p>
            <a:endParaRPr lang="en-GB" altLang="zh-TW" dirty="0"/>
          </a:p>
          <a:p>
            <a:r>
              <a:rPr lang="en-GB" altLang="zh-TW" dirty="0"/>
              <a:t>So the complexity is O(E), optimal.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8850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F9E3-1C1C-410A-AE9B-571A96DD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23205-A2EC-4E96-BFBE-638E1965B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Starting from vertex 1…</a:t>
            </a:r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Therefore no path from 1 to 2, either from 1 to 5.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F15C5-F297-4B0C-BE30-1FDC80F3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637" y="2699572"/>
            <a:ext cx="5859487" cy="168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20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2895-A006-4D11-9245-B32AAE21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Property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C4D2B9-7E75-4F51-A1BD-C456F02C4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altLang="zh-TW" dirty="0"/>
                  <a:t>After </a:t>
                </a:r>
                <a:r>
                  <a:rPr lang="en-GB" altLang="zh-TW" dirty="0" err="1"/>
                  <a:t>dfs</a:t>
                </a:r>
                <a:r>
                  <a:rPr lang="en-GB" altLang="zh-TW" dirty="0"/>
                  <a:t>(u), if there is path from u to v, then v</a:t>
                </a:r>
                <a14:m>
                  <m:oMath xmlns:m="http://schemas.openxmlformats.org/officeDocument/2006/math">
                    <m:r>
                      <a:rPr lang="en-GB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altLang="zh-TW" dirty="0"/>
                  <a:t>visited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By induction over the length n of the path</a:t>
                </a:r>
              </a:p>
              <a:p>
                <a:r>
                  <a:rPr lang="en-GB" altLang="zh-TW" dirty="0"/>
                  <a:t>n=0: trivial, v=u</a:t>
                </a:r>
              </a:p>
              <a:p>
                <a:r>
                  <a:rPr lang="en-GB" altLang="zh-TW" dirty="0"/>
                  <a:t>Length n&gt;0 : we have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altLang="zh-TW" dirty="0"/>
              </a:p>
              <a:p>
                <a:r>
                  <a:rPr lang="en-GB" altLang="zh-TW" dirty="0"/>
                  <a:t>By induction hypothesis, w</a:t>
                </a:r>
                <a14:m>
                  <m:oMath xmlns:m="http://schemas.openxmlformats.org/officeDocument/2006/math">
                    <m:r>
                      <a:rPr lang="en-GB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altLang="zh-TW" dirty="0"/>
                  <a:t>visited</a:t>
                </a:r>
              </a:p>
              <a:p>
                <a:pPr lvl="1"/>
                <a:r>
                  <a:rPr lang="en-GB" altLang="zh-TW" dirty="0" err="1"/>
                  <a:t>dfs</a:t>
                </a:r>
                <a:r>
                  <a:rPr lang="en-GB" altLang="zh-TW" dirty="0"/>
                  <a:t>(w) is called</a:t>
                </a:r>
              </a:p>
              <a:p>
                <a:pPr lvl="1"/>
                <a:r>
                  <a:rPr lang="en-GB" altLang="zh-TW" dirty="0"/>
                  <a:t>(w, v) is examined</a:t>
                </a:r>
              </a:p>
              <a:p>
                <a:pPr lvl="1"/>
                <a:r>
                  <a:rPr lang="en-GB" altLang="zh-TW" dirty="0" err="1"/>
                  <a:t>dfs</a:t>
                </a:r>
                <a:r>
                  <a:rPr lang="en-GB" altLang="zh-TW" dirty="0"/>
                  <a:t>(v) is called</a:t>
                </a:r>
              </a:p>
              <a:p>
                <a:pPr lvl="1"/>
                <a:r>
                  <a:rPr lang="en-GB" altLang="zh-TW" dirty="0"/>
                  <a:t>v</a:t>
                </a:r>
                <a14:m>
                  <m:oMath xmlns:m="http://schemas.openxmlformats.org/officeDocument/2006/math">
                    <m:r>
                      <a:rPr lang="en-GB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altLang="zh-TW" dirty="0"/>
                  <a:t>visited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C4D2B9-7E75-4F51-A1BD-C456F02C4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691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E257-87EA-4F8D-99DE-E6E04227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Property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7D696-19CE-474D-9745-76A75F94E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After </a:t>
                </a:r>
                <a:r>
                  <a:rPr lang="en-GB" altLang="zh-TW" dirty="0" err="1"/>
                  <a:t>dfs</a:t>
                </a:r>
                <a:r>
                  <a:rPr lang="en-GB" altLang="zh-TW" dirty="0"/>
                  <a:t>(u), if v</a:t>
                </a:r>
                <a14:m>
                  <m:oMath xmlns:m="http://schemas.openxmlformats.org/officeDocument/2006/math">
                    <m:r>
                      <a:rPr lang="en-GB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altLang="zh-TW" dirty="0"/>
                  <a:t>visited, then there is path from u to v (reciprocal)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By induction over the number of calls of </a:t>
                </a:r>
                <a:r>
                  <a:rPr lang="en-GB" altLang="zh-TW" dirty="0" err="1"/>
                  <a:t>dfs</a:t>
                </a:r>
                <a:endParaRPr lang="en-GB" altLang="zh-TW" dirty="0"/>
              </a:p>
              <a:p>
                <a:r>
                  <a:rPr lang="en-GB" altLang="zh-TW" dirty="0"/>
                  <a:t>n=1: </a:t>
                </a:r>
                <a:r>
                  <a:rPr lang="en-GB" altLang="zh-TW" dirty="0" err="1"/>
                  <a:t>dfs</a:t>
                </a:r>
                <a:r>
                  <a:rPr lang="en-GB" altLang="zh-TW" dirty="0"/>
                  <a:t>(u) is called and u is added to visited, and u-&gt;u, trivial</a:t>
                </a:r>
              </a:p>
              <a:p>
                <a:r>
                  <a:rPr lang="en-GB" altLang="zh-TW" dirty="0"/>
                  <a:t>n&gt;1: </a:t>
                </a:r>
                <a:r>
                  <a:rPr lang="en-GB" altLang="zh-TW" dirty="0" err="1"/>
                  <a:t>dfs</a:t>
                </a:r>
                <a:r>
                  <a:rPr lang="en-GB" altLang="zh-TW" dirty="0"/>
                  <a:t>(u) is called for all w such that u-&gt;*w. </a:t>
                </a:r>
              </a:p>
              <a:p>
                <a:r>
                  <a:rPr lang="en-GB" altLang="zh-TW" dirty="0"/>
                  <a:t>By induction hypothesis, </a:t>
                </a:r>
                <a:r>
                  <a:rPr lang="en-GB" altLang="zh-TW" dirty="0" err="1"/>
                  <a:t>dfs</a:t>
                </a:r>
                <a:r>
                  <a:rPr lang="en-GB" altLang="zh-TW" dirty="0"/>
                  <a:t>(w) only add vertices v such that w-&gt;*v to visited.</a:t>
                </a:r>
              </a:p>
              <a:p>
                <a:r>
                  <a:rPr lang="en-GB" altLang="zh-TW" dirty="0"/>
                  <a:t>Therefore u-&gt;*v.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7D696-19CE-474D-9745-76A75F94E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300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46F4-1FF6-4508-8090-6DF2DCCF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6785-BF4B-410A-B5AA-C1DBC160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Write a method </a:t>
            </a:r>
            <a:r>
              <a:rPr lang="en-GB" altLang="zh-TW" dirty="0" err="1"/>
              <a:t>existPath</a:t>
            </a:r>
            <a:r>
              <a:rPr lang="en-GB" altLang="zh-TW" dirty="0"/>
              <a:t>(</a:t>
            </a:r>
            <a:r>
              <a:rPr lang="en-GB" altLang="zh-TW" dirty="0" err="1"/>
              <a:t>int</a:t>
            </a:r>
            <a:r>
              <a:rPr lang="en-GB" altLang="zh-TW" dirty="0"/>
              <a:t> </a:t>
            </a:r>
            <a:r>
              <a:rPr lang="en-GB" altLang="zh-TW" dirty="0" err="1"/>
              <a:t>i</a:t>
            </a:r>
            <a:r>
              <a:rPr lang="en-GB" altLang="zh-TW" dirty="0"/>
              <a:t>, </a:t>
            </a:r>
            <a:r>
              <a:rPr lang="en-GB" altLang="zh-TW" dirty="0" err="1"/>
              <a:t>int</a:t>
            </a:r>
            <a:r>
              <a:rPr lang="en-GB" altLang="zh-TW" dirty="0"/>
              <a:t> j) which returns true if there’s a path from </a:t>
            </a:r>
            <a:r>
              <a:rPr lang="en-GB" altLang="zh-TW" dirty="0" err="1"/>
              <a:t>i</a:t>
            </a:r>
            <a:r>
              <a:rPr lang="en-GB" altLang="zh-TW" dirty="0"/>
              <a:t> to 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733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906E-895C-4314-9015-25BD41AA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 of wiki links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D107-17FA-4249-AF8D-D3FB11D48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|V| = 6 million</a:t>
            </a:r>
          </a:p>
          <a:p>
            <a:r>
              <a:rPr lang="en-GB" altLang="zh-TW" dirty="0"/>
              <a:t>|E| = 142 million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3A5B5-5405-48B0-95C8-4D5937A1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52" y="2522570"/>
            <a:ext cx="4948096" cy="315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8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AF58-480E-404A-A95D-A8016F21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What if we want a explicit path?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D432-98A1-4C95-82DA-C2E811C4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modify visited to be a map&lt;</a:t>
            </a:r>
            <a:r>
              <a:rPr lang="en-GB" altLang="zh-TW" dirty="0" err="1"/>
              <a:t>int</a:t>
            </a:r>
            <a:r>
              <a:rPr lang="en-GB" altLang="zh-TW" dirty="0"/>
              <a:t>, </a:t>
            </a:r>
            <a:r>
              <a:rPr lang="en-GB" altLang="zh-TW" dirty="0" err="1"/>
              <a:t>int</a:t>
            </a:r>
            <a:r>
              <a:rPr lang="en-GB" altLang="zh-TW" dirty="0"/>
              <a:t>&gt; which stores the provenance of each vertex, more precisely, pairs (v, u) representing that vertex v is reached from vertex u (in one step)</a:t>
            </a:r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A such tree is called </a:t>
            </a:r>
            <a:r>
              <a:rPr lang="en-GB" altLang="zh-TW" dirty="0">
                <a:solidFill>
                  <a:srgbClr val="FF0000"/>
                </a:solidFill>
              </a:rPr>
              <a:t>spanning tree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05861-4B53-4F28-A596-2AFD38A3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617" y="3000054"/>
            <a:ext cx="6421794" cy="257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24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433A-7390-4A81-91B3-9B0D2208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Space complexity 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5F23A-40CC-4D68-B627-05F2F8EF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space complexity is at most O(N),</a:t>
            </a:r>
          </a:p>
          <a:p>
            <a:r>
              <a:rPr lang="en-GB" altLang="zh-TW" dirty="0"/>
              <a:t>For a graph</a:t>
            </a:r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Recursive calls might cause stack overflow error!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698C2-0D78-4435-9CD9-11950CC4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889" y="2360441"/>
            <a:ext cx="3276167" cy="78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62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8574-2FDC-45FA-82C9-AEAE82F1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Solution : 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A68A-FD41-443D-AF07-9B1FBD5E3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Use a stack to store the vertices that we’re going to traverse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9747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28C9-E830-49C1-B1EC-A2F8952C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2AF8-BB3A-4F55-BAB8-0FEDB3CD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769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2CF2-42AE-4E1F-9B87-B0256398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593C-5D16-43B8-B79D-CB98EB09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Now, we can answer the questions</a:t>
            </a:r>
          </a:p>
          <a:p>
            <a:r>
              <a:rPr lang="en-GB" altLang="zh-TW" dirty="0"/>
              <a:t>What are the reachable vertices from u?</a:t>
            </a:r>
          </a:p>
          <a:p>
            <a:r>
              <a:rPr lang="en-GB" altLang="zh-TW" dirty="0"/>
              <a:t>Is there a path from u to v?</a:t>
            </a:r>
          </a:p>
          <a:p>
            <a:endParaRPr lang="en-GB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4420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E78D-5596-439D-9975-B2A42DB1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5E6D-E0A1-42D0-BA08-BEF113F38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For the question</a:t>
            </a:r>
          </a:p>
          <a:p>
            <a:r>
              <a:rPr lang="en-GB" altLang="zh-TW" dirty="0"/>
              <a:t>Is there a cycle starting from u?</a:t>
            </a:r>
          </a:p>
          <a:p>
            <a:endParaRPr lang="en-GB" altLang="zh-TW" dirty="0"/>
          </a:p>
          <a:p>
            <a:r>
              <a:rPr lang="en-GB" altLang="zh-TW" dirty="0"/>
              <a:t>We need to modify </a:t>
            </a:r>
            <a:r>
              <a:rPr lang="en-GB" altLang="zh-TW" dirty="0" err="1"/>
              <a:t>dfs</a:t>
            </a:r>
            <a:r>
              <a:rPr lang="en-GB" altLang="zh-TW" dirty="0"/>
              <a:t>. Instead of two states (visited or not) for each vertices, we need in fact </a:t>
            </a:r>
            <a:r>
              <a:rPr lang="en-GB" altLang="zh-TW" dirty="0">
                <a:solidFill>
                  <a:srgbClr val="FF0000"/>
                </a:solidFill>
              </a:rPr>
              <a:t>three states </a:t>
            </a:r>
            <a:r>
              <a:rPr lang="en-GB" altLang="zh-TW" dirty="0"/>
              <a:t>(visited, visiting, or not visited)</a:t>
            </a:r>
          </a:p>
          <a:p>
            <a:endParaRPr lang="en-GB" altLang="zh-TW" dirty="0"/>
          </a:p>
          <a:p>
            <a:r>
              <a:rPr lang="en-GB" altLang="zh-TW" dirty="0"/>
              <a:t>Because when we discover an already-visited vertex, we’re not sure if we’ve found a cycle, since this vertex can be reached by another parallel path.</a:t>
            </a:r>
          </a:p>
        </p:txBody>
      </p:sp>
    </p:spTree>
    <p:extLst>
      <p:ext uri="{BB962C8B-B14F-4D97-AF65-F5344CB8AC3E}">
        <p14:creationId xmlns:p14="http://schemas.microsoft.com/office/powerpoint/2010/main" val="2202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0416-3B4A-4725-B7B3-14D33E52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AAE9-67EB-4AE1-AA65-2CDAC36CE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Hint : use a map&lt;</a:t>
            </a:r>
            <a:r>
              <a:rPr lang="en-GB" altLang="zh-TW" dirty="0" err="1"/>
              <a:t>int</a:t>
            </a:r>
            <a:r>
              <a:rPr lang="en-GB" altLang="zh-TW" dirty="0"/>
              <a:t>, </a:t>
            </a:r>
            <a:r>
              <a:rPr lang="en-GB" altLang="zh-TW" dirty="0" err="1"/>
              <a:t>int</a:t>
            </a:r>
            <a:r>
              <a:rPr lang="en-GB" altLang="zh-TW" dirty="0"/>
              <a:t>&gt; to store the information of a vertex, e.g. (v,0) means the vertex v is not yet visited, (v,1) means visiting and (v,2) means visited, etc.</a:t>
            </a:r>
          </a:p>
          <a:p>
            <a:endParaRPr lang="en-GB" altLang="zh-TW" dirty="0"/>
          </a:p>
          <a:p>
            <a:r>
              <a:rPr lang="en-GB" altLang="zh-TW" dirty="0"/>
              <a:t>In the case where the graph is a linked list, what’s the complexity compared to “hare and tortoise algorithm”?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0088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0536-520C-4F82-AC93-FFEB812C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Last question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B86FA-962C-4983-8DB5-FE6621745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What’s the shortest path from u to v?</a:t>
            </a:r>
          </a:p>
          <a:p>
            <a:r>
              <a:rPr lang="en-GB" altLang="zh-TW" dirty="0"/>
              <a:t>(in terms of number of edges)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2806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353F-C7A4-4466-A9EC-C2497159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Breadth-first search (BFS)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0F5D-CCA1-4C9B-B072-9DA6604EA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Principle: traverse the graph in concentric circles</a:t>
            </a:r>
          </a:p>
          <a:p>
            <a:r>
              <a:rPr lang="en-GB" altLang="zh-TW" dirty="0"/>
              <a:t>Traverse the vertices</a:t>
            </a:r>
          </a:p>
          <a:p>
            <a:pPr lvl="1"/>
            <a:r>
              <a:rPr lang="en-GB" altLang="zh-TW" dirty="0"/>
              <a:t>Of distance 1</a:t>
            </a:r>
          </a:p>
          <a:p>
            <a:pPr lvl="1"/>
            <a:r>
              <a:rPr lang="en-GB" altLang="zh-TW" dirty="0"/>
              <a:t>Of distance 2</a:t>
            </a:r>
          </a:p>
          <a:p>
            <a:pPr lvl="1"/>
            <a:r>
              <a:rPr lang="en-GB" altLang="zh-TW" dirty="0"/>
              <a:t>Etc…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3EF0B-D71D-4EC7-B887-845AE561D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518" y="2810491"/>
            <a:ext cx="3604469" cy="32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75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4ACB-88E9-412E-83EA-49B63D65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F514-D178-4A09-AED4-765485FBA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Idea: use a queue</a:t>
            </a:r>
          </a:p>
          <a:p>
            <a:endParaRPr lang="en-GB" altLang="zh-TW" dirty="0"/>
          </a:p>
          <a:p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4C911-980B-4CF9-A5F1-538DA5D56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82" y="2726386"/>
            <a:ext cx="9089566" cy="9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6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4EA5-8A25-4933-9157-A8E4E745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Attention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BCB9-4D20-4E62-9DAD-F7509945A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These graphs share the same topology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EFE4-0F12-446B-9F34-7536AB18B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277" y="2318763"/>
            <a:ext cx="4518233" cy="3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70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118-67AB-410C-8F11-1A099C2F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875F-C5C0-4EAD-86C5-780A9D14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596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9D68-1C9A-4344-A426-66CB2306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56F7E-BA15-4756-985B-DAB11E6C1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Each vertex is put at most 1 time in the queue</a:t>
            </a:r>
          </a:p>
          <a:p>
            <a:r>
              <a:rPr lang="en-GB" altLang="zh-TW" dirty="0"/>
              <a:t>Each edge is considered at most 1 time</a:t>
            </a:r>
          </a:p>
          <a:p>
            <a:endParaRPr lang="en-GB" altLang="zh-TW" dirty="0"/>
          </a:p>
          <a:p>
            <a:r>
              <a:rPr lang="en-GB" altLang="zh-TW" dirty="0"/>
              <a:t>O(V+E)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4564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DF1D-445B-4011-AC90-11310E39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Compute the distance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CC72-CF39-4A02-8E38-4B868FF8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altLang="zh-TW" dirty="0"/>
              <a:t>Instead of a set, we can use map&lt;</a:t>
            </a:r>
            <a:r>
              <a:rPr lang="en-GB" altLang="zh-TW" dirty="0" err="1"/>
              <a:t>int</a:t>
            </a:r>
            <a:r>
              <a:rPr lang="en-GB" altLang="zh-TW" dirty="0"/>
              <a:t>, </a:t>
            </a:r>
            <a:r>
              <a:rPr lang="en-GB" altLang="zh-TW" dirty="0" err="1"/>
              <a:t>int</a:t>
            </a:r>
            <a:r>
              <a:rPr lang="en-GB" altLang="zh-TW" dirty="0"/>
              <a:t>&gt; that stores the distance of the vertices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6107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6916-E38B-4026-A914-5FBE60E3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48DE9-B02D-420B-91A6-66A4B18E2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Write a method </a:t>
            </a:r>
            <a:r>
              <a:rPr lang="en-GB" altLang="zh-TW" dirty="0" err="1"/>
              <a:t>bfs</a:t>
            </a:r>
            <a:r>
              <a:rPr lang="en-GB" altLang="zh-TW" dirty="0"/>
              <a:t> that will also return (or store) a map&lt;</a:t>
            </a:r>
            <a:r>
              <a:rPr lang="en-GB" altLang="zh-TW" dirty="0" err="1"/>
              <a:t>int</a:t>
            </a:r>
            <a:r>
              <a:rPr lang="en-GB" altLang="zh-TW" dirty="0"/>
              <a:t>, </a:t>
            </a:r>
            <a:r>
              <a:rPr lang="en-GB" altLang="zh-TW" dirty="0" err="1"/>
              <a:t>int</a:t>
            </a:r>
            <a:r>
              <a:rPr lang="en-GB" altLang="zh-TW" dirty="0"/>
              <a:t>&gt; of distances to all reachable vertices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0706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6915-612E-4AC3-9A3A-C87CF9BA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CB57-1326-404F-8F9A-0183A758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/>
              <a:t>https://github.com/kwea123/cpp_data_algo/tree/master/GraphHW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143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24F4-BCF3-4616-B6DD-D0ECAD47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0981-8930-4F79-A585-3F0EDE654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If E is symmetric, we refer to a </a:t>
            </a:r>
            <a:r>
              <a:rPr lang="en-GB" altLang="zh-TW" dirty="0">
                <a:solidFill>
                  <a:srgbClr val="FF0000"/>
                </a:solidFill>
              </a:rPr>
              <a:t>non-oriented graph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8C3EF-CE10-4DA3-B658-DFCE267F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98" y="2774885"/>
            <a:ext cx="6916589" cy="27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9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D036-5EDB-46F1-BD71-33727845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Path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3713F-1CEB-4EA7-9C43-AD5587F37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We note u-&gt;v for (u, v) </a:t>
                </a:r>
                <a14:m>
                  <m:oMath xmlns:m="http://schemas.openxmlformats.org/officeDocument/2006/math">
                    <m:r>
                      <a:rPr lang="en-GB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E</a:t>
                </a:r>
              </a:p>
              <a:p>
                <a:r>
                  <a:rPr lang="en-GB" altLang="zh-TW" dirty="0"/>
                  <a:t>Definition:</a:t>
                </a:r>
              </a:p>
              <a:p>
                <a:r>
                  <a:rPr lang="en-GB" altLang="zh-TW" dirty="0"/>
                  <a:t>A path of length n, from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to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is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→…→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altLang="zh-TW" dirty="0"/>
              </a:p>
              <a:p>
                <a:r>
                  <a:rPr lang="en-GB" altLang="zh-TW" dirty="0"/>
                  <a:t>A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simple path </a:t>
                </a:r>
                <a:r>
                  <a:rPr lang="en-GB" altLang="zh-TW" dirty="0"/>
                  <a:t>is a path </a:t>
                </a:r>
                <a:r>
                  <a:rPr lang="en-US" altLang="zh-TW" dirty="0"/>
                  <a:t>which does not have repeating vertices.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3713F-1CEB-4EA7-9C43-AD5587F37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B67F9F2-D320-4C01-8055-DE2574F3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166" y="4591892"/>
            <a:ext cx="3116381" cy="198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B764-7BFA-4788-99A7-94E64B5A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Definition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19FF-F492-494B-9C53-2AD44A25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</a:t>
            </a:r>
            <a:r>
              <a:rPr lang="en-GB" altLang="zh-TW" dirty="0">
                <a:solidFill>
                  <a:srgbClr val="FF0000"/>
                </a:solidFill>
              </a:rPr>
              <a:t>cycle</a:t>
            </a:r>
            <a:r>
              <a:rPr lang="en-GB" altLang="zh-TW" dirty="0"/>
              <a:t> is a path from u to u of length &gt;= 2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475A1-D102-4B43-B42A-AD2C9DED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047" y="3116888"/>
            <a:ext cx="3827215" cy="225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5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F838-B8A4-445F-AB46-9EF35419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0CF6-365E-473A-97D0-2404EA4D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tree is a special case of graph.</a:t>
            </a:r>
          </a:p>
          <a:p>
            <a:r>
              <a:rPr lang="en-GB" altLang="zh-TW" dirty="0"/>
              <a:t>In particular, trees don’t have </a:t>
            </a:r>
            <a:r>
              <a:rPr lang="en-GB" altLang="zh-TW" dirty="0">
                <a:solidFill>
                  <a:srgbClr val="FF0000"/>
                </a:solidFill>
              </a:rPr>
              <a:t>cycles</a:t>
            </a:r>
            <a:r>
              <a:rPr lang="en-GB" altLang="zh-TW" dirty="0"/>
              <a:t>.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43EA9-4067-40EF-A5D8-F541F9824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82" y="3090475"/>
            <a:ext cx="6073564" cy="232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5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0B9C-DEC9-4020-B701-BD99F1B5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Representation of a graph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5984-03CC-4293-87BB-25A15BE04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0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1161</Words>
  <Application>Microsoft Office PowerPoint</Application>
  <PresentationFormat>Widescreen</PresentationFormat>
  <Paragraphs>164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新細明體</vt:lpstr>
      <vt:lpstr>Arial</vt:lpstr>
      <vt:lpstr>Calibri</vt:lpstr>
      <vt:lpstr>Calibri Light</vt:lpstr>
      <vt:lpstr>Cambria Math</vt:lpstr>
      <vt:lpstr>Office Theme</vt:lpstr>
      <vt:lpstr>Graph</vt:lpstr>
      <vt:lpstr>Definition</vt:lpstr>
      <vt:lpstr>Example of wiki links</vt:lpstr>
      <vt:lpstr>Attention</vt:lpstr>
      <vt:lpstr>PowerPoint Presentation</vt:lpstr>
      <vt:lpstr>Path</vt:lpstr>
      <vt:lpstr>Definition</vt:lpstr>
      <vt:lpstr>PowerPoint Presentation</vt:lpstr>
      <vt:lpstr>Representation of a graph</vt:lpstr>
      <vt:lpstr>Solution 1: adjacency matrix</vt:lpstr>
      <vt:lpstr>C++ implementation</vt:lpstr>
      <vt:lpstr>Complexity</vt:lpstr>
      <vt:lpstr>Solution 2: adjacency list</vt:lpstr>
      <vt:lpstr>C++ implementation</vt:lpstr>
      <vt:lpstr>Exercise</vt:lpstr>
      <vt:lpstr>Complexity</vt:lpstr>
      <vt:lpstr>Solution 3: Adjacency set</vt:lpstr>
      <vt:lpstr>Adjacency set</vt:lpstr>
      <vt:lpstr>Comparison</vt:lpstr>
      <vt:lpstr>Today’s problems</vt:lpstr>
      <vt:lpstr>Depth-first search (DFS)</vt:lpstr>
      <vt:lpstr>difficulty</vt:lpstr>
      <vt:lpstr>C++ implementation</vt:lpstr>
      <vt:lpstr>example</vt:lpstr>
      <vt:lpstr>Complexity </vt:lpstr>
      <vt:lpstr>PowerPoint Presentation</vt:lpstr>
      <vt:lpstr>Property</vt:lpstr>
      <vt:lpstr>Property</vt:lpstr>
      <vt:lpstr>Exercise</vt:lpstr>
      <vt:lpstr>What if we want a explicit path?</vt:lpstr>
      <vt:lpstr>Space complexity </vt:lpstr>
      <vt:lpstr>Solution : </vt:lpstr>
      <vt:lpstr>C++ implementation</vt:lpstr>
      <vt:lpstr>PowerPoint Presentation</vt:lpstr>
      <vt:lpstr>Homework</vt:lpstr>
      <vt:lpstr>PowerPoint Presentation</vt:lpstr>
      <vt:lpstr>Last question</vt:lpstr>
      <vt:lpstr>Breadth-first search (BFS)</vt:lpstr>
      <vt:lpstr>PowerPoint Presentation</vt:lpstr>
      <vt:lpstr>C++ implementation</vt:lpstr>
      <vt:lpstr>Complexity</vt:lpstr>
      <vt:lpstr>Compute the distance</vt:lpstr>
      <vt:lpstr>Exercise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aoinowaka@gmail.com</dc:creator>
  <cp:lastModifiedBy>aoinowaka@gmail.com</cp:lastModifiedBy>
  <cp:revision>20</cp:revision>
  <dcterms:created xsi:type="dcterms:W3CDTF">2018-01-05T03:53:21Z</dcterms:created>
  <dcterms:modified xsi:type="dcterms:W3CDTF">2018-02-11T02:29:34Z</dcterms:modified>
</cp:coreProperties>
</file>