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AB19-26FB-4034-878E-B4E7F75B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395D-171C-4BC5-ABF5-1D9DA87B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2AF-D231-4C6B-944D-75607850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C3CB-75F3-4309-BE3F-8E203738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DD0F-36D1-4941-918F-27E9B96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6798-E57E-4472-8DE6-E13B5A6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9D70-4C43-484F-8CA9-A7AEF2767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B668-B2D8-4C52-8797-02FF99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5838-211F-40C3-9ABF-506595A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ED2C-C4CF-4F76-90F0-5409A2FA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E15BE-C0DF-4E0F-90FE-DA397CFE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66B5-3B37-458F-9895-F53C0F26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FFD-77F7-4578-B3D4-885AB05D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9790-FD90-4BEE-9407-9D7C149F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8753-0A8B-4E0C-9C9F-E193C7E8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31DE-E7F2-4E4F-B0FB-411D8093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50CA-83FF-4B49-A67A-5022D2A1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4989-978F-4FC4-B9BF-D466717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2FFE-F742-4ABB-B25C-A9424E6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EF39-9635-4A4F-B28F-8D397019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500-2577-40B7-BE36-9486707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D3F6-9A21-4A73-8604-080F779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EE37-D62F-419E-8D92-4675FA1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06BA-FB81-4C69-A488-BF7A547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4751-9390-4F66-9F7C-639E503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EFC3-758F-4969-A921-CB66C61B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BD2E-EDEB-4F9A-9005-042330661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B030-72E1-45F1-AE06-496DD0BF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8D993-0398-4B1A-8AED-57A76B74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C8C4-3235-426D-86D1-11417E41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5A07-B895-485C-85A8-CF164E7A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D55-037E-48B8-9969-1D7736C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8920-CD6E-46D0-9469-70C74DD4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AB4B-1DB9-4E92-A181-D665F9DA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0E6F-06D1-4A90-A47A-207299F00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8230-E773-4570-885C-0E3D9AB4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0A98E-F9C8-47A0-884D-6E233A7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01847-7AE5-4EAC-84DB-E4CE6D5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C854C-DD00-49C0-BDF2-3338438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B8F0-ED9E-40BE-9CEE-68F4717A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48ABB-842B-4C6A-B55C-C05950FE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2E5D-8FD4-42B7-97D6-CC08C0D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9ED95-F364-478C-BB58-67FE943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9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9ACFC-807D-4FC1-8C09-0A5D85B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35637-206A-4F6E-A8E7-B963F10D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7CE1-9E30-4ABC-8473-13F0C9DF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17E-5A4B-4231-B9E8-ADD23E9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0935-5B68-48D9-B54F-16B78470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7D9B-D797-46CE-BCE4-3B6B3705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579B-F6F2-44F4-AE64-171E597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D0B7-95F6-455F-BA18-D969940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1A0C-CBD2-4B1D-A524-E805D56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9D6D-EB7C-4922-9BD8-112E46ED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F8823-A789-4986-A942-C74BD22F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82A9-BB18-4D30-8172-C64E5F4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0B87-808A-4594-9F31-D51F824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8D2D-BAF6-4BD8-A2AB-4831F19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BE97-04D4-49A3-B197-558D7070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F575-6F39-4BBE-8B89-2999EA07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80B3-DCDD-48C1-8921-1D7333FE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9808-0F4E-4AE5-9E85-589FA393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7CBB-4F50-474A-BE4D-D71DDBEB8692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C355-6C73-4778-BA19-21F1039D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0561-2335-40B5-AE0F-52EC3892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qc.cuny.edu/faculty/christopher.hanusa/courses/634sp12/Documents/KruskalProo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A13D-A568-4531-A325-CD5674C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GB" altLang="zh-TW" dirty="0" err="1"/>
              <a:t>isjoint</a:t>
            </a:r>
            <a:r>
              <a:rPr lang="en-GB" altLang="zh-TW" dirty="0"/>
              <a:t> set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2F6D-D85B-4154-A7E9-AE9A7AF8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331-6FF9-48C3-9015-B8FD40C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Challenge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48F9-7ECF-40A1-8972-5E38C6D9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to count the liberties?</a:t>
            </a:r>
          </a:p>
          <a:p>
            <a:endParaRPr lang="en-GB" altLang="zh-TW" dirty="0"/>
          </a:p>
          <a:p>
            <a:r>
              <a:rPr lang="en-GB" altLang="zh-TW" dirty="0"/>
              <a:t>Many special cases to handle…</a:t>
            </a:r>
            <a:endParaRPr lang="zh-TW" altLang="en-US" dirty="0"/>
          </a:p>
        </p:txBody>
      </p:sp>
      <p:pic>
        <p:nvPicPr>
          <p:cNvPr id="4" name="Picture 2" descr="「java weiqi」的圖片搜尋結果">
            <a:extLst>
              <a:ext uri="{FF2B5EF4-FFF2-40B4-BE49-F238E27FC236}">
                <a16:creationId xmlns:a16="http://schemas.microsoft.com/office/drawing/2014/main" id="{B6FEC1F9-0E3A-48E5-B31D-66AB2216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4" y="2069694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C73-0C8C-42CC-BB4F-BA93D12D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Minimum spanning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8F02-1EBB-48CC-A33E-60ED37A5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</a:t>
            </a:r>
            <a:r>
              <a:rPr lang="en-GB" altLang="zh-TW" dirty="0">
                <a:solidFill>
                  <a:srgbClr val="FF0000"/>
                </a:solidFill>
              </a:rPr>
              <a:t>spanning tree </a:t>
            </a:r>
            <a:r>
              <a:rPr lang="en-GB" altLang="zh-TW" dirty="0"/>
              <a:t>for a graph is a tree (</a:t>
            </a:r>
            <a:r>
              <a:rPr lang="en-GB" altLang="zh-TW" dirty="0">
                <a:solidFill>
                  <a:srgbClr val="FF0000"/>
                </a:solidFill>
              </a:rPr>
              <a:t>no cycles</a:t>
            </a:r>
            <a:r>
              <a:rPr lang="en-GB" altLang="zh-TW" dirty="0"/>
              <a:t>) whose edges cover all vertices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D603-218B-471B-A7BD-300825C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 : for </a:t>
            </a:r>
            <a:r>
              <a:rPr lang="en-GB" altLang="zh-TW" dirty="0">
                <a:solidFill>
                  <a:srgbClr val="FF0000"/>
                </a:solidFill>
              </a:rPr>
              <a:t>undirected</a:t>
            </a:r>
            <a:r>
              <a:rPr lang="en-GB" altLang="zh-TW" dirty="0"/>
              <a:t> graph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5F2-67E0-4FFE-8198-FAE7067D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CD50B-C94B-4687-8D0A-C6C1112A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54" y="2100488"/>
            <a:ext cx="5708286" cy="39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D0C-C907-4759-84B6-6904156B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35B5-50D5-4508-9815-68FB2663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F3465-3AA2-4D6B-81BD-73388D7F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99" y="1960813"/>
            <a:ext cx="9433885" cy="38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FD4-DAA1-4580-88C2-42CAE55B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617C-2A22-42D8-8A57-2B382C27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show that there exists a spanning tree for any </a:t>
            </a:r>
            <a:r>
              <a:rPr lang="en-GB" altLang="zh-TW" dirty="0">
                <a:solidFill>
                  <a:srgbClr val="FF0000"/>
                </a:solidFill>
              </a:rPr>
              <a:t>connected undirected graph.</a:t>
            </a:r>
          </a:p>
          <a:p>
            <a:endParaRPr lang="en-GB" altLang="zh-TW" dirty="0">
              <a:solidFill>
                <a:srgbClr val="FF0000"/>
              </a:solidFill>
            </a:endParaRPr>
          </a:p>
          <a:p>
            <a:r>
              <a:rPr lang="en-GB" altLang="zh-TW" dirty="0"/>
              <a:t>If the graph is not connected, then there will be multiple spanning trees.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62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27E6-0CC1-495A-BD11-96874B5C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Minimum spanning tree (MST)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0531-DD1E-4560-A73B-4696F425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spanning tree with minimal weight</a:t>
            </a:r>
          </a:p>
          <a:p>
            <a:endParaRPr lang="en-GB" altLang="zh-TW" dirty="0"/>
          </a:p>
          <a:p>
            <a:r>
              <a:rPr lang="en-GB" altLang="zh-TW" dirty="0"/>
              <a:t>There can be multiple as well.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4C6D6-5853-477B-BD8E-AB1ADF6A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97" y="2519434"/>
            <a:ext cx="5516973" cy="41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301-7837-4DB2-899D-7A26133A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Kruskal’s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68F8-D09C-4E06-A2B8-C2FBA684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Consider two disjoint trees in the graph, if we want to merge them, then it is better connecting them with the edge with minimal weight.</a:t>
            </a:r>
          </a:p>
          <a:p>
            <a:endParaRPr lang="en-GB" altLang="zh-TW" dirty="0"/>
          </a:p>
          <a:p>
            <a:r>
              <a:rPr lang="en-GB" altLang="zh-TW" dirty="0"/>
              <a:t>Greedy algorithm</a:t>
            </a:r>
          </a:p>
          <a:p>
            <a:r>
              <a:rPr lang="en-GB" altLang="zh-TW" dirty="0"/>
              <a:t>At</a:t>
            </a:r>
            <a:r>
              <a:rPr lang="zh-TW" altLang="en-US" dirty="0"/>
              <a:t> </a:t>
            </a:r>
            <a:r>
              <a:rPr lang="en-GB" altLang="zh-TW" dirty="0"/>
              <a:t>the</a:t>
            </a:r>
            <a:r>
              <a:rPr lang="zh-TW" altLang="en-US" dirty="0"/>
              <a:t> </a:t>
            </a:r>
            <a:r>
              <a:rPr lang="en-GB" altLang="zh-TW" dirty="0"/>
              <a:t>beginning</a:t>
            </a:r>
            <a:r>
              <a:rPr lang="zh-TW" altLang="en-US" dirty="0"/>
              <a:t> </a:t>
            </a:r>
            <a:r>
              <a:rPr lang="en-GB" altLang="zh-TW" dirty="0"/>
              <a:t>every</a:t>
            </a:r>
            <a:r>
              <a:rPr lang="zh-TW" altLang="en-US" dirty="0"/>
              <a:t> </a:t>
            </a:r>
            <a:r>
              <a:rPr lang="en-GB" altLang="zh-TW" dirty="0"/>
              <a:t>node</a:t>
            </a:r>
            <a:r>
              <a:rPr lang="zh-TW" altLang="en-US" dirty="0"/>
              <a:t> </a:t>
            </a:r>
            <a:r>
              <a:rPr lang="en-GB" altLang="zh-TW" dirty="0"/>
              <a:t>is</a:t>
            </a:r>
            <a:r>
              <a:rPr lang="zh-TW" altLang="en-US" dirty="0"/>
              <a:t> </a:t>
            </a:r>
            <a:r>
              <a:rPr lang="en-GB" altLang="zh-TW" dirty="0"/>
              <a:t>a</a:t>
            </a:r>
            <a:r>
              <a:rPr lang="zh-TW" altLang="en-US" dirty="0"/>
              <a:t> </a:t>
            </a:r>
            <a:r>
              <a:rPr lang="en-GB" altLang="zh-TW" dirty="0"/>
              <a:t>single</a:t>
            </a:r>
            <a:r>
              <a:rPr lang="zh-TW" altLang="en-US" dirty="0"/>
              <a:t> </a:t>
            </a:r>
            <a:r>
              <a:rPr lang="en-GB" altLang="zh-TW" dirty="0"/>
              <a:t>tree,</a:t>
            </a:r>
            <a:r>
              <a:rPr lang="zh-TW" altLang="en-US" dirty="0"/>
              <a:t> </a:t>
            </a:r>
            <a:r>
              <a:rPr lang="en-GB" altLang="zh-TW" dirty="0"/>
              <a:t>then we merge them with the minimal edge progressively.</a:t>
            </a:r>
          </a:p>
        </p:txBody>
      </p:sp>
    </p:spTree>
    <p:extLst>
      <p:ext uri="{BB962C8B-B14F-4D97-AF65-F5344CB8AC3E}">
        <p14:creationId xmlns:p14="http://schemas.microsoft.com/office/powerpoint/2010/main" val="106813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5142-2D02-4819-8295-21920A2C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ACFB-52B1-40E8-899D-F0BC4109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Using disjoint 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62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3ED-1A38-40B8-82DB-1A7B4EE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Result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6D00-3F16-4BC2-9BFB-5A328CFD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1 4</a:t>
            </a:r>
          </a:p>
          <a:p>
            <a:r>
              <a:rPr lang="en-US" altLang="zh-TW" dirty="0"/>
              <a:t>4 6</a:t>
            </a:r>
          </a:p>
          <a:p>
            <a:r>
              <a:rPr lang="en-US" altLang="zh-TW" dirty="0"/>
              <a:t>0 5</a:t>
            </a:r>
          </a:p>
          <a:p>
            <a:r>
              <a:rPr lang="en-US" altLang="zh-TW" dirty="0"/>
              <a:t>0 1</a:t>
            </a:r>
          </a:p>
          <a:p>
            <a:r>
              <a:rPr lang="en-US" altLang="zh-TW" dirty="0"/>
              <a:t>2 3</a:t>
            </a:r>
          </a:p>
          <a:p>
            <a:r>
              <a:rPr lang="en-US" altLang="zh-TW" dirty="0"/>
              <a:t>3 4</a:t>
            </a:r>
          </a:p>
          <a:p>
            <a:r>
              <a:rPr lang="en-US" altLang="zh-TW" dirty="0"/>
              <a:t>Minimum weight : 23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7A5D7-251B-43AC-B94C-A6F0B140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29" y="1194068"/>
            <a:ext cx="5516973" cy="41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EBB2-F9C3-4094-829E-98FC6EE4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6DA5-BE55-458C-8047-A235F8F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>
                <a:hlinkClick r:id="rId2"/>
              </a:rPr>
              <a:t>http://people.qc.cuny.edu/faculty/christopher.hanusa/courses/634sp12/Documents/KruskalProof.pdf</a:t>
            </a:r>
            <a:endParaRPr lang="en-GB" altLang="zh-TW" dirty="0"/>
          </a:p>
          <a:p>
            <a:endParaRPr lang="en-GB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1E6-A8FA-428B-850F-0B299AD5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E12-CC65-4185-B253-CB42C424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Go!</a:t>
            </a:r>
          </a:p>
          <a:p>
            <a:r>
              <a:rPr lang="en-GB" altLang="zh-TW" dirty="0"/>
              <a:t>How to compute how many groups are there?</a:t>
            </a:r>
            <a:endParaRPr lang="zh-TW" altLang="en-US" dirty="0"/>
          </a:p>
        </p:txBody>
      </p:sp>
      <p:pic>
        <p:nvPicPr>
          <p:cNvPr id="1026" name="Picture 2" descr="「java weiqi」的圖片搜尋結果">
            <a:extLst>
              <a:ext uri="{FF2B5EF4-FFF2-40B4-BE49-F238E27FC236}">
                <a16:creationId xmlns:a16="http://schemas.microsoft.com/office/drawing/2014/main" id="{0DF3D4E7-31F7-473A-A08E-771203BC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03" y="2937860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8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2488-F1E8-4F42-B863-53CB0D3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D669-28FB-411F-B9BA-0C84DB506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Sort the edges : O(</a:t>
                </a:r>
                <a:r>
                  <a:rPr lang="en-GB" altLang="zh-TW" dirty="0" err="1"/>
                  <a:t>ElogE</a:t>
                </a:r>
                <a:r>
                  <a:rPr lang="en-GB" altLang="zh-TW" dirty="0"/>
                  <a:t>)</a:t>
                </a:r>
              </a:p>
              <a:p>
                <a:r>
                  <a:rPr lang="en-GB" altLang="zh-TW" dirty="0"/>
                  <a:t>Merge the trees : O(1*V)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Total: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ElogE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(connected) and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(true for all graphs)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D669-28FB-411F-B9BA-0C84DB506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21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A785-60CD-4213-9945-02F95270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0AF-2855-41CD-959D-96F49D11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https://github.com/kwea123/cpp_data_algo/tree/master/DisjointHW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1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938-8DC7-4FF3-B36D-A71228AD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data structure?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F4B2-DC57-4577-B02F-A9FF3411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Naïve solution : A graph or an array</a:t>
            </a:r>
          </a:p>
          <a:p>
            <a:r>
              <a:rPr lang="en-GB" altLang="zh-TW" dirty="0"/>
              <a:t>Recursively traverse its </a:t>
            </a:r>
            <a:r>
              <a:rPr lang="en-GB" altLang="zh-TW" dirty="0" err="1"/>
              <a:t>neighbors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  <p:pic>
        <p:nvPicPr>
          <p:cNvPr id="4" name="Picture 2" descr="「java weiqi」的圖片搜尋結果">
            <a:extLst>
              <a:ext uri="{FF2B5EF4-FFF2-40B4-BE49-F238E27FC236}">
                <a16:creationId xmlns:a16="http://schemas.microsoft.com/office/drawing/2014/main" id="{ACCC996B-CC0D-4870-BF49-9C093AC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82" y="2937860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B20-F87D-4B6E-ACD3-4018E30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Disjoint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55A6-9D2D-4E62-9475-D787A5A1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</a:t>
            </a:r>
            <a:r>
              <a:rPr lang="en-US" altLang="zh-TW" dirty="0"/>
              <a:t>early constant time (if implemented optimally) to</a:t>
            </a:r>
          </a:p>
          <a:p>
            <a:endParaRPr lang="en-US" altLang="zh-TW" dirty="0"/>
          </a:p>
          <a:p>
            <a:r>
              <a:rPr lang="en-GB" altLang="zh-TW" dirty="0"/>
              <a:t>A</a:t>
            </a:r>
            <a:r>
              <a:rPr lang="en-US" altLang="zh-TW" dirty="0" err="1"/>
              <a:t>dd</a:t>
            </a:r>
            <a:r>
              <a:rPr lang="en-US" altLang="zh-TW" dirty="0"/>
              <a:t> new sets</a:t>
            </a:r>
          </a:p>
          <a:p>
            <a:r>
              <a:rPr lang="en-GB" altLang="zh-TW" dirty="0"/>
              <a:t>M</a:t>
            </a:r>
            <a:r>
              <a:rPr lang="en-US" altLang="zh-TW" dirty="0" err="1"/>
              <a:t>erge</a:t>
            </a:r>
            <a:r>
              <a:rPr lang="en-US" altLang="zh-TW" dirty="0"/>
              <a:t> </a:t>
            </a:r>
            <a:r>
              <a:rPr lang="en-US" altLang="zh-TW" dirty="0" err="1"/>
              <a:t>exisiting</a:t>
            </a:r>
            <a:r>
              <a:rPr lang="en-US" altLang="zh-TW" dirty="0"/>
              <a:t> sets</a:t>
            </a:r>
          </a:p>
          <a:p>
            <a:r>
              <a:rPr lang="en-GB" altLang="zh-TW" dirty="0"/>
              <a:t>Determine if two elements are in the same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7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157F-3353-46D9-95C0-D85E65FA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E003-07D3-44FD-BE81-DB9E15BB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node has its “root”</a:t>
            </a:r>
          </a:p>
          <a:p>
            <a:r>
              <a:rPr lang="en-GB" altLang="zh-TW" dirty="0"/>
              <a:t>Two elements in the same set : same root</a:t>
            </a:r>
          </a:p>
          <a:p>
            <a:r>
              <a:rPr lang="en-GB" altLang="zh-TW" dirty="0"/>
              <a:t>When merging sets, set the root of one group to be the root of the other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B8BDE-5940-493D-AEC3-24700120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04" y="3553097"/>
            <a:ext cx="3529174" cy="28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D9DA-6872-4641-9799-DA117D7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7930-0DA9-4829-9EEC-16F0678A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Using forest</a:t>
            </a:r>
          </a:p>
          <a:p>
            <a:r>
              <a:rPr lang="en-GB" altLang="zh-TW" dirty="0"/>
              <a:t>There are also list/table implementations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D311-9339-46D3-BA8E-B2C6C564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EAD52-2480-4E6A-A639-E9A474D53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can show that the complexity of m operations of n nodes is 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Where </a:t>
                </a:r>
                <a14:m>
                  <m:oMath xmlns:m="http://schemas.openxmlformats.org/officeDocument/2006/math">
                    <m:r>
                      <a:rPr lang="zh-TW" alt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inverse Ackermann function, which grows extremely slow.</a:t>
                </a:r>
              </a:p>
              <a:p>
                <a:r>
                  <a:rPr lang="en-GB" altLang="zh-TW" dirty="0"/>
                  <a:t>T</a:t>
                </a:r>
                <a:r>
                  <a:rPr lang="en-US" altLang="zh-TW" dirty="0"/>
                  <a:t>he proof can be seen in </a:t>
                </a:r>
                <a:r>
                  <a:rPr lang="en-US" altLang="zh-TW" i="1" dirty="0"/>
                  <a:t>Thomas H. </a:t>
                </a:r>
                <a:r>
                  <a:rPr lang="en-US" altLang="zh-TW" i="1" dirty="0" err="1"/>
                  <a:t>Cormen</a:t>
                </a:r>
                <a:r>
                  <a:rPr lang="en-US" altLang="zh-TW" i="1" dirty="0"/>
                  <a:t>, Charles E. </a:t>
                </a:r>
                <a:r>
                  <a:rPr lang="en-US" altLang="zh-TW" i="1" dirty="0" err="1"/>
                  <a:t>Leiserson</a:t>
                </a:r>
                <a:r>
                  <a:rPr lang="en-US" altLang="zh-TW" i="1" dirty="0"/>
                  <a:t>, Ronald L. </a:t>
                </a:r>
                <a:r>
                  <a:rPr lang="en-US" altLang="zh-TW" i="1" dirty="0" err="1"/>
                  <a:t>Rivest</a:t>
                </a:r>
                <a:r>
                  <a:rPr lang="en-US" altLang="zh-TW" i="1" dirty="0"/>
                  <a:t>, and Clifford Stein. Introduction to Algorithms, Second Edition. The MIT Press, September 2001.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EAD52-2480-4E6A-A639-E9A474D53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AB5D-591D-44F9-8C07-D283522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EB8-D693-4379-8066-FDE25464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set&lt;Node*&gt; classes(set&lt;Node*&gt; s) which returns the set of representatives</a:t>
            </a:r>
          </a:p>
          <a:p>
            <a:endParaRPr lang="en-GB" altLang="zh-TW" dirty="0"/>
          </a:p>
          <a:p>
            <a:r>
              <a:rPr lang="en-GB" altLang="zh-TW" dirty="0"/>
              <a:t>Derive a method </a:t>
            </a:r>
            <a:r>
              <a:rPr lang="en-GB" altLang="zh-TW" dirty="0" err="1"/>
              <a:t>nClasses</a:t>
            </a:r>
            <a:r>
              <a:rPr lang="en-GB" altLang="zh-TW" dirty="0"/>
              <a:t>(set&lt;Node*&gt; s) which returns the total number of classes</a:t>
            </a:r>
          </a:p>
          <a:p>
            <a:endParaRPr lang="en-GB" altLang="zh-TW" dirty="0"/>
          </a:p>
          <a:p>
            <a:r>
              <a:rPr lang="en-GB" altLang="zh-TW" dirty="0"/>
              <a:t>What’s your program’s complexity?</a:t>
            </a:r>
          </a:p>
          <a:p>
            <a:r>
              <a:rPr lang="en-GB" altLang="zh-TW" dirty="0"/>
              <a:t>Can we improve this by modifying “</a:t>
            </a:r>
            <a:r>
              <a:rPr lang="en-GB" altLang="zh-TW" dirty="0" err="1"/>
              <a:t>uni</a:t>
            </a:r>
            <a:r>
              <a:rPr lang="en-GB" altLang="zh-TW" dirty="0"/>
              <a:t>”?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5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BE51-7843-4911-B6A7-B3D41CD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A0AF-AA4B-4592-8DF8-048891E1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disjoint set…</a:t>
            </a:r>
          </a:p>
          <a:p>
            <a:endParaRPr lang="en-GB" altLang="zh-TW" dirty="0"/>
          </a:p>
          <a:p>
            <a:r>
              <a:rPr lang="en-GB" altLang="zh-TW" dirty="0"/>
              <a:t>black groups : 9</a:t>
            </a:r>
          </a:p>
          <a:p>
            <a:r>
              <a:rPr lang="en-GB" altLang="zh-TW" dirty="0"/>
              <a:t>white groups : 3</a:t>
            </a:r>
            <a:endParaRPr lang="zh-TW" altLang="en-US" dirty="0"/>
          </a:p>
        </p:txBody>
      </p:sp>
      <p:pic>
        <p:nvPicPr>
          <p:cNvPr id="4" name="Picture 2" descr="「java weiqi」的圖片搜尋結果">
            <a:extLst>
              <a:ext uri="{FF2B5EF4-FFF2-40B4-BE49-F238E27FC236}">
                <a16:creationId xmlns:a16="http://schemas.microsoft.com/office/drawing/2014/main" id="{E00EEFF2-8F38-453A-9B11-C4E3FD1F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4" y="2069694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504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Theme</vt:lpstr>
      <vt:lpstr>Disjoint set</vt:lpstr>
      <vt:lpstr>Today’s problem</vt:lpstr>
      <vt:lpstr>Which data structure?</vt:lpstr>
      <vt:lpstr>Disjoint set</vt:lpstr>
      <vt:lpstr>PowerPoint Presentation</vt:lpstr>
      <vt:lpstr>C++ implementation</vt:lpstr>
      <vt:lpstr>Complexity</vt:lpstr>
      <vt:lpstr>Exercise</vt:lpstr>
      <vt:lpstr>Today’s problem</vt:lpstr>
      <vt:lpstr>Challenge</vt:lpstr>
      <vt:lpstr>Application : Minimum spanning tree</vt:lpstr>
      <vt:lpstr>Example : for undirected graph</vt:lpstr>
      <vt:lpstr>PowerPoint Presentation</vt:lpstr>
      <vt:lpstr>PowerPoint Presentation</vt:lpstr>
      <vt:lpstr>Minimum spanning tree (MST)</vt:lpstr>
      <vt:lpstr>Kruskal’s algorithm</vt:lpstr>
      <vt:lpstr>C++ implementation</vt:lpstr>
      <vt:lpstr>Result</vt:lpstr>
      <vt:lpstr>Correctness</vt:lpstr>
      <vt:lpstr>Complexity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</dc:title>
  <dc:creator>aoinowaka@gmail.com</dc:creator>
  <cp:lastModifiedBy>aoinowaka@gmail.com</cp:lastModifiedBy>
  <cp:revision>20</cp:revision>
  <dcterms:created xsi:type="dcterms:W3CDTF">2018-01-07T07:42:49Z</dcterms:created>
  <dcterms:modified xsi:type="dcterms:W3CDTF">2018-01-08T14:34:53Z</dcterms:modified>
</cp:coreProperties>
</file>