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AA1-7AA2-4046-B0AC-D08BBED7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C7E37-4E76-4BF6-9D58-5E0D142CC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84F4-B937-4965-A017-72EF1392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FA85-C2AA-434E-A9A4-45C0341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EB3F-890C-474F-89B9-F4C5EAB1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3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7294-B13F-4480-ACBF-91594BC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B2DF7-4737-4A82-8CEC-7E85777F3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6828-985F-429C-98FF-F82F6926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45F8-5525-4068-A11E-F7C290B0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4222-034F-431C-8E3B-385ED1DB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11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D5245-3084-4486-B871-217F11587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B4C59-B9CB-41E3-9368-380A677C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5B37-B622-42FA-9593-A0C231E2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E7D0-B6F2-4113-8617-217157F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D8D-40A0-4696-95E7-B2B81987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60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4AF2-4343-4693-84D3-94D8E45C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5EAE-10FF-4666-8E79-4BE03C60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B505-668E-4D19-B154-9C85383E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9913-37BB-40EF-8EEC-94A5C31A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B001-B3CC-4F23-ABD8-E1A09CEF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A205-1221-4F65-84B2-45EB9D58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9E1C-5AEC-49C9-A939-8FD21758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FB3B-369C-4624-846A-D642C5AA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D1FD-E195-47FC-854B-2C7B93C9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7ED7-E8A0-4380-A34D-570A31F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7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A002-F77D-43F5-B7FB-08F1A9CA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682-BA83-4781-A5B6-F7710E28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C3AD-19E8-4AC3-80A1-66FAC22D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58C2-4F00-4D2D-9095-5A6E38AB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8883-404A-4767-8ECA-158CC177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D7D6C-3EE1-4197-8F44-7EFBF7BF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B00-76EB-4AFA-BCED-EEB5C80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7EAD7-954D-4820-914E-90DBAD89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EABD2-BB7D-4168-9006-AB227B18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FCBF2-8E9A-434B-87BE-1C04AEC2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1372-91E6-46E9-946D-6D132E55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BCA83-D0FB-4648-9F29-4F8B41E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339F-CDCC-44CD-84CA-5DF8747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86E82-98DA-4BC6-9864-507BA2F9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0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3905-8E70-4859-988F-474F087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AF6EB-49ED-4679-A5C3-ABC86A5F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3E0B3-17FB-4F60-BAAB-8F08063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CCC2-ABA5-475E-BB5A-5EAFC02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A3C60-34EB-41B1-86A3-75751B84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5643-1543-4E80-8DCA-C46E02A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DCBD8-F694-4E62-AC5C-0EA4918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0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818-4969-441D-B424-DBA20D67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39BB-4E0A-425C-B4F0-4679B7DD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C7652-0A06-4C73-95CA-6AE33E5E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7B556-EDCC-43F2-B517-E6B8AD72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12BE9-0222-40E1-8AD7-108585E3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FAC-9ECE-47DB-884D-5911F111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8207-8081-4478-9BF2-B39B8B8B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9C07A-DE70-4A14-9019-482EB845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6A3F-03B0-4F2E-A115-146A6FE3C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83BD-5757-46E9-89DE-8CD700C5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7D93-E350-494B-B46C-B1EF118F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F086-D896-4717-BAA6-3DA2C42B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01E62-AAC6-4C12-9A83-39F03902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4755B-23BA-45EE-A3AD-38AF05E6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217A-D9BF-40D4-8704-77B1DBC5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0723-C125-44FB-8144-FE50597DD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6883-F2D3-43D7-A318-ECAEACBC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3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B969-5F46-49E0-9C47-5516BE8F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Graph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C5E71-7856-4DDB-947A-A7699058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A9A0-C5AC-42BD-8D72-31DADB0B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1495-A4EF-4486-8EFA-804F86D2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then consider all edges (v, w)</a:t>
            </a:r>
          </a:p>
          <a:p>
            <a:r>
              <a:rPr lang="en-GB" altLang="zh-TW" dirty="0"/>
              <a:t>There are several cases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83182-5739-4714-AB97-C4F44A0E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26" y="2003904"/>
            <a:ext cx="4247226" cy="41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0D71-BC04-42ED-BD3E-1EDB4FFD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1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ADD8-D184-4141-9998-47FA64D1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already in visited</a:t>
            </a:r>
          </a:p>
          <a:p>
            <a:r>
              <a:rPr lang="en-GB" altLang="zh-TW" dirty="0"/>
              <a:t>The path source-&gt;v-&gt;w is not shorter</a:t>
            </a:r>
          </a:p>
          <a:p>
            <a:r>
              <a:rPr lang="en-GB" altLang="zh-TW" dirty="0"/>
              <a:t>Because (v, w) &gt;=0</a:t>
            </a:r>
          </a:p>
          <a:p>
            <a:endParaRPr lang="en-GB" altLang="zh-TW" dirty="0"/>
          </a:p>
          <a:p>
            <a:r>
              <a:rPr lang="en-GB" altLang="zh-TW" dirty="0"/>
              <a:t>This case is ignored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E5A81-CDE5-45C0-A5A5-A93A0CD7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52" y="1514594"/>
            <a:ext cx="4357727" cy="44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1131-852F-4BF7-A885-ADCDE5F9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2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763F-D567-4920-AA39-FFB7661C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not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r>
              <a:rPr lang="en-GB" altLang="zh-TW" dirty="0"/>
              <a:t>This means it’s the first time we reach w</a:t>
            </a:r>
          </a:p>
          <a:p>
            <a:endParaRPr lang="en-GB" altLang="zh-TW" dirty="0"/>
          </a:p>
          <a:p>
            <a:r>
              <a:rPr lang="en-GB" altLang="zh-TW" dirty="0"/>
              <a:t>So add w to </a:t>
            </a:r>
            <a:r>
              <a:rPr lang="en-GB" altLang="zh-TW" dirty="0" err="1"/>
              <a:t>pqueue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99A18-7814-489E-A04F-D347EB88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05" y="1615395"/>
            <a:ext cx="4621020" cy="45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97AC-A07A-4025-8C9C-15A3A05A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3, 4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1F5F-3B1B-4F3E-8EF8-D744E5A7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r>
              <a:rPr lang="en-GB" altLang="zh-TW" dirty="0"/>
              <a:t>If</a:t>
            </a:r>
            <a:r>
              <a:rPr lang="zh-TW" altLang="en-US" dirty="0"/>
              <a:t> </a:t>
            </a:r>
            <a:r>
              <a:rPr lang="en-GB" altLang="zh-TW" dirty="0"/>
              <a:t>the distance source-&gt;</a:t>
            </a:r>
            <a:r>
              <a:rPr lang="zh-TW" altLang="en-US" dirty="0"/>
              <a:t>*</a:t>
            </a:r>
            <a:r>
              <a:rPr lang="en-GB" altLang="zh-TW" dirty="0"/>
              <a:t>w &lt;=</a:t>
            </a:r>
          </a:p>
          <a:p>
            <a:pPr marL="0" indent="0">
              <a:buNone/>
            </a:pPr>
            <a:r>
              <a:rPr lang="en-GB" altLang="zh-TW" dirty="0"/>
              <a:t>source-&gt;</a:t>
            </a:r>
            <a:r>
              <a:rPr lang="zh-TW" altLang="en-US" dirty="0"/>
              <a:t>*</a:t>
            </a:r>
            <a:r>
              <a:rPr lang="en-GB" altLang="zh-TW" dirty="0"/>
              <a:t>v + v-&gt;w</a:t>
            </a:r>
          </a:p>
          <a:p>
            <a:r>
              <a:rPr lang="en-GB" altLang="zh-TW" dirty="0"/>
              <a:t>Don’t do anything</a:t>
            </a:r>
          </a:p>
          <a:p>
            <a:endParaRPr lang="en-GB" altLang="zh-TW" dirty="0"/>
          </a:p>
          <a:p>
            <a:r>
              <a:rPr lang="en-GB" altLang="zh-TW" dirty="0"/>
              <a:t>If it’s shorter</a:t>
            </a:r>
          </a:p>
          <a:p>
            <a:r>
              <a:rPr lang="en-GB" altLang="zh-TW" dirty="0"/>
              <a:t>Update distance[w] = source-&gt;v + v-&gt;w</a:t>
            </a:r>
          </a:p>
          <a:p>
            <a:endParaRPr lang="en-GB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1C39-2FAB-4062-9EF4-943AC164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50" y="1225122"/>
            <a:ext cx="4940732" cy="49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8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58CD-32B3-4756-ADE6-6103556E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D150-AEBE-4798-A101-BCED2076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5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3250-EFE4-46D3-A581-670E3E1C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FB4A-51FD-4034-971B-E649B384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that will output the shortest path</a:t>
            </a:r>
          </a:p>
          <a:p>
            <a:r>
              <a:rPr lang="en-GB" altLang="zh-TW" dirty="0" err="1"/>
              <a:t>Cf</a:t>
            </a:r>
            <a:r>
              <a:rPr lang="en-GB" altLang="zh-TW" dirty="0"/>
              <a:t> Path extraction in Graph.cpp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83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A6F-0237-4E82-9D39-8268CF40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Correctness (invariant of the loop)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6691-6578-49F9-8CE8-1CF0600AA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Prove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𝑠h𝑜𝑟𝑡𝑒𝑠𝑡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𝑝𝑎𝑡h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When first start the loop,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e>
                    </m:d>
                  </m:oMath>
                </a14:m>
                <a:r>
                  <a:rPr lang="en-US" altLang="zh-TW" dirty="0"/>
                  <a:t>, property true obviously.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Assume there is a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not the shortest path. Without loss of generality, assume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the first of such vertex.</a:t>
                </a:r>
              </a:p>
              <a:p>
                <a:r>
                  <a:rPr lang="en-US" altLang="zh-TW" dirty="0"/>
                  <a:t>Consider the moment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fixed, i.e.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popped from the top of the priority queue.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reachable, so there must be a shortest path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which reaches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6691-6578-49F9-8CE8-1CF0600AA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8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8D8-8A95-4990-8943-562F5118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5A31A-3690-45A5-8278-AD0AD3DBD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, then by invariant,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shortest and hence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If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must be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𝑝𝑞𝑢𝑒𝑢𝑒</m:t>
                    </m:r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, which contradicts the choice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Hence the invariant.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5A31A-3690-45A5-8278-AD0AD3DBD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4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0D9-DC61-4C18-8BE8-D85F1EE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2887F-B863-491C-8345-D748440C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dirty="0"/>
                  <a:t>Each edge is considered at most once</a:t>
                </a:r>
              </a:p>
              <a:p>
                <a:r>
                  <a:rPr lang="en-US" altLang="zh-TW" dirty="0"/>
                  <a:t>In the worst case, every consideration results in an insertion of a vertex (with its current distance), so at most E iterations of the loop</a:t>
                </a:r>
              </a:p>
              <a:p>
                <a:r>
                  <a:rPr lang="en-US" altLang="zh-TW" dirty="0"/>
                  <a:t>Each iteration is dominated by the cost of the priority queue, which is O(</a:t>
                </a:r>
                <a:r>
                  <a:rPr lang="en-US" altLang="zh-TW" dirty="0" err="1"/>
                  <a:t>logE</a:t>
                </a:r>
                <a:r>
                  <a:rPr lang="en-US" altLang="zh-TW" dirty="0"/>
                  <a:t>), also O(</a:t>
                </a:r>
                <a:r>
                  <a:rPr lang="en-US" altLang="zh-TW" dirty="0" err="1"/>
                  <a:t>logV</a:t>
                </a:r>
                <a:r>
                  <a:rPr lang="en-US" altLang="zh-TW" dirty="0"/>
                  <a:t>) because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So in total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ElogV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2887F-B863-491C-8345-D748440C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82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A620-D9E1-4B8E-81AB-ECABF4B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2BA4-96F2-4B00-8FD5-1CB1C3E8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Space complexity : O(E)</a:t>
            </a:r>
            <a:r>
              <a:rPr lang="zh-TW" altLang="en-US" dirty="0"/>
              <a:t> </a:t>
            </a:r>
            <a:r>
              <a:rPr lang="en-GB" altLang="zh-TW" dirty="0"/>
              <a:t>since</a:t>
            </a:r>
          </a:p>
          <a:p>
            <a:r>
              <a:rPr lang="en-US" altLang="zh-TW" dirty="0"/>
              <a:t>In the worst case, every consideration results in an insertion of a vertex (with its current distance), so at most E iterations of the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5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79CA-9551-4735-961A-A7DD406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GB" altLang="zh-TW" dirty="0" err="1"/>
              <a:t>hortest</a:t>
            </a:r>
            <a:r>
              <a:rPr lang="en-GB" altLang="zh-TW" dirty="0"/>
              <a:t> path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6F30-3A8C-4C89-B866-3144014D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terms of distance</a:t>
            </a:r>
          </a:p>
          <a:p>
            <a:r>
              <a:rPr lang="en-GB" altLang="zh-TW" dirty="0"/>
              <a:t>Every edge (u, v) has now a cost 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9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B1B9-D445-4392-8B54-C0919245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Is it optimal?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C4D9-44F5-4D3D-BB2C-FFCEAFDC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There exists other priority queue implementations where the modification of priorities can be done in O(1)</a:t>
            </a:r>
          </a:p>
          <a:p>
            <a:r>
              <a:rPr lang="en-GB" altLang="zh-TW" dirty="0">
                <a:hlinkClick r:id="rId2"/>
              </a:rPr>
              <a:t>https://en.wikipedia.org/wiki/Fibonacci_heap</a:t>
            </a:r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V insertions/deletions in </a:t>
            </a:r>
            <a:r>
              <a:rPr lang="en-GB" altLang="zh-TW" dirty="0" err="1"/>
              <a:t>pqueue</a:t>
            </a:r>
            <a:r>
              <a:rPr lang="en-GB" altLang="zh-TW" dirty="0"/>
              <a:t> -&gt; O(</a:t>
            </a:r>
            <a:r>
              <a:rPr lang="en-GB" altLang="zh-TW" dirty="0" err="1"/>
              <a:t>VlogV</a:t>
            </a:r>
            <a:r>
              <a:rPr lang="en-GB" altLang="zh-TW" dirty="0"/>
              <a:t>)</a:t>
            </a:r>
          </a:p>
          <a:p>
            <a:r>
              <a:rPr lang="en-GB" altLang="zh-TW" dirty="0"/>
              <a:t>E modifications -&gt; O(E)</a:t>
            </a:r>
          </a:p>
          <a:p>
            <a:endParaRPr lang="en-GB" altLang="zh-TW" dirty="0"/>
          </a:p>
          <a:p>
            <a:r>
              <a:rPr lang="en-GB" altLang="zh-TW" dirty="0"/>
              <a:t>So </a:t>
            </a:r>
            <a:r>
              <a:rPr lang="en-GB" altLang="zh-TW" dirty="0">
                <a:solidFill>
                  <a:srgbClr val="FF0000"/>
                </a:solidFill>
              </a:rPr>
              <a:t>O(</a:t>
            </a:r>
            <a:r>
              <a:rPr lang="en-GB" altLang="zh-TW" dirty="0" err="1">
                <a:solidFill>
                  <a:srgbClr val="FF0000"/>
                </a:solidFill>
              </a:rPr>
              <a:t>E+VlogV</a:t>
            </a:r>
            <a:r>
              <a:rPr lang="en-GB" altLang="zh-TW" dirty="0">
                <a:solidFill>
                  <a:srgbClr val="FF0000"/>
                </a:solidFill>
              </a:rPr>
              <a:t>) </a:t>
            </a:r>
            <a:r>
              <a:rPr lang="en-GB" altLang="zh-TW" dirty="0"/>
              <a:t>in total. But in practice </a:t>
            </a:r>
            <a:r>
              <a:rPr lang="en-GB" altLang="zh-TW" dirty="0" err="1"/>
              <a:t>Dijksta’s</a:t>
            </a:r>
            <a:r>
              <a:rPr lang="en-GB" altLang="zh-TW" dirty="0"/>
              <a:t> algorithm is good enough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10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3EA2-7F0C-4416-9265-8AD194E7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13D6-60B0-4892-B9AC-C9F601C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https://github.com/kwea123/cpp_data_algo/tree/master/Graph2_HW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EEF5-3BAC-43E0-AB76-525EC085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4313-7D6D-4BE9-969C-591932CD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length of the path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Is the sum 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We note                    the existence of a path from u to v of length d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4AC08-0ADD-4CC6-93EF-30DAA2A5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34" y="2399289"/>
            <a:ext cx="4010058" cy="775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1A2CE-EA42-46A5-8D5F-D2901863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72" y="3174715"/>
            <a:ext cx="1256112" cy="945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B4B5E5-FB53-408C-B673-927B410F7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91" y="4744311"/>
            <a:ext cx="1486563" cy="6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98CA-69B1-43CB-98BD-FEE3AA0C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9CD4-570A-4C09-A5DD-155DD14B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addition to a normal Graph&lt;T&gt;, our graph must implement the method </a:t>
            </a:r>
            <a:r>
              <a:rPr lang="en-GB" altLang="zh-TW" dirty="0" err="1"/>
              <a:t>edgeWeight</a:t>
            </a:r>
            <a:r>
              <a:rPr lang="en-GB" altLang="zh-TW" dirty="0"/>
              <a:t>(T u, T v) which returns the weight of edge (</a:t>
            </a:r>
            <a:r>
              <a:rPr lang="en-GB" altLang="zh-TW" dirty="0" err="1"/>
              <a:t>u,v</a:t>
            </a:r>
            <a:r>
              <a:rPr lang="en-GB" altLang="zh-TW" dirty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1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8A48-62D8-4406-A1F0-A46AA9AE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7B5D-69FA-4122-BBF1-16F9DD40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4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D733-938C-4898-9EF5-A8FDAE55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78B8-654C-464F-ACA8-DBDFE427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objective is to fill in a dictionary map&lt;V, </a:t>
            </a:r>
            <a:r>
              <a:rPr lang="en-GB" altLang="zh-TW" dirty="0" err="1"/>
              <a:t>int</a:t>
            </a:r>
            <a:r>
              <a:rPr lang="en-GB" altLang="zh-TW" dirty="0"/>
              <a:t>&gt; distances;</a:t>
            </a:r>
          </a:p>
          <a:p>
            <a:r>
              <a:rPr lang="en-GB" altLang="zh-TW" dirty="0"/>
              <a:t>Which stores the length of the shortest path to a certain source</a:t>
            </a:r>
          </a:p>
          <a:p>
            <a:endParaRPr lang="en-GB" altLang="zh-TW" dirty="0"/>
          </a:p>
          <a:p>
            <a:r>
              <a:rPr lang="en-GB" altLang="zh-TW" dirty="0"/>
              <a:t>By calling </a:t>
            </a:r>
            <a:r>
              <a:rPr lang="en-GB" altLang="zh-TW" dirty="0" err="1"/>
              <a:t>shortestPath</a:t>
            </a:r>
            <a:r>
              <a:rPr lang="en-GB" altLang="zh-TW" dirty="0"/>
              <a:t>(V source)…</a:t>
            </a:r>
          </a:p>
        </p:txBody>
      </p:sp>
    </p:spTree>
    <p:extLst>
      <p:ext uri="{BB962C8B-B14F-4D97-AF65-F5344CB8AC3E}">
        <p14:creationId xmlns:p14="http://schemas.microsoft.com/office/powerpoint/2010/main" val="23494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A54E-DF20-455D-B803-AEEBA514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Dijkstra’s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E14E-6806-4BA6-804E-FDEA427E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principle is like BFS, we discover the shortest path in increasing order of lengths.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5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FBBE-FAAD-41AB-900E-C4DFD03A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3A4C-FAB6-41F8-B2FD-B0272F7A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set “visited” contains the</a:t>
            </a:r>
          </a:p>
          <a:p>
            <a:pPr marL="0" indent="0">
              <a:buNone/>
            </a:pPr>
            <a:r>
              <a:rPr lang="en-GB" altLang="zh-TW" dirty="0"/>
              <a:t>vertices for which we’ve already</a:t>
            </a:r>
          </a:p>
          <a:p>
            <a:pPr marL="0" indent="0">
              <a:buNone/>
            </a:pPr>
            <a:r>
              <a:rPr lang="en-GB" altLang="zh-TW" dirty="0" err="1"/>
              <a:t>foud</a:t>
            </a:r>
            <a:r>
              <a:rPr lang="en-GB" altLang="zh-TW" dirty="0"/>
              <a:t> the shortest path</a:t>
            </a:r>
          </a:p>
          <a:p>
            <a:pPr marL="0" indent="0">
              <a:buNone/>
            </a:pP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Another priority queue “</a:t>
            </a:r>
            <a:r>
              <a:rPr lang="en-GB" altLang="zh-TW" dirty="0" err="1"/>
              <a:t>pqueue</a:t>
            </a:r>
            <a:r>
              <a:rPr lang="en-GB" altLang="zh-TW" dirty="0"/>
              <a:t>”</a:t>
            </a:r>
          </a:p>
          <a:p>
            <a:pPr marL="0" indent="0">
              <a:buNone/>
            </a:pPr>
            <a:r>
              <a:rPr lang="en-GB" altLang="zh-TW" dirty="0"/>
              <a:t>storing vertices that we’ve already</a:t>
            </a:r>
          </a:p>
          <a:p>
            <a:pPr marL="0" indent="0">
              <a:buNone/>
            </a:pPr>
            <a:r>
              <a:rPr lang="en-GB" altLang="zh-TW" dirty="0"/>
              <a:t>reached (but not sure if by the</a:t>
            </a:r>
          </a:p>
          <a:p>
            <a:pPr marL="0" indent="0">
              <a:buNone/>
            </a:pPr>
            <a:r>
              <a:rPr lang="en-GB" altLang="zh-TW" dirty="0"/>
              <a:t>shortest path)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ABDD6-3030-4421-A7FB-D67A9A0E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53" y="1732211"/>
            <a:ext cx="4496980" cy="4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6FF0-B672-4415-A2E7-D7DBEF1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37AC-48FC-4EE9-AF70-90B09861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select the vertex v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of the shortest distance to the source</a:t>
            </a:r>
          </a:p>
          <a:p>
            <a:pPr marL="0" indent="0">
              <a:buNone/>
            </a:pP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(the elements in </a:t>
            </a:r>
            <a:r>
              <a:rPr lang="en-GB" altLang="zh-TW" dirty="0" err="1"/>
              <a:t>pqueue</a:t>
            </a:r>
            <a:r>
              <a:rPr lang="en-GB" altLang="zh-TW" dirty="0"/>
              <a:t> are ordered</a:t>
            </a:r>
          </a:p>
          <a:p>
            <a:pPr marL="0" indent="0">
              <a:buNone/>
            </a:pPr>
            <a:r>
              <a:rPr lang="en-GB" altLang="zh-TW" dirty="0"/>
              <a:t>by increasing distance from the source)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AABF1-DCCD-46CD-8D4C-C8C22E3F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26" y="2003904"/>
            <a:ext cx="4247226" cy="41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697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Theme</vt:lpstr>
      <vt:lpstr>Graph</vt:lpstr>
      <vt:lpstr>Shortest path problem</vt:lpstr>
      <vt:lpstr>PowerPoint Presentation</vt:lpstr>
      <vt:lpstr>PowerPoint Presentation</vt:lpstr>
      <vt:lpstr>C++ implementation</vt:lpstr>
      <vt:lpstr>PowerPoint Presentation</vt:lpstr>
      <vt:lpstr>Dijkstra’s algorithm</vt:lpstr>
      <vt:lpstr>PowerPoint Presentation</vt:lpstr>
      <vt:lpstr>PowerPoint Presentation</vt:lpstr>
      <vt:lpstr>PowerPoint Presentation</vt:lpstr>
      <vt:lpstr>Case 1</vt:lpstr>
      <vt:lpstr>Case 2</vt:lpstr>
      <vt:lpstr>Case 3, 4</vt:lpstr>
      <vt:lpstr>C++ implementation</vt:lpstr>
      <vt:lpstr>Exercise</vt:lpstr>
      <vt:lpstr>Correctness (invariant of the loop)</vt:lpstr>
      <vt:lpstr>PowerPoint Presentation</vt:lpstr>
      <vt:lpstr>Complexity</vt:lpstr>
      <vt:lpstr>PowerPoint Presentation</vt:lpstr>
      <vt:lpstr>Is it optimal?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aoinowaka@gmail.com</dc:creator>
  <cp:lastModifiedBy>aoinowaka@gmail.com</cp:lastModifiedBy>
  <cp:revision>19</cp:revision>
  <dcterms:created xsi:type="dcterms:W3CDTF">2018-01-06T10:16:52Z</dcterms:created>
  <dcterms:modified xsi:type="dcterms:W3CDTF">2018-01-07T13:47:13Z</dcterms:modified>
</cp:coreProperties>
</file>