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3"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86"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1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841E-9350-4114-9A6B-CFA003083C49}"/>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835D9344-BEC5-45EA-8525-79B707A03A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1760CA1E-58AE-4AE4-A6CB-50022DC656DA}"/>
              </a:ext>
            </a:extLst>
          </p:cNvPr>
          <p:cNvSpPr>
            <a:spLocks noGrp="1"/>
          </p:cNvSpPr>
          <p:nvPr>
            <p:ph type="dt" sz="half" idx="10"/>
          </p:nvPr>
        </p:nvSpPr>
        <p:spPr/>
        <p:txBody>
          <a:bodyPr/>
          <a:lstStyle/>
          <a:p>
            <a:fld id="{DF31A291-CFB6-49F2-B6B4-374003F6C724}" type="datetimeFigureOut">
              <a:rPr lang="zh-TW" altLang="en-US" smtClean="0"/>
              <a:t>2018/1/6</a:t>
            </a:fld>
            <a:endParaRPr lang="zh-TW" altLang="en-US"/>
          </a:p>
        </p:txBody>
      </p:sp>
      <p:sp>
        <p:nvSpPr>
          <p:cNvPr id="5" name="Footer Placeholder 4">
            <a:extLst>
              <a:ext uri="{FF2B5EF4-FFF2-40B4-BE49-F238E27FC236}">
                <a16:creationId xmlns:a16="http://schemas.microsoft.com/office/drawing/2014/main" id="{8A2D73DE-CA86-4192-B491-DC6980D04E2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BA4B9372-41C5-41E7-AF4A-5538CECD5BDD}"/>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366536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1EBF-1405-43C8-BB7D-358C2FF9E32F}"/>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B89A657E-3E5C-4878-BB55-ACBAB1769AEA}"/>
              </a:ext>
            </a:extLst>
          </p:cNvPr>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7E251BB-445B-4253-BF96-75789F11EC98}"/>
              </a:ext>
            </a:extLst>
          </p:cNvPr>
          <p:cNvSpPr>
            <a:spLocks noGrp="1"/>
          </p:cNvSpPr>
          <p:nvPr>
            <p:ph type="dt" sz="half" idx="10"/>
          </p:nvPr>
        </p:nvSpPr>
        <p:spPr/>
        <p:txBody>
          <a:bodyPr/>
          <a:lstStyle/>
          <a:p>
            <a:fld id="{DF31A291-CFB6-49F2-B6B4-374003F6C724}" type="datetimeFigureOut">
              <a:rPr lang="zh-TW" altLang="en-US" smtClean="0"/>
              <a:t>2018/1/6</a:t>
            </a:fld>
            <a:endParaRPr lang="zh-TW" altLang="en-US"/>
          </a:p>
        </p:txBody>
      </p:sp>
      <p:sp>
        <p:nvSpPr>
          <p:cNvPr id="5" name="Footer Placeholder 4">
            <a:extLst>
              <a:ext uri="{FF2B5EF4-FFF2-40B4-BE49-F238E27FC236}">
                <a16:creationId xmlns:a16="http://schemas.microsoft.com/office/drawing/2014/main" id="{997AE1B9-F014-4499-AD9D-C6B19E4E5C2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3A1648F-3241-4579-913E-B18EE7D426DC}"/>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60870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1FCD3-388C-4120-9E9F-89AF695C5353}"/>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B7CDDE06-8A78-4F18-B911-D77663381FD4}"/>
              </a:ext>
            </a:extLst>
          </p:cNvPr>
          <p:cNvSpPr>
            <a:spLocks noGrp="1"/>
          </p:cNvSpPr>
          <p:nvPr>
            <p:ph type="body" orient="vert" idx="1"/>
          </p:nvPr>
        </p:nvSpPr>
        <p:spPr>
          <a:xfrm>
            <a:off x="838200" y="365125"/>
            <a:ext cx="7734300" cy="5811838"/>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A85803B3-4BFC-4FE6-B6B8-A6001B8B8B76}"/>
              </a:ext>
            </a:extLst>
          </p:cNvPr>
          <p:cNvSpPr>
            <a:spLocks noGrp="1"/>
          </p:cNvSpPr>
          <p:nvPr>
            <p:ph type="dt" sz="half" idx="10"/>
          </p:nvPr>
        </p:nvSpPr>
        <p:spPr/>
        <p:txBody>
          <a:bodyPr/>
          <a:lstStyle/>
          <a:p>
            <a:fld id="{DF31A291-CFB6-49F2-B6B4-374003F6C724}" type="datetimeFigureOut">
              <a:rPr lang="zh-TW" altLang="en-US" smtClean="0"/>
              <a:t>2018/1/6</a:t>
            </a:fld>
            <a:endParaRPr lang="zh-TW" altLang="en-US"/>
          </a:p>
        </p:txBody>
      </p:sp>
      <p:sp>
        <p:nvSpPr>
          <p:cNvPr id="5" name="Footer Placeholder 4">
            <a:extLst>
              <a:ext uri="{FF2B5EF4-FFF2-40B4-BE49-F238E27FC236}">
                <a16:creationId xmlns:a16="http://schemas.microsoft.com/office/drawing/2014/main" id="{1DFCE0B8-6DF1-4EC0-9B02-5A5EB86C83B3}"/>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06E8E3B9-0CAA-45FD-839C-030E975F92BD}"/>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46210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7FA3-043C-4696-A1F2-8967FC1A757B}"/>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6EF7D676-A984-4B8B-A988-AD420B4906A8}"/>
              </a:ext>
            </a:extLst>
          </p:cNvPr>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4AF91446-0B84-4BBB-B45C-FC82022F6864}"/>
              </a:ext>
            </a:extLst>
          </p:cNvPr>
          <p:cNvSpPr>
            <a:spLocks noGrp="1"/>
          </p:cNvSpPr>
          <p:nvPr>
            <p:ph type="dt" sz="half" idx="10"/>
          </p:nvPr>
        </p:nvSpPr>
        <p:spPr/>
        <p:txBody>
          <a:bodyPr/>
          <a:lstStyle/>
          <a:p>
            <a:fld id="{DF31A291-CFB6-49F2-B6B4-374003F6C724}" type="datetimeFigureOut">
              <a:rPr lang="zh-TW" altLang="en-US" smtClean="0"/>
              <a:t>2018/1/6</a:t>
            </a:fld>
            <a:endParaRPr lang="zh-TW" altLang="en-US"/>
          </a:p>
        </p:txBody>
      </p:sp>
      <p:sp>
        <p:nvSpPr>
          <p:cNvPr id="5" name="Footer Placeholder 4">
            <a:extLst>
              <a:ext uri="{FF2B5EF4-FFF2-40B4-BE49-F238E27FC236}">
                <a16:creationId xmlns:a16="http://schemas.microsoft.com/office/drawing/2014/main" id="{D2486B7B-D135-4131-B2CE-7BE261500C6E}"/>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85E1640-B2F2-4770-80D0-FF926D7E775F}"/>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48521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6892-C469-43EB-BF8B-EFAA7A881BC2}"/>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B029093C-6FF7-441D-B7A8-D33DF9EFE9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Edit Master text styles</a:t>
            </a:r>
          </a:p>
        </p:txBody>
      </p:sp>
      <p:sp>
        <p:nvSpPr>
          <p:cNvPr id="4" name="Date Placeholder 3">
            <a:extLst>
              <a:ext uri="{FF2B5EF4-FFF2-40B4-BE49-F238E27FC236}">
                <a16:creationId xmlns:a16="http://schemas.microsoft.com/office/drawing/2014/main" id="{02DA3F8E-9F3B-441E-8A8E-B2E89A7DCA4D}"/>
              </a:ext>
            </a:extLst>
          </p:cNvPr>
          <p:cNvSpPr>
            <a:spLocks noGrp="1"/>
          </p:cNvSpPr>
          <p:nvPr>
            <p:ph type="dt" sz="half" idx="10"/>
          </p:nvPr>
        </p:nvSpPr>
        <p:spPr/>
        <p:txBody>
          <a:bodyPr/>
          <a:lstStyle/>
          <a:p>
            <a:fld id="{DF31A291-CFB6-49F2-B6B4-374003F6C724}" type="datetimeFigureOut">
              <a:rPr lang="zh-TW" altLang="en-US" smtClean="0"/>
              <a:t>2018/1/6</a:t>
            </a:fld>
            <a:endParaRPr lang="zh-TW" altLang="en-US"/>
          </a:p>
        </p:txBody>
      </p:sp>
      <p:sp>
        <p:nvSpPr>
          <p:cNvPr id="5" name="Footer Placeholder 4">
            <a:extLst>
              <a:ext uri="{FF2B5EF4-FFF2-40B4-BE49-F238E27FC236}">
                <a16:creationId xmlns:a16="http://schemas.microsoft.com/office/drawing/2014/main" id="{6E453539-F83E-4947-9736-E10EE184D8B0}"/>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4B642BD1-FDFF-419B-8420-85F2CCA725CC}"/>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402781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2741-5548-42D9-AD6F-C6C6C5A490E2}"/>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0BB7991C-05FC-4330-903B-033C31A5C98A}"/>
              </a:ext>
            </a:extLst>
          </p:cNvPr>
          <p:cNvSpPr>
            <a:spLocks noGrp="1"/>
          </p:cNvSpPr>
          <p:nvPr>
            <p:ph sz="half" idx="1"/>
          </p:nvPr>
        </p:nvSpPr>
        <p:spPr>
          <a:xfrm>
            <a:off x="838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0A9E0B21-91EB-455D-955E-DD16F71FC2B8}"/>
              </a:ext>
            </a:extLst>
          </p:cNvPr>
          <p:cNvSpPr>
            <a:spLocks noGrp="1"/>
          </p:cNvSpPr>
          <p:nvPr>
            <p:ph sz="half" idx="2"/>
          </p:nvPr>
        </p:nvSpPr>
        <p:spPr>
          <a:xfrm>
            <a:off x="6172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D00469C9-4B9F-4D7A-B7D7-B013B26D9B12}"/>
              </a:ext>
            </a:extLst>
          </p:cNvPr>
          <p:cNvSpPr>
            <a:spLocks noGrp="1"/>
          </p:cNvSpPr>
          <p:nvPr>
            <p:ph type="dt" sz="half" idx="10"/>
          </p:nvPr>
        </p:nvSpPr>
        <p:spPr/>
        <p:txBody>
          <a:bodyPr/>
          <a:lstStyle/>
          <a:p>
            <a:fld id="{DF31A291-CFB6-49F2-B6B4-374003F6C724}" type="datetimeFigureOut">
              <a:rPr lang="zh-TW" altLang="en-US" smtClean="0"/>
              <a:t>2018/1/6</a:t>
            </a:fld>
            <a:endParaRPr lang="zh-TW" altLang="en-US"/>
          </a:p>
        </p:txBody>
      </p:sp>
      <p:sp>
        <p:nvSpPr>
          <p:cNvPr id="6" name="Footer Placeholder 5">
            <a:extLst>
              <a:ext uri="{FF2B5EF4-FFF2-40B4-BE49-F238E27FC236}">
                <a16:creationId xmlns:a16="http://schemas.microsoft.com/office/drawing/2014/main" id="{7BE26829-4FB1-4B9B-BA65-CA1DEB30122B}"/>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5B3D70A9-517B-4E60-9516-56A44484684E}"/>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60626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A3FE-CD4A-4E3C-AE36-5ABEEE794C7B}"/>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42108B23-CC3C-431C-B3BE-3C47D0328A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a:extLst>
              <a:ext uri="{FF2B5EF4-FFF2-40B4-BE49-F238E27FC236}">
                <a16:creationId xmlns:a16="http://schemas.microsoft.com/office/drawing/2014/main" id="{731C1505-E42C-45A8-9D29-76606FEF7A52}"/>
              </a:ext>
            </a:extLst>
          </p:cNvPr>
          <p:cNvSpPr>
            <a:spLocks noGrp="1"/>
          </p:cNvSpPr>
          <p:nvPr>
            <p:ph sz="half" idx="2"/>
          </p:nvPr>
        </p:nvSpPr>
        <p:spPr>
          <a:xfrm>
            <a:off x="839788" y="2505075"/>
            <a:ext cx="5157787"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C02F16E9-DB63-4657-AB4A-767C73E1D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a:extLst>
              <a:ext uri="{FF2B5EF4-FFF2-40B4-BE49-F238E27FC236}">
                <a16:creationId xmlns:a16="http://schemas.microsoft.com/office/drawing/2014/main" id="{528C26F4-E49C-49DF-B098-4083A88E5919}"/>
              </a:ext>
            </a:extLst>
          </p:cNvPr>
          <p:cNvSpPr>
            <a:spLocks noGrp="1"/>
          </p:cNvSpPr>
          <p:nvPr>
            <p:ph sz="quarter" idx="4"/>
          </p:nvPr>
        </p:nvSpPr>
        <p:spPr>
          <a:xfrm>
            <a:off x="6172200" y="2505075"/>
            <a:ext cx="5183188"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1F032AEC-7B90-44B8-A261-EE3D86678A07}"/>
              </a:ext>
            </a:extLst>
          </p:cNvPr>
          <p:cNvSpPr>
            <a:spLocks noGrp="1"/>
          </p:cNvSpPr>
          <p:nvPr>
            <p:ph type="dt" sz="half" idx="10"/>
          </p:nvPr>
        </p:nvSpPr>
        <p:spPr/>
        <p:txBody>
          <a:bodyPr/>
          <a:lstStyle/>
          <a:p>
            <a:fld id="{DF31A291-CFB6-49F2-B6B4-374003F6C724}" type="datetimeFigureOut">
              <a:rPr lang="zh-TW" altLang="en-US" smtClean="0"/>
              <a:t>2018/1/6</a:t>
            </a:fld>
            <a:endParaRPr lang="zh-TW" altLang="en-US"/>
          </a:p>
        </p:txBody>
      </p:sp>
      <p:sp>
        <p:nvSpPr>
          <p:cNvPr id="8" name="Footer Placeholder 7">
            <a:extLst>
              <a:ext uri="{FF2B5EF4-FFF2-40B4-BE49-F238E27FC236}">
                <a16:creationId xmlns:a16="http://schemas.microsoft.com/office/drawing/2014/main" id="{853B1A71-9A84-4F9B-8DEC-2D5E51A408B5}"/>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2571FA53-B053-4023-8320-EAE0865ADE83}"/>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337143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166F-61F3-4FC8-95B0-C086BA04535B}"/>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E33AD0DB-D5B2-46D5-A09D-C43000AC7ED2}"/>
              </a:ext>
            </a:extLst>
          </p:cNvPr>
          <p:cNvSpPr>
            <a:spLocks noGrp="1"/>
          </p:cNvSpPr>
          <p:nvPr>
            <p:ph type="dt" sz="half" idx="10"/>
          </p:nvPr>
        </p:nvSpPr>
        <p:spPr/>
        <p:txBody>
          <a:bodyPr/>
          <a:lstStyle/>
          <a:p>
            <a:fld id="{DF31A291-CFB6-49F2-B6B4-374003F6C724}" type="datetimeFigureOut">
              <a:rPr lang="zh-TW" altLang="en-US" smtClean="0"/>
              <a:t>2018/1/6</a:t>
            </a:fld>
            <a:endParaRPr lang="zh-TW" altLang="en-US"/>
          </a:p>
        </p:txBody>
      </p:sp>
      <p:sp>
        <p:nvSpPr>
          <p:cNvPr id="4" name="Footer Placeholder 3">
            <a:extLst>
              <a:ext uri="{FF2B5EF4-FFF2-40B4-BE49-F238E27FC236}">
                <a16:creationId xmlns:a16="http://schemas.microsoft.com/office/drawing/2014/main" id="{F753D4EF-D8D7-461E-85C7-2395F59C9E72}"/>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11E46CFA-3E40-4AD4-9E26-2D75447B243F}"/>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408812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5FCC1-BD40-454A-AC9D-2AF9EA173025}"/>
              </a:ext>
            </a:extLst>
          </p:cNvPr>
          <p:cNvSpPr>
            <a:spLocks noGrp="1"/>
          </p:cNvSpPr>
          <p:nvPr>
            <p:ph type="dt" sz="half" idx="10"/>
          </p:nvPr>
        </p:nvSpPr>
        <p:spPr/>
        <p:txBody>
          <a:bodyPr/>
          <a:lstStyle/>
          <a:p>
            <a:fld id="{DF31A291-CFB6-49F2-B6B4-374003F6C724}" type="datetimeFigureOut">
              <a:rPr lang="zh-TW" altLang="en-US" smtClean="0"/>
              <a:t>2018/1/6</a:t>
            </a:fld>
            <a:endParaRPr lang="zh-TW" altLang="en-US"/>
          </a:p>
        </p:txBody>
      </p:sp>
      <p:sp>
        <p:nvSpPr>
          <p:cNvPr id="3" name="Footer Placeholder 2">
            <a:extLst>
              <a:ext uri="{FF2B5EF4-FFF2-40B4-BE49-F238E27FC236}">
                <a16:creationId xmlns:a16="http://schemas.microsoft.com/office/drawing/2014/main" id="{88E8463E-F89C-4178-A237-54E9F2DACF2E}"/>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010A5301-15B4-4D42-A1E6-A55977545BFE}"/>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71461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3B5F-1F9C-4486-BA2F-AD28830F6FBD}"/>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F3436145-6750-4C37-8C78-50EF23813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1B262CFB-6469-4E62-B38D-EECF00C97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738DA509-65BF-4B85-B333-986DD65BAC04}"/>
              </a:ext>
            </a:extLst>
          </p:cNvPr>
          <p:cNvSpPr>
            <a:spLocks noGrp="1"/>
          </p:cNvSpPr>
          <p:nvPr>
            <p:ph type="dt" sz="half" idx="10"/>
          </p:nvPr>
        </p:nvSpPr>
        <p:spPr/>
        <p:txBody>
          <a:bodyPr/>
          <a:lstStyle/>
          <a:p>
            <a:fld id="{DF31A291-CFB6-49F2-B6B4-374003F6C724}" type="datetimeFigureOut">
              <a:rPr lang="zh-TW" altLang="en-US" smtClean="0"/>
              <a:t>2018/1/6</a:t>
            </a:fld>
            <a:endParaRPr lang="zh-TW" altLang="en-US"/>
          </a:p>
        </p:txBody>
      </p:sp>
      <p:sp>
        <p:nvSpPr>
          <p:cNvPr id="6" name="Footer Placeholder 5">
            <a:extLst>
              <a:ext uri="{FF2B5EF4-FFF2-40B4-BE49-F238E27FC236}">
                <a16:creationId xmlns:a16="http://schemas.microsoft.com/office/drawing/2014/main" id="{E78BBF5E-24F2-45A3-BF63-542C875B71FB}"/>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646FF538-B406-4AD8-8058-CEA8EFE4BE77}"/>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779582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071D-C605-4D02-9B73-F666F541EFA9}"/>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F1893AF5-FBD0-4A48-95C4-18AFCD1EF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584AECD8-6C9A-477C-96EF-5F54609AF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A6139645-D5DF-4186-B19A-098F2BF27212}"/>
              </a:ext>
            </a:extLst>
          </p:cNvPr>
          <p:cNvSpPr>
            <a:spLocks noGrp="1"/>
          </p:cNvSpPr>
          <p:nvPr>
            <p:ph type="dt" sz="half" idx="10"/>
          </p:nvPr>
        </p:nvSpPr>
        <p:spPr/>
        <p:txBody>
          <a:bodyPr/>
          <a:lstStyle/>
          <a:p>
            <a:fld id="{DF31A291-CFB6-49F2-B6B4-374003F6C724}" type="datetimeFigureOut">
              <a:rPr lang="zh-TW" altLang="en-US" smtClean="0"/>
              <a:t>2018/1/6</a:t>
            </a:fld>
            <a:endParaRPr lang="zh-TW" altLang="en-US"/>
          </a:p>
        </p:txBody>
      </p:sp>
      <p:sp>
        <p:nvSpPr>
          <p:cNvPr id="6" name="Footer Placeholder 5">
            <a:extLst>
              <a:ext uri="{FF2B5EF4-FFF2-40B4-BE49-F238E27FC236}">
                <a16:creationId xmlns:a16="http://schemas.microsoft.com/office/drawing/2014/main" id="{30E796A7-33D5-4A94-A935-4BA9252A4515}"/>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6E29327D-F4EF-4BA7-A090-8DB0904BFDC2}"/>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2326784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DA762-0898-444B-B66F-201FB4CE21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6AF0315-B2A3-43EC-BF5B-4D370126D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779957C3-11C6-4C86-B24C-4A6B1961A6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1A291-CFB6-49F2-B6B4-374003F6C724}" type="datetimeFigureOut">
              <a:rPr lang="zh-TW" altLang="en-US" smtClean="0"/>
              <a:t>2018/1/6</a:t>
            </a:fld>
            <a:endParaRPr lang="zh-TW" altLang="en-US"/>
          </a:p>
        </p:txBody>
      </p:sp>
      <p:sp>
        <p:nvSpPr>
          <p:cNvPr id="5" name="Footer Placeholder 4">
            <a:extLst>
              <a:ext uri="{FF2B5EF4-FFF2-40B4-BE49-F238E27FC236}">
                <a16:creationId xmlns:a16="http://schemas.microsoft.com/office/drawing/2014/main" id="{C605398A-46B0-47E0-A099-C0E5E1D1F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E04BE07C-E2D7-4A7E-9388-33BBE07B0B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519424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6BB9-4E27-4CC2-AE62-EFA84093235B}"/>
              </a:ext>
            </a:extLst>
          </p:cNvPr>
          <p:cNvSpPr>
            <a:spLocks noGrp="1"/>
          </p:cNvSpPr>
          <p:nvPr>
            <p:ph type="ctrTitle"/>
          </p:nvPr>
        </p:nvSpPr>
        <p:spPr/>
        <p:txBody>
          <a:bodyPr/>
          <a:lstStyle/>
          <a:p>
            <a:r>
              <a:rPr lang="en-US" altLang="zh-TW" dirty="0"/>
              <a:t>Hash table</a:t>
            </a:r>
            <a:endParaRPr lang="zh-TW" altLang="en-US" dirty="0"/>
          </a:p>
        </p:txBody>
      </p:sp>
      <p:sp>
        <p:nvSpPr>
          <p:cNvPr id="3" name="Subtitle 2">
            <a:extLst>
              <a:ext uri="{FF2B5EF4-FFF2-40B4-BE49-F238E27FC236}">
                <a16:creationId xmlns:a16="http://schemas.microsoft.com/office/drawing/2014/main" id="{70C52985-A37F-41CC-9B58-235E685C536A}"/>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45907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5E74-0EB3-4D57-BC95-57442A9B1195}"/>
              </a:ext>
            </a:extLst>
          </p:cNvPr>
          <p:cNvSpPr>
            <a:spLocks noGrp="1"/>
          </p:cNvSpPr>
          <p:nvPr>
            <p:ph type="title"/>
          </p:nvPr>
        </p:nvSpPr>
        <p:spPr/>
        <p:txBody>
          <a:bodyPr/>
          <a:lstStyle/>
          <a:p>
            <a:r>
              <a:rPr lang="en-GB" altLang="zh-TW" dirty="0"/>
              <a:t>A simple idea</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958551-0838-48B4-923C-074C1A1B6580}"/>
                  </a:ext>
                </a:extLst>
              </p:cNvPr>
              <p:cNvSpPr>
                <a:spLocks noGrp="1"/>
              </p:cNvSpPr>
              <p:nvPr>
                <p:ph idx="1"/>
              </p:nvPr>
            </p:nvSpPr>
            <p:spPr/>
            <p:txBody>
              <a:bodyPr/>
              <a:lstStyle/>
              <a:p>
                <a:r>
                  <a:rPr lang="en-GB" altLang="zh-TW" dirty="0"/>
                  <a:t>If the keys are only integers 0..M-1</a:t>
                </a:r>
              </a:p>
              <a:p>
                <a:r>
                  <a:rPr lang="en-GB" altLang="zh-TW" dirty="0"/>
                  <a:t>We only need an array of size M!</a:t>
                </a:r>
              </a:p>
              <a:p>
                <a:endParaRPr lang="en-GB" altLang="zh-TW" dirty="0"/>
              </a:p>
              <a:p>
                <a:endParaRPr lang="en-GB" altLang="zh-TW" dirty="0"/>
              </a:p>
              <a:p>
                <a:r>
                  <a:rPr lang="en-GB" altLang="zh-TW" dirty="0"/>
                  <a:t>So a simple idea is to transform the keys to these integer values…</a:t>
                </a:r>
              </a:p>
              <a:p>
                <a14:m>
                  <m:oMath xmlns:m="http://schemas.openxmlformats.org/officeDocument/2006/math">
                    <m:r>
                      <a:rPr lang="en-GB" altLang="zh-TW" b="0" i="1" smtClean="0">
                        <a:latin typeface="Cambria Math" panose="02040503050406030204" pitchFamily="18" charset="0"/>
                      </a:rPr>
                      <m:t>𝑓</m:t>
                    </m:r>
                    <m:r>
                      <a:rPr lang="en-GB" altLang="zh-TW" b="0" i="1" smtClean="0">
                        <a:latin typeface="Cambria Math" panose="02040503050406030204" pitchFamily="18" charset="0"/>
                      </a:rPr>
                      <m:t>:</m:t>
                    </m:r>
                    <m:r>
                      <a:rPr lang="en-GB" altLang="zh-TW" b="0" i="1" smtClean="0">
                        <a:latin typeface="Cambria Math" panose="02040503050406030204" pitchFamily="18" charset="0"/>
                      </a:rPr>
                      <m:t>𝐾</m:t>
                    </m:r>
                    <m:r>
                      <a:rPr lang="en-GB" altLang="zh-TW" b="0" i="1" smtClean="0">
                        <a:latin typeface="Cambria Math" panose="02040503050406030204" pitchFamily="18" charset="0"/>
                      </a:rPr>
                      <m:t>→[0..</m:t>
                    </m:r>
                    <m:r>
                      <a:rPr lang="en-GB" altLang="zh-TW" b="0" i="1" smtClean="0">
                        <a:latin typeface="Cambria Math" panose="02040503050406030204" pitchFamily="18" charset="0"/>
                      </a:rPr>
                      <m:t>𝑀</m:t>
                    </m:r>
                    <m:r>
                      <a:rPr lang="en-GB" altLang="zh-TW" b="0" i="1" smtClean="0">
                        <a:latin typeface="Cambria Math" panose="02040503050406030204" pitchFamily="18" charset="0"/>
                      </a:rPr>
                      <m:t>−1]</m:t>
                    </m:r>
                  </m:oMath>
                </a14:m>
                <a:endParaRPr lang="zh-TW" altLang="en-US" dirty="0"/>
              </a:p>
            </p:txBody>
          </p:sp>
        </mc:Choice>
        <mc:Fallback xmlns="">
          <p:sp>
            <p:nvSpPr>
              <p:cNvPr id="3" name="Content Placeholder 2">
                <a:extLst>
                  <a:ext uri="{FF2B5EF4-FFF2-40B4-BE49-F238E27FC236}">
                    <a16:creationId xmlns:a16="http://schemas.microsoft.com/office/drawing/2014/main" id="{59958551-0838-48B4-923C-074C1A1B658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8928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4798-2F0E-4C4C-930E-B3D0F9754024}"/>
              </a:ext>
            </a:extLst>
          </p:cNvPr>
          <p:cNvSpPr>
            <a:spLocks noGrp="1"/>
          </p:cNvSpPr>
          <p:nvPr>
            <p:ph type="title"/>
          </p:nvPr>
        </p:nvSpPr>
        <p:spPr/>
        <p:txBody>
          <a:bodyPr/>
          <a:lstStyle/>
          <a:p>
            <a:r>
              <a:rPr lang="en-GB" altLang="zh-TW" dirty="0"/>
              <a:t>Hash function</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1A067C-1080-4906-8133-80210D4DEF4E}"/>
                  </a:ext>
                </a:extLst>
              </p:cNvPr>
              <p:cNvSpPr>
                <a:spLocks noGrp="1"/>
              </p:cNvSpPr>
              <p:nvPr>
                <p:ph idx="1"/>
              </p:nvPr>
            </p:nvSpPr>
            <p:spPr/>
            <p:txBody>
              <a:bodyPr/>
              <a:lstStyle/>
              <a:p>
                <a:r>
                  <a:rPr lang="en-US" altLang="zh-TW" dirty="0"/>
                  <a:t>A hash function is any function that can be used to map data of arbitrary size to data of fixed size</a:t>
                </a:r>
              </a:p>
              <a:p>
                <a:endParaRPr lang="en-GB" altLang="zh-TW" dirty="0"/>
              </a:p>
              <a:p>
                <a:r>
                  <a:rPr lang="en-GB" altLang="zh-TW" dirty="0"/>
                  <a:t>I</a:t>
                </a:r>
                <a:r>
                  <a:rPr lang="en-US" altLang="zh-TW" dirty="0"/>
                  <a:t>n our case it’s mapping strings to integers</a:t>
                </a:r>
              </a:p>
              <a:p>
                <a:r>
                  <a:rPr lang="en-GB" altLang="zh-TW" dirty="0"/>
                  <a:t>A</a:t>
                </a:r>
                <a:r>
                  <a:rPr lang="en-US" altLang="zh-TW" dirty="0"/>
                  <a:t> simple idea is to use: </a:t>
                </a:r>
                <a14:m>
                  <m:oMath xmlns:m="http://schemas.openxmlformats.org/officeDocument/2006/math">
                    <m:r>
                      <a:rPr lang="en-GB" altLang="zh-TW" b="0" i="1" smtClean="0">
                        <a:latin typeface="Cambria Math" panose="02040503050406030204" pitchFamily="18" charset="0"/>
                      </a:rPr>
                      <m:t>h</m:t>
                    </m:r>
                    <m:r>
                      <a:rPr lang="en-GB" altLang="zh-TW" b="0" i="1" smtClean="0">
                        <a:latin typeface="Cambria Math" panose="02040503050406030204" pitchFamily="18" charset="0"/>
                      </a:rPr>
                      <m:t>:</m:t>
                    </m:r>
                    <m:r>
                      <a:rPr lang="en-GB" altLang="zh-TW" b="0" i="1" smtClean="0">
                        <a:latin typeface="Cambria Math" panose="02040503050406030204" pitchFamily="18" charset="0"/>
                      </a:rPr>
                      <m:t>𝐾</m:t>
                    </m:r>
                    <m:r>
                      <a:rPr lang="en-GB" altLang="zh-TW" b="0" i="1" smtClean="0">
                        <a:latin typeface="Cambria Math" panose="02040503050406030204" pitchFamily="18" charset="0"/>
                      </a:rPr>
                      <m:t>→</m:t>
                    </m:r>
                    <m:r>
                      <a:rPr lang="en-GB" altLang="zh-TW" b="0" i="1" smtClean="0">
                        <a:latin typeface="Cambria Math" panose="02040503050406030204" pitchFamily="18" charset="0"/>
                        <a:ea typeface="Cambria Math" panose="02040503050406030204" pitchFamily="18" charset="0"/>
                      </a:rPr>
                      <m:t>ℤ</m:t>
                    </m:r>
                  </m:oMath>
                </a14:m>
                <a:r>
                  <a:rPr lang="zh-TW" altLang="en-US" dirty="0"/>
                  <a:t> </a:t>
                </a:r>
                <a:r>
                  <a:rPr lang="en-GB" altLang="zh-TW" dirty="0"/>
                  <a:t>and </a:t>
                </a:r>
                <a14:m>
                  <m:oMath xmlns:m="http://schemas.openxmlformats.org/officeDocument/2006/math">
                    <m:r>
                      <a:rPr lang="en-GB" altLang="zh-TW" b="0" i="1" smtClean="0">
                        <a:latin typeface="Cambria Math" panose="02040503050406030204" pitchFamily="18" charset="0"/>
                      </a:rPr>
                      <m:t>𝑓</m:t>
                    </m:r>
                    <m:d>
                      <m:dPr>
                        <m:ctrlPr>
                          <a:rPr lang="en-GB" altLang="zh-TW" b="0" i="1" smtClean="0">
                            <a:latin typeface="Cambria Math" panose="02040503050406030204" pitchFamily="18" charset="0"/>
                          </a:rPr>
                        </m:ctrlPr>
                      </m:dPr>
                      <m:e>
                        <m:r>
                          <a:rPr lang="en-GB" altLang="zh-TW" b="0" i="1" smtClean="0">
                            <a:latin typeface="Cambria Math" panose="02040503050406030204" pitchFamily="18" charset="0"/>
                          </a:rPr>
                          <m:t>𝑘</m:t>
                        </m:r>
                      </m:e>
                    </m:d>
                    <m:r>
                      <a:rPr lang="en-GB" altLang="zh-TW" b="0" i="1" smtClean="0">
                        <a:latin typeface="Cambria Math" panose="02040503050406030204" pitchFamily="18" charset="0"/>
                      </a:rPr>
                      <m:t>=</m:t>
                    </m:r>
                    <m:r>
                      <a:rPr lang="en-GB" altLang="zh-TW" b="0" i="1" smtClean="0">
                        <a:latin typeface="Cambria Math" panose="02040503050406030204" pitchFamily="18" charset="0"/>
                      </a:rPr>
                      <m:t>h</m:t>
                    </m:r>
                    <m:d>
                      <m:dPr>
                        <m:ctrlPr>
                          <a:rPr lang="en-GB" altLang="zh-TW" b="0" i="1" smtClean="0">
                            <a:latin typeface="Cambria Math" panose="02040503050406030204" pitchFamily="18" charset="0"/>
                          </a:rPr>
                        </m:ctrlPr>
                      </m:dPr>
                      <m:e>
                        <m:r>
                          <a:rPr lang="en-GB" altLang="zh-TW" b="0" i="1" smtClean="0">
                            <a:latin typeface="Cambria Math" panose="02040503050406030204" pitchFamily="18" charset="0"/>
                          </a:rPr>
                          <m:t>𝑘</m:t>
                        </m:r>
                      </m:e>
                    </m:d>
                    <m:r>
                      <a:rPr lang="en-GB" altLang="zh-TW" b="0" i="1" smtClean="0">
                        <a:latin typeface="Cambria Math" panose="02040503050406030204" pitchFamily="18" charset="0"/>
                      </a:rPr>
                      <m:t> </m:t>
                    </m:r>
                    <m:r>
                      <a:rPr lang="en-GB" altLang="zh-TW" b="0" i="1" smtClean="0">
                        <a:latin typeface="Cambria Math" panose="02040503050406030204" pitchFamily="18" charset="0"/>
                      </a:rPr>
                      <m:t>𝑚𝑜𝑑</m:t>
                    </m:r>
                    <m:r>
                      <a:rPr lang="en-GB" altLang="zh-TW" b="0" i="1" smtClean="0">
                        <a:latin typeface="Cambria Math" panose="02040503050406030204" pitchFamily="18" charset="0"/>
                      </a:rPr>
                      <m:t> </m:t>
                    </m:r>
                    <m:r>
                      <a:rPr lang="en-GB" altLang="zh-TW" b="0" i="1" smtClean="0">
                        <a:latin typeface="Cambria Math" panose="02040503050406030204" pitchFamily="18" charset="0"/>
                      </a:rPr>
                      <m:t>𝑀</m:t>
                    </m:r>
                  </m:oMath>
                </a14:m>
                <a:endParaRPr lang="zh-TW" altLang="en-US" dirty="0"/>
              </a:p>
            </p:txBody>
          </p:sp>
        </mc:Choice>
        <mc:Fallback xmlns="">
          <p:sp>
            <p:nvSpPr>
              <p:cNvPr id="3" name="Content Placeholder 2">
                <a:extLst>
                  <a:ext uri="{FF2B5EF4-FFF2-40B4-BE49-F238E27FC236}">
                    <a16:creationId xmlns:a16="http://schemas.microsoft.com/office/drawing/2014/main" id="{4C1A067C-1080-4906-8133-80210D4DEF4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6227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F4EE-A3EE-4676-B6CE-C08A60E926E6}"/>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43AB3A5C-534D-4B39-A524-FE177F3D1012}"/>
              </a:ext>
            </a:extLst>
          </p:cNvPr>
          <p:cNvSpPr>
            <a:spLocks noGrp="1"/>
          </p:cNvSpPr>
          <p:nvPr>
            <p:ph idx="1"/>
          </p:nvPr>
        </p:nvSpPr>
        <p:spPr/>
        <p:txBody>
          <a:bodyPr/>
          <a:lstStyle/>
          <a:p>
            <a:endParaRPr lang="zh-TW" altLang="en-US"/>
          </a:p>
        </p:txBody>
      </p:sp>
      <p:pic>
        <p:nvPicPr>
          <p:cNvPr id="4" name="Picture 3">
            <a:extLst>
              <a:ext uri="{FF2B5EF4-FFF2-40B4-BE49-F238E27FC236}">
                <a16:creationId xmlns:a16="http://schemas.microsoft.com/office/drawing/2014/main" id="{43988E3F-8C9D-4C62-9190-0EB77614EBBB}"/>
              </a:ext>
            </a:extLst>
          </p:cNvPr>
          <p:cNvPicPr>
            <a:picLocks noChangeAspect="1"/>
          </p:cNvPicPr>
          <p:nvPr/>
        </p:nvPicPr>
        <p:blipFill>
          <a:blip r:embed="rId2"/>
          <a:stretch>
            <a:fillRect/>
          </a:stretch>
        </p:blipFill>
        <p:spPr>
          <a:xfrm>
            <a:off x="3029235" y="1111655"/>
            <a:ext cx="6479497" cy="5153985"/>
          </a:xfrm>
          <a:prstGeom prst="rect">
            <a:avLst/>
          </a:prstGeom>
        </p:spPr>
      </p:pic>
    </p:spTree>
    <p:extLst>
      <p:ext uri="{BB962C8B-B14F-4D97-AF65-F5344CB8AC3E}">
        <p14:creationId xmlns:p14="http://schemas.microsoft.com/office/powerpoint/2010/main" val="357691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54BB-E2AD-48EA-9EC2-527C31944015}"/>
              </a:ext>
            </a:extLst>
          </p:cNvPr>
          <p:cNvSpPr>
            <a:spLocks noGrp="1"/>
          </p:cNvSpPr>
          <p:nvPr>
            <p:ph type="title"/>
          </p:nvPr>
        </p:nvSpPr>
        <p:spPr/>
        <p:txBody>
          <a:bodyPr/>
          <a:lstStyle/>
          <a:p>
            <a:r>
              <a:rPr lang="en-GB" altLang="zh-TW" dirty="0"/>
              <a:t>collision</a:t>
            </a:r>
            <a:endParaRPr lang="zh-TW" altLang="en-US" dirty="0"/>
          </a:p>
        </p:txBody>
      </p:sp>
      <p:sp>
        <p:nvSpPr>
          <p:cNvPr id="3" name="Content Placeholder 2">
            <a:extLst>
              <a:ext uri="{FF2B5EF4-FFF2-40B4-BE49-F238E27FC236}">
                <a16:creationId xmlns:a16="http://schemas.microsoft.com/office/drawing/2014/main" id="{D4AEEFF0-5A18-4395-AF5A-9FD8A26FC52D}"/>
              </a:ext>
            </a:extLst>
          </p:cNvPr>
          <p:cNvSpPr>
            <a:spLocks noGrp="1"/>
          </p:cNvSpPr>
          <p:nvPr>
            <p:ph idx="1"/>
          </p:nvPr>
        </p:nvSpPr>
        <p:spPr/>
        <p:txBody>
          <a:bodyPr/>
          <a:lstStyle/>
          <a:p>
            <a:r>
              <a:rPr lang="en-GB" altLang="zh-TW" dirty="0"/>
              <a:t>When the hash function has the same output for different inputs</a:t>
            </a:r>
            <a:endParaRPr lang="zh-TW" altLang="en-US" dirty="0"/>
          </a:p>
        </p:txBody>
      </p:sp>
      <p:pic>
        <p:nvPicPr>
          <p:cNvPr id="4" name="Picture 3">
            <a:extLst>
              <a:ext uri="{FF2B5EF4-FFF2-40B4-BE49-F238E27FC236}">
                <a16:creationId xmlns:a16="http://schemas.microsoft.com/office/drawing/2014/main" id="{9923C754-E548-4572-BE2A-CF4680BECACE}"/>
              </a:ext>
            </a:extLst>
          </p:cNvPr>
          <p:cNvPicPr>
            <a:picLocks noChangeAspect="1"/>
          </p:cNvPicPr>
          <p:nvPr/>
        </p:nvPicPr>
        <p:blipFill>
          <a:blip r:embed="rId2"/>
          <a:stretch>
            <a:fillRect/>
          </a:stretch>
        </p:blipFill>
        <p:spPr>
          <a:xfrm>
            <a:off x="2811032" y="2524161"/>
            <a:ext cx="7306004" cy="2823537"/>
          </a:xfrm>
          <a:prstGeom prst="rect">
            <a:avLst/>
          </a:prstGeom>
        </p:spPr>
      </p:pic>
    </p:spTree>
    <p:extLst>
      <p:ext uri="{BB962C8B-B14F-4D97-AF65-F5344CB8AC3E}">
        <p14:creationId xmlns:p14="http://schemas.microsoft.com/office/powerpoint/2010/main" val="222088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3FFB-EA29-4C09-908F-6F1E4825B191}"/>
              </a:ext>
            </a:extLst>
          </p:cNvPr>
          <p:cNvSpPr>
            <a:spLocks noGrp="1"/>
          </p:cNvSpPr>
          <p:nvPr>
            <p:ph type="title"/>
          </p:nvPr>
        </p:nvSpPr>
        <p:spPr/>
        <p:txBody>
          <a:bodyPr/>
          <a:lstStyle/>
          <a:p>
            <a:r>
              <a:rPr lang="en-GB" altLang="zh-TW" dirty="0"/>
              <a:t>Image</a:t>
            </a:r>
            <a:endParaRPr lang="zh-TW" altLang="en-US" dirty="0"/>
          </a:p>
        </p:txBody>
      </p:sp>
      <p:sp>
        <p:nvSpPr>
          <p:cNvPr id="3" name="Content Placeholder 2">
            <a:extLst>
              <a:ext uri="{FF2B5EF4-FFF2-40B4-BE49-F238E27FC236}">
                <a16:creationId xmlns:a16="http://schemas.microsoft.com/office/drawing/2014/main" id="{25F07887-BC55-4301-9007-5735F84B081D}"/>
              </a:ext>
            </a:extLst>
          </p:cNvPr>
          <p:cNvSpPr>
            <a:spLocks noGrp="1"/>
          </p:cNvSpPr>
          <p:nvPr>
            <p:ph idx="1"/>
          </p:nvPr>
        </p:nvSpPr>
        <p:spPr/>
        <p:txBody>
          <a:bodyPr/>
          <a:lstStyle/>
          <a:p>
            <a:r>
              <a:rPr lang="en-GB" altLang="zh-TW" dirty="0"/>
              <a:t>Put the clothes in the first drawer</a:t>
            </a:r>
          </a:p>
          <a:p>
            <a:r>
              <a:rPr lang="en-GB" altLang="zh-TW" dirty="0"/>
              <a:t>Put the socks in the second drawer</a:t>
            </a:r>
          </a:p>
          <a:p>
            <a:r>
              <a:rPr lang="en-GB" altLang="zh-TW" dirty="0"/>
              <a:t>Put the pants in the third drawer</a:t>
            </a:r>
            <a:endParaRPr lang="zh-TW" altLang="en-US" dirty="0"/>
          </a:p>
        </p:txBody>
      </p:sp>
      <p:pic>
        <p:nvPicPr>
          <p:cNvPr id="4" name="Picture 3">
            <a:extLst>
              <a:ext uri="{FF2B5EF4-FFF2-40B4-BE49-F238E27FC236}">
                <a16:creationId xmlns:a16="http://schemas.microsoft.com/office/drawing/2014/main" id="{0893EC1B-6706-4130-882D-F47C254F9D1F}"/>
              </a:ext>
            </a:extLst>
          </p:cNvPr>
          <p:cNvPicPr>
            <a:picLocks noChangeAspect="1"/>
          </p:cNvPicPr>
          <p:nvPr/>
        </p:nvPicPr>
        <p:blipFill>
          <a:blip r:embed="rId2"/>
          <a:stretch>
            <a:fillRect/>
          </a:stretch>
        </p:blipFill>
        <p:spPr>
          <a:xfrm>
            <a:off x="6436314" y="2139449"/>
            <a:ext cx="3432438" cy="3295579"/>
          </a:xfrm>
          <a:prstGeom prst="rect">
            <a:avLst/>
          </a:prstGeom>
        </p:spPr>
      </p:pic>
    </p:spTree>
    <p:extLst>
      <p:ext uri="{BB962C8B-B14F-4D97-AF65-F5344CB8AC3E}">
        <p14:creationId xmlns:p14="http://schemas.microsoft.com/office/powerpoint/2010/main" val="145662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1A5-4AEA-4BCD-9165-A959C3970049}"/>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C9F1CC4B-3330-46E9-9EE6-FE90AA282D50}"/>
              </a:ext>
            </a:extLst>
          </p:cNvPr>
          <p:cNvSpPr>
            <a:spLocks noGrp="1"/>
          </p:cNvSpPr>
          <p:nvPr>
            <p:ph idx="1"/>
          </p:nvPr>
        </p:nvSpPr>
        <p:spPr/>
        <p:txBody>
          <a:bodyPr/>
          <a:lstStyle/>
          <a:p>
            <a:endParaRPr lang="zh-TW" altLang="en-US"/>
          </a:p>
        </p:txBody>
      </p:sp>
      <p:pic>
        <p:nvPicPr>
          <p:cNvPr id="1026" name="Picture 2" descr="「phone contact list alphabetical」的圖片搜尋結果">
            <a:extLst>
              <a:ext uri="{FF2B5EF4-FFF2-40B4-BE49-F238E27FC236}">
                <a16:creationId xmlns:a16="http://schemas.microsoft.com/office/drawing/2014/main" id="{806EE637-A472-48BA-A8AB-874CF47DC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1718" y="365125"/>
            <a:ext cx="3580164" cy="6369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14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050D-D802-40A0-ACB9-8F2A268AD0D1}"/>
              </a:ext>
            </a:extLst>
          </p:cNvPr>
          <p:cNvSpPr>
            <a:spLocks noGrp="1"/>
          </p:cNvSpPr>
          <p:nvPr>
            <p:ph type="title"/>
          </p:nvPr>
        </p:nvSpPr>
        <p:spPr/>
        <p:txBody>
          <a:bodyPr/>
          <a:lstStyle/>
          <a:p>
            <a:r>
              <a:rPr lang="en-GB" altLang="zh-TW" dirty="0"/>
              <a:t>C++ implementation</a:t>
            </a:r>
            <a:endParaRPr lang="zh-TW" altLang="en-US" dirty="0"/>
          </a:p>
        </p:txBody>
      </p:sp>
      <p:sp>
        <p:nvSpPr>
          <p:cNvPr id="3" name="Content Placeholder 2">
            <a:extLst>
              <a:ext uri="{FF2B5EF4-FFF2-40B4-BE49-F238E27FC236}">
                <a16:creationId xmlns:a16="http://schemas.microsoft.com/office/drawing/2014/main" id="{5116632E-ED68-4B4C-B151-894D52E82F1D}"/>
              </a:ext>
            </a:extLst>
          </p:cNvPr>
          <p:cNvSpPr>
            <a:spLocks noGrp="1"/>
          </p:cNvSpPr>
          <p:nvPr>
            <p:ph idx="1"/>
          </p:nvPr>
        </p:nvSpPr>
        <p:spPr/>
        <p:txBody>
          <a:bodyPr/>
          <a:lstStyle/>
          <a:p>
            <a:r>
              <a:rPr lang="en-GB" altLang="zh-TW" dirty="0"/>
              <a:t>We choose                                                as hash function</a:t>
            </a:r>
          </a:p>
          <a:p>
            <a:endParaRPr lang="en-GB" altLang="zh-TW" dirty="0"/>
          </a:p>
          <a:p>
            <a:r>
              <a:rPr lang="en-GB" altLang="zh-TW" dirty="0"/>
              <a:t>Can we choose other numbers than 31? </a:t>
            </a:r>
            <a:endParaRPr lang="zh-TW" altLang="en-US" dirty="0"/>
          </a:p>
        </p:txBody>
      </p:sp>
      <p:pic>
        <p:nvPicPr>
          <p:cNvPr id="4" name="Picture 3">
            <a:extLst>
              <a:ext uri="{FF2B5EF4-FFF2-40B4-BE49-F238E27FC236}">
                <a16:creationId xmlns:a16="http://schemas.microsoft.com/office/drawing/2014/main" id="{6CF06F83-0B96-43DF-A746-8EBD404D5F35}"/>
              </a:ext>
            </a:extLst>
          </p:cNvPr>
          <p:cNvPicPr>
            <a:picLocks noChangeAspect="1"/>
          </p:cNvPicPr>
          <p:nvPr/>
        </p:nvPicPr>
        <p:blipFill>
          <a:blip r:embed="rId2"/>
          <a:stretch>
            <a:fillRect/>
          </a:stretch>
        </p:blipFill>
        <p:spPr>
          <a:xfrm>
            <a:off x="2936287" y="1751268"/>
            <a:ext cx="3495527" cy="539870"/>
          </a:xfrm>
          <a:prstGeom prst="rect">
            <a:avLst/>
          </a:prstGeom>
        </p:spPr>
      </p:pic>
    </p:spTree>
    <p:extLst>
      <p:ext uri="{BB962C8B-B14F-4D97-AF65-F5344CB8AC3E}">
        <p14:creationId xmlns:p14="http://schemas.microsoft.com/office/powerpoint/2010/main" val="96995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1A0D-8AC4-464F-A34C-1A9341247653}"/>
              </a:ext>
            </a:extLst>
          </p:cNvPr>
          <p:cNvSpPr>
            <a:spLocks noGrp="1"/>
          </p:cNvSpPr>
          <p:nvPr>
            <p:ph type="title"/>
          </p:nvPr>
        </p:nvSpPr>
        <p:spPr/>
        <p:txBody>
          <a:bodyPr/>
          <a:lstStyle/>
          <a:p>
            <a:r>
              <a:rPr lang="en-US" altLang="zh-TW" dirty="0"/>
              <a:t>illustration</a:t>
            </a:r>
            <a:endParaRPr lang="zh-TW" altLang="en-US" dirty="0"/>
          </a:p>
        </p:txBody>
      </p:sp>
      <p:sp>
        <p:nvSpPr>
          <p:cNvPr id="3" name="Content Placeholder 2">
            <a:extLst>
              <a:ext uri="{FF2B5EF4-FFF2-40B4-BE49-F238E27FC236}">
                <a16:creationId xmlns:a16="http://schemas.microsoft.com/office/drawing/2014/main" id="{CEF015B3-24C3-4651-89D0-429345BDCBF7}"/>
              </a:ext>
            </a:extLst>
          </p:cNvPr>
          <p:cNvSpPr>
            <a:spLocks noGrp="1"/>
          </p:cNvSpPr>
          <p:nvPr>
            <p:ph idx="1"/>
          </p:nvPr>
        </p:nvSpPr>
        <p:spPr/>
        <p:txBody>
          <a:bodyPr/>
          <a:lstStyle/>
          <a:p>
            <a:endParaRPr lang="zh-TW" altLang="en-US"/>
          </a:p>
        </p:txBody>
      </p:sp>
      <p:pic>
        <p:nvPicPr>
          <p:cNvPr id="4" name="Picture 3">
            <a:extLst>
              <a:ext uri="{FF2B5EF4-FFF2-40B4-BE49-F238E27FC236}">
                <a16:creationId xmlns:a16="http://schemas.microsoft.com/office/drawing/2014/main" id="{88B57DAC-C8AC-4867-B0BD-7809985717F8}"/>
              </a:ext>
            </a:extLst>
          </p:cNvPr>
          <p:cNvPicPr>
            <a:picLocks noChangeAspect="1"/>
          </p:cNvPicPr>
          <p:nvPr/>
        </p:nvPicPr>
        <p:blipFill>
          <a:blip r:embed="rId2"/>
          <a:stretch>
            <a:fillRect/>
          </a:stretch>
        </p:blipFill>
        <p:spPr>
          <a:xfrm>
            <a:off x="3574009" y="1889846"/>
            <a:ext cx="4938130" cy="4525122"/>
          </a:xfrm>
          <a:prstGeom prst="rect">
            <a:avLst/>
          </a:prstGeom>
        </p:spPr>
      </p:pic>
    </p:spTree>
    <p:extLst>
      <p:ext uri="{BB962C8B-B14F-4D97-AF65-F5344CB8AC3E}">
        <p14:creationId xmlns:p14="http://schemas.microsoft.com/office/powerpoint/2010/main" val="1201655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B74A-BB23-4CFC-830B-43EEA43E428C}"/>
              </a:ext>
            </a:extLst>
          </p:cNvPr>
          <p:cNvSpPr>
            <a:spLocks noGrp="1"/>
          </p:cNvSpPr>
          <p:nvPr>
            <p:ph type="title"/>
          </p:nvPr>
        </p:nvSpPr>
        <p:spPr/>
        <p:txBody>
          <a:bodyPr/>
          <a:lstStyle/>
          <a:p>
            <a:r>
              <a:rPr lang="en-GB" altLang="zh-TW" dirty="0"/>
              <a:t>Results</a:t>
            </a:r>
            <a:endParaRPr lang="zh-TW" altLang="en-US" dirty="0"/>
          </a:p>
        </p:txBody>
      </p:sp>
      <p:sp>
        <p:nvSpPr>
          <p:cNvPr id="3" name="Content Placeholder 2">
            <a:extLst>
              <a:ext uri="{FF2B5EF4-FFF2-40B4-BE49-F238E27FC236}">
                <a16:creationId xmlns:a16="http://schemas.microsoft.com/office/drawing/2014/main" id="{4DCD971D-E8BF-495B-81F7-1853A26257AB}"/>
              </a:ext>
            </a:extLst>
          </p:cNvPr>
          <p:cNvSpPr>
            <a:spLocks noGrp="1"/>
          </p:cNvSpPr>
          <p:nvPr>
            <p:ph idx="1"/>
          </p:nvPr>
        </p:nvSpPr>
        <p:spPr/>
        <p:txBody>
          <a:bodyPr/>
          <a:lstStyle/>
          <a:p>
            <a:r>
              <a:rPr lang="en-US" altLang="zh-TW" dirty="0" err="1"/>
              <a:t>i</a:t>
            </a:r>
            <a:r>
              <a:rPr lang="en-US" altLang="zh-TW" dirty="0"/>
              <a:t> am a methodical man you don't seriously believe that? </a:t>
            </a:r>
            <a:r>
              <a:rPr lang="en-US" altLang="zh-TW" dirty="0" err="1"/>
              <a:t>holmes</a:t>
            </a:r>
            <a:r>
              <a:rPr lang="en-US" altLang="zh-TW" dirty="0"/>
              <a:t> smiled don't </a:t>
            </a:r>
            <a:r>
              <a:rPr lang="en-US" altLang="zh-TW" dirty="0" err="1"/>
              <a:t>i</a:t>
            </a:r>
            <a:r>
              <a:rPr lang="en-US" altLang="zh-TW" dirty="0"/>
              <a:t>?</a:t>
            </a:r>
          </a:p>
          <a:p>
            <a:endParaRPr lang="en-GB" altLang="zh-TW" dirty="0"/>
          </a:p>
          <a:p>
            <a:r>
              <a:rPr lang="en-US" altLang="zh-TW" dirty="0"/>
              <a:t>he was doing here and </a:t>
            </a:r>
            <a:r>
              <a:rPr lang="en-US" altLang="zh-TW" dirty="0" err="1"/>
              <a:t>i</a:t>
            </a:r>
            <a:r>
              <a:rPr lang="en-US" altLang="zh-TW" dirty="0"/>
              <a:t> concluded that they had noticed a man who made himself useful in the light</a:t>
            </a:r>
            <a:endParaRPr lang="zh-TW" altLang="en-US" dirty="0"/>
          </a:p>
        </p:txBody>
      </p:sp>
    </p:spTree>
    <p:extLst>
      <p:ext uri="{BB962C8B-B14F-4D97-AF65-F5344CB8AC3E}">
        <p14:creationId xmlns:p14="http://schemas.microsoft.com/office/powerpoint/2010/main" val="243966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24B1-4C46-484B-B65A-6E2344590065}"/>
              </a:ext>
            </a:extLst>
          </p:cNvPr>
          <p:cNvSpPr>
            <a:spLocks noGrp="1"/>
          </p:cNvSpPr>
          <p:nvPr>
            <p:ph type="title"/>
          </p:nvPr>
        </p:nvSpPr>
        <p:spPr/>
        <p:txBody>
          <a:bodyPr/>
          <a:lstStyle/>
          <a:p>
            <a:r>
              <a:rPr lang="en-GB" altLang="zh-TW" dirty="0"/>
              <a:t>C++ libraries</a:t>
            </a:r>
            <a:endParaRPr lang="zh-TW" altLang="en-US" dirty="0"/>
          </a:p>
        </p:txBody>
      </p:sp>
      <p:sp>
        <p:nvSpPr>
          <p:cNvPr id="3" name="Content Placeholder 2">
            <a:extLst>
              <a:ext uri="{FF2B5EF4-FFF2-40B4-BE49-F238E27FC236}">
                <a16:creationId xmlns:a16="http://schemas.microsoft.com/office/drawing/2014/main" id="{6B8DA59C-EDFB-4676-9194-B9FBC807296C}"/>
              </a:ext>
            </a:extLst>
          </p:cNvPr>
          <p:cNvSpPr>
            <a:spLocks noGrp="1"/>
          </p:cNvSpPr>
          <p:nvPr>
            <p:ph idx="1"/>
          </p:nvPr>
        </p:nvSpPr>
        <p:spPr/>
        <p:txBody>
          <a:bodyPr/>
          <a:lstStyle/>
          <a:p>
            <a:r>
              <a:rPr lang="en-GB" altLang="zh-TW" dirty="0"/>
              <a:t>&lt;map&gt;: the keys are stored in a BBST (</a:t>
            </a:r>
            <a:r>
              <a:rPr lang="en-GB" altLang="zh-TW" dirty="0">
                <a:solidFill>
                  <a:srgbClr val="FF0000"/>
                </a:solidFill>
              </a:rPr>
              <a:t>sorted</a:t>
            </a:r>
            <a:r>
              <a:rPr lang="en-GB" altLang="zh-TW" dirty="0"/>
              <a:t>)</a:t>
            </a:r>
          </a:p>
          <a:p>
            <a:r>
              <a:rPr lang="en-GB" altLang="zh-TW" dirty="0"/>
              <a:t>&lt;</a:t>
            </a:r>
            <a:r>
              <a:rPr lang="en-GB" altLang="zh-TW" dirty="0" err="1"/>
              <a:t>unordered_map</a:t>
            </a:r>
            <a:r>
              <a:rPr lang="en-GB" altLang="zh-TW" dirty="0"/>
              <a:t>&gt;: equivalent to the hash table we talked about here</a:t>
            </a:r>
          </a:p>
        </p:txBody>
      </p:sp>
    </p:spTree>
    <p:extLst>
      <p:ext uri="{BB962C8B-B14F-4D97-AF65-F5344CB8AC3E}">
        <p14:creationId xmlns:p14="http://schemas.microsoft.com/office/powerpoint/2010/main" val="263927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010B-2974-41E4-A02D-84F68CFD2AB7}"/>
              </a:ext>
            </a:extLst>
          </p:cNvPr>
          <p:cNvSpPr>
            <a:spLocks noGrp="1"/>
          </p:cNvSpPr>
          <p:nvPr>
            <p:ph type="title"/>
          </p:nvPr>
        </p:nvSpPr>
        <p:spPr/>
        <p:txBody>
          <a:bodyPr/>
          <a:lstStyle/>
          <a:p>
            <a:r>
              <a:rPr lang="en-GB" altLang="zh-TW" dirty="0"/>
              <a:t>Today’s problem</a:t>
            </a:r>
            <a:endParaRPr lang="zh-TW" altLang="en-US" dirty="0"/>
          </a:p>
        </p:txBody>
      </p:sp>
      <p:sp>
        <p:nvSpPr>
          <p:cNvPr id="3" name="Content Placeholder 2">
            <a:extLst>
              <a:ext uri="{FF2B5EF4-FFF2-40B4-BE49-F238E27FC236}">
                <a16:creationId xmlns:a16="http://schemas.microsoft.com/office/drawing/2014/main" id="{20D083BD-6587-4B36-BD10-E69B6EB0E330}"/>
              </a:ext>
            </a:extLst>
          </p:cNvPr>
          <p:cNvSpPr>
            <a:spLocks noGrp="1"/>
          </p:cNvSpPr>
          <p:nvPr>
            <p:ph idx="1"/>
          </p:nvPr>
        </p:nvSpPr>
        <p:spPr/>
        <p:txBody>
          <a:bodyPr/>
          <a:lstStyle/>
          <a:p>
            <a:r>
              <a:rPr lang="en-US" altLang="zh-TW" dirty="0"/>
              <a:t>We want to produce a random text! (but not totally random…)</a:t>
            </a:r>
          </a:p>
          <a:p>
            <a:r>
              <a:rPr lang="en-US" altLang="zh-TW" dirty="0"/>
              <a:t>Method:</a:t>
            </a:r>
          </a:p>
          <a:p>
            <a:pPr lvl="1"/>
            <a:r>
              <a:rPr lang="en-US" altLang="zh-TW" dirty="0"/>
              <a:t>Choose a large text</a:t>
            </a:r>
          </a:p>
          <a:p>
            <a:pPr lvl="1"/>
            <a:r>
              <a:rPr lang="en-US" altLang="zh-TW" dirty="0"/>
              <a:t>Consider every triple (A</a:t>
            </a:r>
            <a:r>
              <a:rPr lang="en-GB" altLang="zh-TW" dirty="0"/>
              <a:t>,B,C):</a:t>
            </a:r>
          </a:p>
          <a:p>
            <a:pPr lvl="1"/>
            <a:r>
              <a:rPr lang="en-GB" altLang="zh-TW" dirty="0"/>
              <a:t>Start with A, B</a:t>
            </a:r>
          </a:p>
          <a:p>
            <a:pPr lvl="1"/>
            <a:r>
              <a:rPr lang="en-GB" altLang="zh-TW" dirty="0"/>
              <a:t>Generate a word C, where (A,B,C) is a triple appearing in the text</a:t>
            </a:r>
          </a:p>
          <a:p>
            <a:pPr lvl="1"/>
            <a:r>
              <a:rPr lang="en-GB" altLang="zh-TW" dirty="0"/>
              <a:t>Continue with B, C</a:t>
            </a:r>
          </a:p>
          <a:p>
            <a:pPr lvl="1"/>
            <a:endParaRPr lang="en-US" altLang="zh-TW" dirty="0"/>
          </a:p>
          <a:p>
            <a:endParaRPr lang="zh-TW" altLang="en-US" dirty="0"/>
          </a:p>
        </p:txBody>
      </p:sp>
    </p:spTree>
    <p:extLst>
      <p:ext uri="{BB962C8B-B14F-4D97-AF65-F5344CB8AC3E}">
        <p14:creationId xmlns:p14="http://schemas.microsoft.com/office/powerpoint/2010/main" val="279132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318EC-91B5-4F3C-A70B-914C28E24931}"/>
              </a:ext>
            </a:extLst>
          </p:cNvPr>
          <p:cNvSpPr>
            <a:spLocks noGrp="1"/>
          </p:cNvSpPr>
          <p:nvPr>
            <p:ph type="title"/>
          </p:nvPr>
        </p:nvSpPr>
        <p:spPr/>
        <p:txBody>
          <a:bodyPr/>
          <a:lstStyle/>
          <a:p>
            <a:r>
              <a:rPr lang="en-GB" altLang="zh-TW" dirty="0"/>
              <a:t>Experiment of a larger text</a:t>
            </a:r>
            <a:endParaRPr lang="zh-TW" altLang="en-US" dirty="0"/>
          </a:p>
        </p:txBody>
      </p:sp>
      <p:sp>
        <p:nvSpPr>
          <p:cNvPr id="3" name="Content Placeholder 2">
            <a:extLst>
              <a:ext uri="{FF2B5EF4-FFF2-40B4-BE49-F238E27FC236}">
                <a16:creationId xmlns:a16="http://schemas.microsoft.com/office/drawing/2014/main" id="{D5AC037B-E586-4559-B69C-7D19975854A0}"/>
              </a:ext>
            </a:extLst>
          </p:cNvPr>
          <p:cNvSpPr>
            <a:spLocks noGrp="1"/>
          </p:cNvSpPr>
          <p:nvPr>
            <p:ph idx="1"/>
          </p:nvPr>
        </p:nvSpPr>
        <p:spPr/>
        <p:txBody>
          <a:bodyPr/>
          <a:lstStyle/>
          <a:p>
            <a:r>
              <a:rPr lang="en-GB" altLang="zh-TW" dirty="0"/>
              <a:t>For “</a:t>
            </a:r>
            <a:r>
              <a:rPr lang="en-US" altLang="zh-TW" dirty="0"/>
              <a:t>Around the World in Eighty Days”:</a:t>
            </a:r>
          </a:p>
          <a:p>
            <a:r>
              <a:rPr lang="en-GB" altLang="zh-TW" dirty="0"/>
              <a:t>N</a:t>
            </a:r>
            <a:r>
              <a:rPr lang="en-US" altLang="zh-TW" dirty="0"/>
              <a:t> = 89224 words</a:t>
            </a:r>
          </a:p>
          <a:p>
            <a:endParaRPr lang="en-GB" altLang="zh-TW" dirty="0"/>
          </a:p>
          <a:p>
            <a:r>
              <a:rPr lang="en-GB" altLang="zh-TW" dirty="0"/>
              <a:t>W</a:t>
            </a:r>
            <a:r>
              <a:rPr lang="en-US" altLang="zh-TW" dirty="0"/>
              <a:t>e want to measure the influence of M = the number of buckets</a:t>
            </a:r>
            <a:endParaRPr lang="zh-TW" altLang="en-US" dirty="0"/>
          </a:p>
        </p:txBody>
      </p:sp>
    </p:spTree>
    <p:extLst>
      <p:ext uri="{BB962C8B-B14F-4D97-AF65-F5344CB8AC3E}">
        <p14:creationId xmlns:p14="http://schemas.microsoft.com/office/powerpoint/2010/main" val="3328352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37A7-1365-42E3-BFDB-EAA73F25692F}"/>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35E901A9-42D8-48B6-B22A-062488868D70}"/>
              </a:ext>
            </a:extLst>
          </p:cNvPr>
          <p:cNvSpPr>
            <a:spLocks noGrp="1"/>
          </p:cNvSpPr>
          <p:nvPr>
            <p:ph idx="1"/>
          </p:nvPr>
        </p:nvSpPr>
        <p:spPr/>
        <p:txBody>
          <a:bodyPr/>
          <a:lstStyle/>
          <a:p>
            <a:r>
              <a:rPr lang="en-GB" altLang="zh-TW" dirty="0"/>
              <a:t>M = 10007</a:t>
            </a:r>
          </a:p>
          <a:p>
            <a:r>
              <a:rPr lang="en-GB" altLang="zh-TW" dirty="0"/>
              <a:t>N/M = 8.9</a:t>
            </a:r>
            <a:endParaRPr lang="zh-TW" altLang="en-US" dirty="0"/>
          </a:p>
        </p:txBody>
      </p:sp>
      <p:pic>
        <p:nvPicPr>
          <p:cNvPr id="4" name="Picture 3">
            <a:extLst>
              <a:ext uri="{FF2B5EF4-FFF2-40B4-BE49-F238E27FC236}">
                <a16:creationId xmlns:a16="http://schemas.microsoft.com/office/drawing/2014/main" id="{07C28995-AE0D-45F1-8225-61CD30BE2E88}"/>
              </a:ext>
            </a:extLst>
          </p:cNvPr>
          <p:cNvPicPr>
            <a:picLocks noChangeAspect="1"/>
          </p:cNvPicPr>
          <p:nvPr/>
        </p:nvPicPr>
        <p:blipFill>
          <a:blip r:embed="rId2"/>
          <a:stretch>
            <a:fillRect/>
          </a:stretch>
        </p:blipFill>
        <p:spPr>
          <a:xfrm>
            <a:off x="3763708" y="2510490"/>
            <a:ext cx="5756862" cy="3417699"/>
          </a:xfrm>
          <a:prstGeom prst="rect">
            <a:avLst/>
          </a:prstGeom>
        </p:spPr>
      </p:pic>
    </p:spTree>
    <p:extLst>
      <p:ext uri="{BB962C8B-B14F-4D97-AF65-F5344CB8AC3E}">
        <p14:creationId xmlns:p14="http://schemas.microsoft.com/office/powerpoint/2010/main" val="212667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A663-B9EE-463B-8C3B-D470320956F3}"/>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F13E26D3-1C8A-42FE-82F7-468538B0DB8E}"/>
              </a:ext>
            </a:extLst>
          </p:cNvPr>
          <p:cNvSpPr>
            <a:spLocks noGrp="1"/>
          </p:cNvSpPr>
          <p:nvPr>
            <p:ph idx="1"/>
          </p:nvPr>
        </p:nvSpPr>
        <p:spPr/>
        <p:txBody>
          <a:bodyPr/>
          <a:lstStyle/>
          <a:p>
            <a:r>
              <a:rPr lang="en-GB" altLang="zh-TW" dirty="0"/>
              <a:t>M = 100003</a:t>
            </a:r>
          </a:p>
          <a:p>
            <a:r>
              <a:rPr lang="en-GB" altLang="zh-TW" dirty="0"/>
              <a:t>N/M = 0.89</a:t>
            </a:r>
            <a:endParaRPr lang="zh-TW" altLang="en-US" dirty="0"/>
          </a:p>
        </p:txBody>
      </p:sp>
      <p:pic>
        <p:nvPicPr>
          <p:cNvPr id="4" name="Picture 3">
            <a:extLst>
              <a:ext uri="{FF2B5EF4-FFF2-40B4-BE49-F238E27FC236}">
                <a16:creationId xmlns:a16="http://schemas.microsoft.com/office/drawing/2014/main" id="{96DE0DA5-1D84-40C2-ABE0-01825B7A96ED}"/>
              </a:ext>
            </a:extLst>
          </p:cNvPr>
          <p:cNvPicPr>
            <a:picLocks noChangeAspect="1"/>
          </p:cNvPicPr>
          <p:nvPr/>
        </p:nvPicPr>
        <p:blipFill>
          <a:blip r:embed="rId2"/>
          <a:stretch>
            <a:fillRect/>
          </a:stretch>
        </p:blipFill>
        <p:spPr>
          <a:xfrm>
            <a:off x="4170285" y="2369738"/>
            <a:ext cx="5640356" cy="3399201"/>
          </a:xfrm>
          <a:prstGeom prst="rect">
            <a:avLst/>
          </a:prstGeom>
        </p:spPr>
      </p:pic>
    </p:spTree>
    <p:extLst>
      <p:ext uri="{BB962C8B-B14F-4D97-AF65-F5344CB8AC3E}">
        <p14:creationId xmlns:p14="http://schemas.microsoft.com/office/powerpoint/2010/main" val="35097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7B38-164D-4197-8CEE-26E1A92285F0}"/>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E5649F49-C5FB-4E23-9978-64477AAA84E5}"/>
              </a:ext>
            </a:extLst>
          </p:cNvPr>
          <p:cNvSpPr>
            <a:spLocks noGrp="1"/>
          </p:cNvSpPr>
          <p:nvPr>
            <p:ph idx="1"/>
          </p:nvPr>
        </p:nvSpPr>
        <p:spPr/>
        <p:txBody>
          <a:bodyPr/>
          <a:lstStyle/>
          <a:p>
            <a:r>
              <a:rPr lang="en-GB" altLang="zh-TW" dirty="0"/>
              <a:t>We choose the number of buckets M to be of the same order of N.</a:t>
            </a:r>
          </a:p>
          <a:p>
            <a:r>
              <a:rPr lang="en-GB" altLang="zh-TW" dirty="0"/>
              <a:t>To avoid collisions (why)?</a:t>
            </a:r>
          </a:p>
          <a:p>
            <a:endParaRPr lang="en-GB" altLang="zh-TW" dirty="0"/>
          </a:p>
          <a:p>
            <a:r>
              <a:rPr lang="en-GB" altLang="zh-TW" dirty="0"/>
              <a:t>This assumes that we already know N. What if we don’t know?</a:t>
            </a:r>
            <a:endParaRPr lang="zh-TW" altLang="en-US" dirty="0"/>
          </a:p>
        </p:txBody>
      </p:sp>
    </p:spTree>
    <p:extLst>
      <p:ext uri="{BB962C8B-B14F-4D97-AF65-F5344CB8AC3E}">
        <p14:creationId xmlns:p14="http://schemas.microsoft.com/office/powerpoint/2010/main" val="959458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14E4-DF09-4883-8C08-C4A681666882}"/>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792022D8-0309-4D1D-88C3-EF252062444D}"/>
              </a:ext>
            </a:extLst>
          </p:cNvPr>
          <p:cNvSpPr>
            <a:spLocks noGrp="1"/>
          </p:cNvSpPr>
          <p:nvPr>
            <p:ph idx="1"/>
          </p:nvPr>
        </p:nvSpPr>
        <p:spPr/>
        <p:txBody>
          <a:bodyPr/>
          <a:lstStyle/>
          <a:p>
            <a:r>
              <a:rPr lang="en-GB" altLang="zh-TW" dirty="0"/>
              <a:t>We use a resizable array!</a:t>
            </a:r>
          </a:p>
          <a:p>
            <a:r>
              <a:rPr lang="en-GB" altLang="zh-TW" dirty="0"/>
              <a:t>Strategy: (same as before) when the array is full, double the size.</a:t>
            </a:r>
            <a:endParaRPr lang="zh-TW" altLang="en-US" dirty="0"/>
          </a:p>
        </p:txBody>
      </p:sp>
    </p:spTree>
    <p:extLst>
      <p:ext uri="{BB962C8B-B14F-4D97-AF65-F5344CB8AC3E}">
        <p14:creationId xmlns:p14="http://schemas.microsoft.com/office/powerpoint/2010/main" val="1080563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01AD-707E-4B70-8662-3BE595815C35}"/>
              </a:ext>
            </a:extLst>
          </p:cNvPr>
          <p:cNvSpPr>
            <a:spLocks noGrp="1"/>
          </p:cNvSpPr>
          <p:nvPr>
            <p:ph type="title"/>
          </p:nvPr>
        </p:nvSpPr>
        <p:spPr/>
        <p:txBody>
          <a:bodyPr/>
          <a:lstStyle/>
          <a:p>
            <a:r>
              <a:rPr lang="en-GB" altLang="zh-TW" dirty="0"/>
              <a:t>Complexity</a:t>
            </a:r>
            <a:endParaRPr lang="zh-TW" altLang="en-US" dirty="0"/>
          </a:p>
        </p:txBody>
      </p:sp>
      <p:sp>
        <p:nvSpPr>
          <p:cNvPr id="3" name="Content Placeholder 2">
            <a:extLst>
              <a:ext uri="{FF2B5EF4-FFF2-40B4-BE49-F238E27FC236}">
                <a16:creationId xmlns:a16="http://schemas.microsoft.com/office/drawing/2014/main" id="{11A9C403-8E4A-4CE1-B7DB-985584BC2185}"/>
              </a:ext>
            </a:extLst>
          </p:cNvPr>
          <p:cNvSpPr>
            <a:spLocks noGrp="1"/>
          </p:cNvSpPr>
          <p:nvPr>
            <p:ph idx="1"/>
          </p:nvPr>
        </p:nvSpPr>
        <p:spPr/>
        <p:txBody>
          <a:bodyPr/>
          <a:lstStyle/>
          <a:p>
            <a:r>
              <a:rPr lang="en-GB" altLang="zh-TW" dirty="0"/>
              <a:t>For adding an element:</a:t>
            </a:r>
          </a:p>
          <a:p>
            <a:r>
              <a:rPr lang="en-GB" altLang="zh-TW" dirty="0"/>
              <a:t>When there is no need to resize the array, O(1)</a:t>
            </a:r>
          </a:p>
          <a:p>
            <a:r>
              <a:rPr lang="en-GB" altLang="zh-TW" dirty="0"/>
              <a:t>When we need to resize the array, O(N)</a:t>
            </a:r>
          </a:p>
          <a:p>
            <a:endParaRPr lang="en-GB" altLang="zh-TW" dirty="0"/>
          </a:p>
          <a:p>
            <a:r>
              <a:rPr lang="en-GB" altLang="zh-TW" dirty="0"/>
              <a:t>What’s the overall complexity? O(1) ! (why?)</a:t>
            </a:r>
          </a:p>
          <a:p>
            <a:endParaRPr lang="en-GB" altLang="zh-TW" dirty="0"/>
          </a:p>
          <a:p>
            <a:r>
              <a:rPr lang="en-GB" altLang="zh-TW" dirty="0"/>
              <a:t>For contains:</a:t>
            </a:r>
            <a:r>
              <a:rPr lang="zh-TW" altLang="en-US" dirty="0"/>
              <a:t> </a:t>
            </a:r>
            <a:r>
              <a:rPr lang="en-GB" altLang="zh-TW" dirty="0"/>
              <a:t>O(1)</a:t>
            </a:r>
            <a:r>
              <a:rPr lang="zh-TW" altLang="en-US" dirty="0"/>
              <a:t> </a:t>
            </a:r>
            <a:r>
              <a:rPr lang="en-GB" altLang="zh-TW" dirty="0"/>
              <a:t>(calculation of the hash function)</a:t>
            </a:r>
          </a:p>
          <a:p>
            <a:r>
              <a:rPr lang="en-GB" altLang="zh-TW" dirty="0"/>
              <a:t>Efficient when we want to </a:t>
            </a:r>
            <a:r>
              <a:rPr lang="en-GB" altLang="zh-TW" dirty="0">
                <a:solidFill>
                  <a:srgbClr val="FF0000"/>
                </a:solidFill>
              </a:rPr>
              <a:t>add</a:t>
            </a:r>
            <a:r>
              <a:rPr lang="en-GB" altLang="zh-TW" dirty="0"/>
              <a:t> and </a:t>
            </a:r>
            <a:r>
              <a:rPr lang="en-GB" altLang="zh-TW" dirty="0">
                <a:solidFill>
                  <a:srgbClr val="FF0000"/>
                </a:solidFill>
              </a:rPr>
              <a:t>look for </a:t>
            </a:r>
            <a:r>
              <a:rPr lang="en-GB" altLang="zh-TW" dirty="0"/>
              <a:t>an element</a:t>
            </a:r>
          </a:p>
        </p:txBody>
      </p:sp>
    </p:spTree>
    <p:extLst>
      <p:ext uri="{BB962C8B-B14F-4D97-AF65-F5344CB8AC3E}">
        <p14:creationId xmlns:p14="http://schemas.microsoft.com/office/powerpoint/2010/main" val="115715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8855-B1F9-4613-A7FD-38B2E6F67DF1}"/>
              </a:ext>
            </a:extLst>
          </p:cNvPr>
          <p:cNvSpPr>
            <a:spLocks noGrp="1"/>
          </p:cNvSpPr>
          <p:nvPr>
            <p:ph type="title"/>
          </p:nvPr>
        </p:nvSpPr>
        <p:spPr/>
        <p:txBody>
          <a:bodyPr/>
          <a:lstStyle/>
          <a:p>
            <a:r>
              <a:rPr lang="en-GB" altLang="zh-TW" dirty="0"/>
              <a:t>Comparison</a:t>
            </a:r>
            <a:endParaRPr lang="zh-TW" altLang="en-US" dirty="0"/>
          </a:p>
        </p:txBody>
      </p:sp>
      <p:graphicFrame>
        <p:nvGraphicFramePr>
          <p:cNvPr id="4" name="Content Placeholder 3">
            <a:extLst>
              <a:ext uri="{FF2B5EF4-FFF2-40B4-BE49-F238E27FC236}">
                <a16:creationId xmlns:a16="http://schemas.microsoft.com/office/drawing/2014/main" id="{C4DAA967-5B70-48CA-B0A2-EFCFCF01F659}"/>
              </a:ext>
            </a:extLst>
          </p:cNvPr>
          <p:cNvGraphicFramePr>
            <a:graphicFrameLocks noGrp="1"/>
          </p:cNvGraphicFramePr>
          <p:nvPr>
            <p:ph idx="1"/>
            <p:extLst>
              <p:ext uri="{D42A27DB-BD31-4B8C-83A1-F6EECF244321}">
                <p14:modId xmlns:p14="http://schemas.microsoft.com/office/powerpoint/2010/main" val="3184100638"/>
              </p:ext>
            </p:extLst>
          </p:nvPr>
        </p:nvGraphicFramePr>
        <p:xfrm>
          <a:off x="838199" y="1825624"/>
          <a:ext cx="10016448" cy="3470706"/>
        </p:xfrm>
        <a:graphic>
          <a:graphicData uri="http://schemas.openxmlformats.org/drawingml/2006/table">
            <a:tbl>
              <a:tblPr firstRow="1" bandRow="1">
                <a:tableStyleId>{5C22544A-7EE6-4342-B048-85BDC9FD1C3A}</a:tableStyleId>
              </a:tblPr>
              <a:tblGrid>
                <a:gridCol w="2504112">
                  <a:extLst>
                    <a:ext uri="{9D8B030D-6E8A-4147-A177-3AD203B41FA5}">
                      <a16:colId xmlns:a16="http://schemas.microsoft.com/office/drawing/2014/main" val="4231114256"/>
                    </a:ext>
                  </a:extLst>
                </a:gridCol>
                <a:gridCol w="2504112">
                  <a:extLst>
                    <a:ext uri="{9D8B030D-6E8A-4147-A177-3AD203B41FA5}">
                      <a16:colId xmlns:a16="http://schemas.microsoft.com/office/drawing/2014/main" val="3268245459"/>
                    </a:ext>
                  </a:extLst>
                </a:gridCol>
                <a:gridCol w="2504112">
                  <a:extLst>
                    <a:ext uri="{9D8B030D-6E8A-4147-A177-3AD203B41FA5}">
                      <a16:colId xmlns:a16="http://schemas.microsoft.com/office/drawing/2014/main" val="3682449280"/>
                    </a:ext>
                  </a:extLst>
                </a:gridCol>
                <a:gridCol w="2504112">
                  <a:extLst>
                    <a:ext uri="{9D8B030D-6E8A-4147-A177-3AD203B41FA5}">
                      <a16:colId xmlns:a16="http://schemas.microsoft.com/office/drawing/2014/main" val="3506621907"/>
                    </a:ext>
                  </a:extLst>
                </a:gridCol>
              </a:tblGrid>
              <a:tr h="578451">
                <a:tc>
                  <a:txBody>
                    <a:bodyPr/>
                    <a:lstStyle/>
                    <a:p>
                      <a:endParaRPr lang="zh-TW" altLang="en-US" dirty="0"/>
                    </a:p>
                  </a:txBody>
                  <a:tcPr/>
                </a:tc>
                <a:tc>
                  <a:txBody>
                    <a:bodyPr/>
                    <a:lstStyle/>
                    <a:p>
                      <a:r>
                        <a:rPr lang="en-GB" altLang="zh-TW" dirty="0"/>
                        <a:t>add</a:t>
                      </a:r>
                      <a:endParaRPr lang="zh-TW" altLang="en-US" dirty="0"/>
                    </a:p>
                  </a:txBody>
                  <a:tcPr/>
                </a:tc>
                <a:tc>
                  <a:txBody>
                    <a:bodyPr/>
                    <a:lstStyle/>
                    <a:p>
                      <a:r>
                        <a:rPr lang="en-GB" altLang="zh-TW" dirty="0"/>
                        <a:t>contains</a:t>
                      </a:r>
                      <a:endParaRPr lang="zh-TW" altLang="en-US" dirty="0"/>
                    </a:p>
                  </a:txBody>
                  <a:tcPr/>
                </a:tc>
                <a:tc>
                  <a:txBody>
                    <a:bodyPr/>
                    <a:lstStyle/>
                    <a:p>
                      <a:r>
                        <a:rPr lang="en-GB" altLang="zh-TW" dirty="0"/>
                        <a:t>get(</a:t>
                      </a:r>
                      <a:r>
                        <a:rPr lang="en-GB" altLang="zh-TW" dirty="0" err="1"/>
                        <a:t>i</a:t>
                      </a:r>
                      <a:r>
                        <a:rPr lang="en-GB" altLang="zh-TW" dirty="0"/>
                        <a:t>)</a:t>
                      </a:r>
                      <a:endParaRPr lang="zh-TW" altLang="en-US" dirty="0"/>
                    </a:p>
                  </a:txBody>
                  <a:tcPr/>
                </a:tc>
                <a:extLst>
                  <a:ext uri="{0D108BD9-81ED-4DB2-BD59-A6C34878D82A}">
                    <a16:rowId xmlns:a16="http://schemas.microsoft.com/office/drawing/2014/main" val="2362992337"/>
                  </a:ext>
                </a:extLst>
              </a:tr>
              <a:tr h="578451">
                <a:tc>
                  <a:txBody>
                    <a:bodyPr/>
                    <a:lstStyle/>
                    <a:p>
                      <a:r>
                        <a:rPr lang="en-GB" altLang="zh-TW" dirty="0"/>
                        <a:t>array</a:t>
                      </a:r>
                      <a:endParaRPr lang="zh-TW" altLang="en-US" dirty="0"/>
                    </a:p>
                  </a:txBody>
                  <a:tcPr/>
                </a:tc>
                <a:tc>
                  <a:txBody>
                    <a:bodyPr/>
                    <a:lstStyle/>
                    <a:p>
                      <a:r>
                        <a:rPr lang="en-GB" altLang="zh-TW" dirty="0"/>
                        <a:t>O(1) amortized</a:t>
                      </a:r>
                      <a:endParaRPr lang="zh-TW" altLang="en-US" dirty="0"/>
                    </a:p>
                  </a:txBody>
                  <a:tcPr/>
                </a:tc>
                <a:tc>
                  <a:txBody>
                    <a:bodyPr/>
                    <a:lstStyle/>
                    <a:p>
                      <a:r>
                        <a:rPr lang="en-GB" altLang="zh-TW" dirty="0"/>
                        <a:t>O(N)</a:t>
                      </a:r>
                      <a:endParaRPr lang="zh-TW" altLang="en-US" dirty="0"/>
                    </a:p>
                  </a:txBody>
                  <a:tcPr/>
                </a:tc>
                <a:tc>
                  <a:txBody>
                    <a:bodyPr/>
                    <a:lstStyle/>
                    <a:p>
                      <a:r>
                        <a:rPr lang="en-GB" altLang="zh-TW" dirty="0"/>
                        <a:t>O(1)</a:t>
                      </a:r>
                      <a:endParaRPr lang="zh-TW" altLang="en-US" dirty="0"/>
                    </a:p>
                  </a:txBody>
                  <a:tcPr/>
                </a:tc>
                <a:extLst>
                  <a:ext uri="{0D108BD9-81ED-4DB2-BD59-A6C34878D82A}">
                    <a16:rowId xmlns:a16="http://schemas.microsoft.com/office/drawing/2014/main" val="506254192"/>
                  </a:ext>
                </a:extLst>
              </a:tr>
              <a:tr h="578451">
                <a:tc>
                  <a:txBody>
                    <a:bodyPr/>
                    <a:lstStyle/>
                    <a:p>
                      <a:r>
                        <a:rPr lang="en-GB" altLang="zh-TW" dirty="0"/>
                        <a:t>Sorted array</a:t>
                      </a:r>
                      <a:endParaRPr lang="zh-TW" altLang="en-US" dirty="0"/>
                    </a:p>
                  </a:txBody>
                  <a:tcPr/>
                </a:tc>
                <a:tc>
                  <a:txBody>
                    <a:bodyPr/>
                    <a:lstStyle/>
                    <a:p>
                      <a:r>
                        <a:rPr lang="en-GB" altLang="zh-TW" dirty="0"/>
                        <a:t>O(N)</a:t>
                      </a:r>
                      <a:endParaRPr lang="zh-TW" altLang="en-US" dirty="0"/>
                    </a:p>
                  </a:txBody>
                  <a:tcPr/>
                </a:tc>
                <a:tc>
                  <a:txBody>
                    <a:bodyPr/>
                    <a:lstStyle/>
                    <a:p>
                      <a:r>
                        <a:rPr lang="en-GB" altLang="zh-TW" dirty="0"/>
                        <a:t>O(</a:t>
                      </a:r>
                      <a:r>
                        <a:rPr lang="en-GB" altLang="zh-TW" dirty="0" err="1"/>
                        <a:t>logN</a:t>
                      </a:r>
                      <a:r>
                        <a:rPr lang="en-GB" altLang="zh-TW" dirty="0"/>
                        <a:t>)</a:t>
                      </a:r>
                      <a:endParaRPr lang="zh-TW" altLang="en-US" dirty="0"/>
                    </a:p>
                  </a:txBody>
                  <a:tcPr/>
                </a:tc>
                <a:tc>
                  <a:txBody>
                    <a:bodyPr/>
                    <a:lstStyle/>
                    <a:p>
                      <a:r>
                        <a:rPr lang="en-GB" altLang="zh-TW" dirty="0"/>
                        <a:t>O(1)</a:t>
                      </a:r>
                      <a:endParaRPr lang="zh-TW" altLang="en-US" dirty="0"/>
                    </a:p>
                  </a:txBody>
                  <a:tcPr/>
                </a:tc>
                <a:extLst>
                  <a:ext uri="{0D108BD9-81ED-4DB2-BD59-A6C34878D82A}">
                    <a16:rowId xmlns:a16="http://schemas.microsoft.com/office/drawing/2014/main" val="68543594"/>
                  </a:ext>
                </a:extLst>
              </a:tr>
              <a:tr h="578451">
                <a:tc>
                  <a:txBody>
                    <a:bodyPr/>
                    <a:lstStyle/>
                    <a:p>
                      <a:r>
                        <a:rPr lang="en-GB" altLang="zh-TW" dirty="0"/>
                        <a:t>list</a:t>
                      </a:r>
                      <a:endParaRPr lang="zh-TW" altLang="en-US" dirty="0"/>
                    </a:p>
                  </a:txBody>
                  <a:tcPr/>
                </a:tc>
                <a:tc>
                  <a:txBody>
                    <a:bodyPr/>
                    <a:lstStyle/>
                    <a:p>
                      <a:r>
                        <a:rPr lang="en-GB" altLang="zh-TW" dirty="0"/>
                        <a:t>O(1)</a:t>
                      </a:r>
                      <a:endParaRPr lang="zh-TW" altLang="en-US" dirty="0"/>
                    </a:p>
                  </a:txBody>
                  <a:tcPr/>
                </a:tc>
                <a:tc>
                  <a:txBody>
                    <a:bodyPr/>
                    <a:lstStyle/>
                    <a:p>
                      <a:r>
                        <a:rPr lang="en-GB" altLang="zh-TW" dirty="0"/>
                        <a:t>O(N)</a:t>
                      </a:r>
                      <a:endParaRPr lang="zh-TW" altLang="en-US" dirty="0"/>
                    </a:p>
                  </a:txBody>
                  <a:tcPr/>
                </a:tc>
                <a:tc>
                  <a:txBody>
                    <a:bodyPr/>
                    <a:lstStyle/>
                    <a:p>
                      <a:r>
                        <a:rPr lang="en-GB" altLang="zh-TW" dirty="0"/>
                        <a:t>O(</a:t>
                      </a:r>
                      <a:r>
                        <a:rPr lang="en-GB" altLang="zh-TW" dirty="0" err="1"/>
                        <a:t>i</a:t>
                      </a:r>
                      <a:r>
                        <a:rPr lang="en-GB" altLang="zh-TW" dirty="0"/>
                        <a:t>)</a:t>
                      </a:r>
                      <a:endParaRPr lang="zh-TW" altLang="en-US" dirty="0"/>
                    </a:p>
                  </a:txBody>
                  <a:tcPr/>
                </a:tc>
                <a:extLst>
                  <a:ext uri="{0D108BD9-81ED-4DB2-BD59-A6C34878D82A}">
                    <a16:rowId xmlns:a16="http://schemas.microsoft.com/office/drawing/2014/main" val="1328206994"/>
                  </a:ext>
                </a:extLst>
              </a:tr>
              <a:tr h="578451">
                <a:tc>
                  <a:txBody>
                    <a:bodyPr/>
                    <a:lstStyle/>
                    <a:p>
                      <a:r>
                        <a:rPr lang="en-GB" altLang="zh-TW" dirty="0"/>
                        <a:t>Balanced BST</a:t>
                      </a:r>
                      <a:endParaRPr lang="zh-TW" altLang="en-US" dirty="0"/>
                    </a:p>
                  </a:txBody>
                  <a:tcPr/>
                </a:tc>
                <a:tc>
                  <a:txBody>
                    <a:bodyPr/>
                    <a:lstStyle/>
                    <a:p>
                      <a:r>
                        <a:rPr lang="en-GB" altLang="zh-TW" dirty="0"/>
                        <a:t>O(</a:t>
                      </a:r>
                      <a:r>
                        <a:rPr lang="en-GB" altLang="zh-TW" dirty="0" err="1"/>
                        <a:t>logN</a:t>
                      </a:r>
                      <a:r>
                        <a:rPr lang="en-GB" altLang="zh-TW" dirty="0"/>
                        <a:t>)</a:t>
                      </a:r>
                      <a:endParaRPr lang="zh-TW" altLang="en-US" dirty="0"/>
                    </a:p>
                  </a:txBody>
                  <a:tcPr/>
                </a:tc>
                <a:tc>
                  <a:txBody>
                    <a:bodyPr/>
                    <a:lstStyle/>
                    <a:p>
                      <a:r>
                        <a:rPr lang="en-GB" altLang="zh-TW" dirty="0"/>
                        <a:t>O(</a:t>
                      </a:r>
                      <a:r>
                        <a:rPr lang="en-GB" altLang="zh-TW" dirty="0" err="1"/>
                        <a:t>logN</a:t>
                      </a:r>
                      <a:r>
                        <a:rPr lang="en-GB" altLang="zh-TW" dirty="0"/>
                        <a:t>)</a:t>
                      </a:r>
                      <a:endParaRPr lang="zh-TW" altLang="en-US" dirty="0"/>
                    </a:p>
                  </a:txBody>
                  <a:tcPr/>
                </a:tc>
                <a:tc>
                  <a:txBody>
                    <a:bodyPr/>
                    <a:lstStyle/>
                    <a:p>
                      <a:r>
                        <a:rPr lang="en-GB" altLang="zh-TW" dirty="0"/>
                        <a:t>--</a:t>
                      </a:r>
                      <a:endParaRPr lang="zh-TW" altLang="en-US" dirty="0"/>
                    </a:p>
                  </a:txBody>
                  <a:tcPr/>
                </a:tc>
                <a:extLst>
                  <a:ext uri="{0D108BD9-81ED-4DB2-BD59-A6C34878D82A}">
                    <a16:rowId xmlns:a16="http://schemas.microsoft.com/office/drawing/2014/main" val="3684578376"/>
                  </a:ext>
                </a:extLst>
              </a:tr>
              <a:tr h="578451">
                <a:tc>
                  <a:txBody>
                    <a:bodyPr/>
                    <a:lstStyle/>
                    <a:p>
                      <a:r>
                        <a:rPr lang="en-GB" altLang="zh-TW" dirty="0"/>
                        <a:t>Hash table</a:t>
                      </a:r>
                      <a:endParaRPr lang="zh-TW" altLang="en-US" dirty="0"/>
                    </a:p>
                  </a:txBody>
                  <a:tcPr/>
                </a:tc>
                <a:tc>
                  <a:txBody>
                    <a:bodyPr/>
                    <a:lstStyle/>
                    <a:p>
                      <a:r>
                        <a:rPr lang="en-GB" altLang="zh-TW" dirty="0"/>
                        <a:t>O(1) amortized</a:t>
                      </a:r>
                      <a:endParaRPr lang="zh-TW" altLang="en-US" dirty="0"/>
                    </a:p>
                  </a:txBody>
                  <a:tcPr/>
                </a:tc>
                <a:tc>
                  <a:txBody>
                    <a:bodyPr/>
                    <a:lstStyle/>
                    <a:p>
                      <a:r>
                        <a:rPr lang="en-GB" altLang="zh-TW" dirty="0"/>
                        <a:t>O(1)</a:t>
                      </a:r>
                      <a:endParaRPr lang="zh-TW" altLang="en-US" dirty="0"/>
                    </a:p>
                  </a:txBody>
                  <a:tcPr/>
                </a:tc>
                <a:tc>
                  <a:txBody>
                    <a:bodyPr/>
                    <a:lstStyle/>
                    <a:p>
                      <a:r>
                        <a:rPr lang="en-GB" altLang="zh-TW" dirty="0"/>
                        <a:t>--</a:t>
                      </a:r>
                      <a:endParaRPr lang="zh-TW" altLang="en-US" dirty="0"/>
                    </a:p>
                  </a:txBody>
                  <a:tcPr/>
                </a:tc>
                <a:extLst>
                  <a:ext uri="{0D108BD9-81ED-4DB2-BD59-A6C34878D82A}">
                    <a16:rowId xmlns:a16="http://schemas.microsoft.com/office/drawing/2014/main" val="2606973828"/>
                  </a:ext>
                </a:extLst>
              </a:tr>
            </a:tbl>
          </a:graphicData>
        </a:graphic>
      </p:graphicFrame>
    </p:spTree>
    <p:extLst>
      <p:ext uri="{BB962C8B-B14F-4D97-AF65-F5344CB8AC3E}">
        <p14:creationId xmlns:p14="http://schemas.microsoft.com/office/powerpoint/2010/main" val="267238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59A1-FEC0-4A06-86F5-A5EE0743E1AD}"/>
              </a:ext>
            </a:extLst>
          </p:cNvPr>
          <p:cNvSpPr>
            <a:spLocks noGrp="1"/>
          </p:cNvSpPr>
          <p:nvPr>
            <p:ph type="title"/>
          </p:nvPr>
        </p:nvSpPr>
        <p:spPr/>
        <p:txBody>
          <a:bodyPr/>
          <a:lstStyle/>
          <a:p>
            <a:r>
              <a:rPr lang="en-GB" altLang="zh-TW" dirty="0"/>
              <a:t>Application: </a:t>
            </a:r>
            <a:r>
              <a:rPr lang="en-GB" altLang="zh-TW"/>
              <a:t>memoization</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3B316-6CDA-4616-8BAA-05626AD2B89C}"/>
                  </a:ext>
                </a:extLst>
              </p:cNvPr>
              <p:cNvSpPr>
                <a:spLocks noGrp="1"/>
              </p:cNvSpPr>
              <p:nvPr>
                <p:ph idx="1"/>
              </p:nvPr>
            </p:nvSpPr>
            <p:spPr/>
            <p:txBody>
              <a:bodyPr/>
              <a:lstStyle/>
              <a:p>
                <a:r>
                  <a:rPr lang="en-GB" altLang="zh-TW" dirty="0"/>
                  <a:t>We can avoid doing the same computation multiple times</a:t>
                </a:r>
              </a:p>
              <a:p>
                <a:r>
                  <a:rPr lang="en-GB" altLang="zh-TW" dirty="0"/>
                  <a:t>Consider the Fibonacci sequence:</a:t>
                </a:r>
              </a:p>
              <a:p>
                <a14:m>
                  <m:oMath xmlns:m="http://schemas.openxmlformats.org/officeDocument/2006/math">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0</m:t>
                        </m:r>
                      </m:sub>
                    </m:sSub>
                    <m:r>
                      <a:rPr lang="en-GB" altLang="zh-TW" b="0" i="1" smtClean="0">
                        <a:latin typeface="Cambria Math" panose="02040503050406030204" pitchFamily="18" charset="0"/>
                      </a:rPr>
                      <m:t>=0</m:t>
                    </m:r>
                  </m:oMath>
                </a14:m>
                <a:endParaRPr lang="en-GB" altLang="zh-TW" dirty="0"/>
              </a:p>
              <a:p>
                <a14:m>
                  <m:oMath xmlns:m="http://schemas.openxmlformats.org/officeDocument/2006/math">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1</m:t>
                        </m:r>
                      </m:sub>
                    </m:sSub>
                    <m:r>
                      <a:rPr lang="en-GB" altLang="zh-TW" b="0" i="1" smtClean="0">
                        <a:latin typeface="Cambria Math" panose="02040503050406030204" pitchFamily="18" charset="0"/>
                      </a:rPr>
                      <m:t>=1</m:t>
                    </m:r>
                  </m:oMath>
                </a14:m>
                <a:endParaRPr lang="en-GB" altLang="zh-TW" dirty="0"/>
              </a:p>
              <a:p>
                <a14:m>
                  <m:oMath xmlns:m="http://schemas.openxmlformats.org/officeDocument/2006/math">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r>
                          <a:rPr lang="en-GB" altLang="zh-TW" b="0" i="1" smtClean="0">
                            <a:latin typeface="Cambria Math" panose="02040503050406030204" pitchFamily="18" charset="0"/>
                          </a:rPr>
                          <m:t>−1</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r>
                          <a:rPr lang="en-GB" altLang="zh-TW" b="0" i="1" smtClean="0">
                            <a:latin typeface="Cambria Math" panose="02040503050406030204" pitchFamily="18" charset="0"/>
                          </a:rPr>
                          <m:t>−2</m:t>
                        </m:r>
                      </m:sub>
                    </m:sSub>
                  </m:oMath>
                </a14:m>
                <a:r>
                  <a:rPr lang="zh-TW" altLang="en-US" dirty="0"/>
                  <a:t> </a:t>
                </a:r>
                <a:r>
                  <a:rPr lang="en-GB" altLang="zh-TW" dirty="0"/>
                  <a:t>for n&gt;=2</a:t>
                </a:r>
                <a:endParaRPr lang="zh-TW" altLang="en-US" dirty="0"/>
              </a:p>
            </p:txBody>
          </p:sp>
        </mc:Choice>
        <mc:Fallback xmlns="">
          <p:sp>
            <p:nvSpPr>
              <p:cNvPr id="3" name="Content Placeholder 2">
                <a:extLst>
                  <a:ext uri="{FF2B5EF4-FFF2-40B4-BE49-F238E27FC236}">
                    <a16:creationId xmlns:a16="http://schemas.microsoft.com/office/drawing/2014/main" id="{DC63B316-6CDA-4616-8BAA-05626AD2B89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63948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6004-43EF-48C2-ACB2-742ED550F388}"/>
              </a:ext>
            </a:extLst>
          </p:cNvPr>
          <p:cNvSpPr>
            <a:spLocks noGrp="1"/>
          </p:cNvSpPr>
          <p:nvPr>
            <p:ph type="title"/>
          </p:nvPr>
        </p:nvSpPr>
        <p:spPr/>
        <p:txBody>
          <a:bodyPr/>
          <a:lstStyle/>
          <a:p>
            <a:r>
              <a:rPr lang="en-GB" altLang="zh-TW" dirty="0"/>
              <a:t>Naïve solution</a:t>
            </a:r>
            <a:endParaRPr lang="zh-TW" altLang="en-US" dirty="0"/>
          </a:p>
        </p:txBody>
      </p:sp>
      <p:sp>
        <p:nvSpPr>
          <p:cNvPr id="3" name="Content Placeholder 2">
            <a:extLst>
              <a:ext uri="{FF2B5EF4-FFF2-40B4-BE49-F238E27FC236}">
                <a16:creationId xmlns:a16="http://schemas.microsoft.com/office/drawing/2014/main" id="{EE0782D2-3871-46A7-A885-1061B6AC3E7C}"/>
              </a:ext>
            </a:extLst>
          </p:cNvPr>
          <p:cNvSpPr>
            <a:spLocks noGrp="1"/>
          </p:cNvSpPr>
          <p:nvPr>
            <p:ph idx="1"/>
          </p:nvPr>
        </p:nvSpPr>
        <p:spPr>
          <a:xfrm>
            <a:off x="838200" y="1825625"/>
            <a:ext cx="10515600" cy="4351338"/>
          </a:xfrm>
        </p:spPr>
        <p:txBody>
          <a:bodyPr/>
          <a:lstStyle/>
          <a:p>
            <a:r>
              <a:rPr lang="en-GB" altLang="zh-TW" dirty="0" err="1"/>
              <a:t>int</a:t>
            </a:r>
            <a:r>
              <a:rPr lang="en-GB" altLang="zh-TW" dirty="0"/>
              <a:t> </a:t>
            </a:r>
            <a:r>
              <a:rPr lang="en-GB" altLang="zh-TW" dirty="0" err="1"/>
              <a:t>fibo</a:t>
            </a:r>
            <a:r>
              <a:rPr lang="en-GB" altLang="zh-TW" dirty="0"/>
              <a:t>(</a:t>
            </a:r>
            <a:r>
              <a:rPr lang="en-GB" altLang="zh-TW" dirty="0" err="1"/>
              <a:t>int</a:t>
            </a:r>
            <a:r>
              <a:rPr lang="en-GB" altLang="zh-TW" dirty="0"/>
              <a:t> n){</a:t>
            </a:r>
          </a:p>
          <a:p>
            <a:r>
              <a:rPr lang="en-GB" altLang="zh-TW" dirty="0"/>
              <a:t>    if(n&lt;=1) return n;</a:t>
            </a:r>
          </a:p>
          <a:p>
            <a:r>
              <a:rPr lang="en-GB" altLang="zh-TW" dirty="0"/>
              <a:t>return </a:t>
            </a:r>
            <a:r>
              <a:rPr lang="en-GB" altLang="zh-TW" dirty="0" err="1"/>
              <a:t>fibo</a:t>
            </a:r>
            <a:r>
              <a:rPr lang="en-GB" altLang="zh-TW" dirty="0"/>
              <a:t>(n-1)+</a:t>
            </a:r>
            <a:r>
              <a:rPr lang="en-GB" altLang="zh-TW" dirty="0" err="1"/>
              <a:t>fibo</a:t>
            </a:r>
            <a:r>
              <a:rPr lang="en-GB" altLang="zh-TW" dirty="0"/>
              <a:t>(n-2);</a:t>
            </a:r>
          </a:p>
          <a:p>
            <a:endParaRPr lang="en-GB" altLang="zh-TW" dirty="0"/>
          </a:p>
          <a:p>
            <a:endParaRPr lang="en-GB" altLang="zh-TW" dirty="0"/>
          </a:p>
          <a:p>
            <a:r>
              <a:rPr lang="en-GB" altLang="zh-TW" dirty="0"/>
              <a:t>What’s the problem? </a:t>
            </a:r>
          </a:p>
        </p:txBody>
      </p:sp>
    </p:spTree>
    <p:extLst>
      <p:ext uri="{BB962C8B-B14F-4D97-AF65-F5344CB8AC3E}">
        <p14:creationId xmlns:p14="http://schemas.microsoft.com/office/powerpoint/2010/main" val="4294935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C62E-6B3E-407D-8136-965AFDC9D1B1}"/>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E996E538-532A-47BE-8195-9D6446E56E73}"/>
              </a:ext>
            </a:extLst>
          </p:cNvPr>
          <p:cNvSpPr>
            <a:spLocks noGrp="1"/>
          </p:cNvSpPr>
          <p:nvPr>
            <p:ph idx="1"/>
          </p:nvPr>
        </p:nvSpPr>
        <p:spPr/>
        <p:txBody>
          <a:bodyPr/>
          <a:lstStyle/>
          <a:p>
            <a:r>
              <a:rPr lang="en-GB" altLang="zh-TW" dirty="0"/>
              <a:t>We compute the same things too many times!!</a:t>
            </a:r>
            <a:endParaRPr lang="zh-TW" altLang="en-US" dirty="0"/>
          </a:p>
        </p:txBody>
      </p:sp>
      <p:pic>
        <p:nvPicPr>
          <p:cNvPr id="4" name="Picture 3">
            <a:extLst>
              <a:ext uri="{FF2B5EF4-FFF2-40B4-BE49-F238E27FC236}">
                <a16:creationId xmlns:a16="http://schemas.microsoft.com/office/drawing/2014/main" id="{2F3654B9-18C2-4D6B-BC1D-3ACF6DAA7B42}"/>
              </a:ext>
            </a:extLst>
          </p:cNvPr>
          <p:cNvPicPr>
            <a:picLocks noChangeAspect="1"/>
          </p:cNvPicPr>
          <p:nvPr/>
        </p:nvPicPr>
        <p:blipFill>
          <a:blip r:embed="rId2"/>
          <a:stretch>
            <a:fillRect/>
          </a:stretch>
        </p:blipFill>
        <p:spPr>
          <a:xfrm>
            <a:off x="3720919" y="2639968"/>
            <a:ext cx="4177508" cy="3072146"/>
          </a:xfrm>
          <a:prstGeom prst="rect">
            <a:avLst/>
          </a:prstGeom>
        </p:spPr>
      </p:pic>
    </p:spTree>
    <p:extLst>
      <p:ext uri="{BB962C8B-B14F-4D97-AF65-F5344CB8AC3E}">
        <p14:creationId xmlns:p14="http://schemas.microsoft.com/office/powerpoint/2010/main" val="133139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3656-E8C3-4F30-825C-17EF1F665748}"/>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23363C0F-64E4-4CE4-A4E8-8D8B9A2EA4FA}"/>
              </a:ext>
            </a:extLst>
          </p:cNvPr>
          <p:cNvSpPr>
            <a:spLocks noGrp="1"/>
          </p:cNvSpPr>
          <p:nvPr>
            <p:ph idx="1"/>
          </p:nvPr>
        </p:nvSpPr>
        <p:spPr/>
        <p:txBody>
          <a:bodyPr/>
          <a:lstStyle/>
          <a:p>
            <a:r>
              <a:rPr lang="en-GB" altLang="zh-TW" dirty="0"/>
              <a:t>I chose “</a:t>
            </a:r>
            <a:r>
              <a:rPr lang="en-US" altLang="zh-TW" dirty="0"/>
              <a:t>The adventure of the six Napoleons” by </a:t>
            </a:r>
            <a:r>
              <a:rPr lang="en-GB" altLang="zh-TW" dirty="0"/>
              <a:t>Conan Doyle</a:t>
            </a:r>
          </a:p>
          <a:p>
            <a:endParaRPr lang="en-GB" altLang="zh-TW" dirty="0"/>
          </a:p>
          <a:p>
            <a:r>
              <a:rPr lang="en-US" altLang="zh-TW" i="1" dirty="0"/>
              <a:t>It was no very unusual thing for Mr. Lestrade, of Scotland Yard, to look in upon us of an evening, and his visits were welcome to Sherlock Holmes, for they enabled him to keep in touch with all that was going on at the police head-quarters….</a:t>
            </a:r>
            <a:endParaRPr lang="zh-TW" altLang="en-US" i="1" dirty="0"/>
          </a:p>
        </p:txBody>
      </p:sp>
    </p:spTree>
    <p:extLst>
      <p:ext uri="{BB962C8B-B14F-4D97-AF65-F5344CB8AC3E}">
        <p14:creationId xmlns:p14="http://schemas.microsoft.com/office/powerpoint/2010/main" val="1753435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B201-41B4-4D6D-AA79-4BD5404F48B0}"/>
              </a:ext>
            </a:extLst>
          </p:cNvPr>
          <p:cNvSpPr>
            <a:spLocks noGrp="1"/>
          </p:cNvSpPr>
          <p:nvPr>
            <p:ph type="title"/>
          </p:nvPr>
        </p:nvSpPr>
        <p:spPr/>
        <p:txBody>
          <a:bodyPr/>
          <a:lstStyle/>
          <a:p>
            <a:r>
              <a:rPr lang="en-GB" altLang="zh-TW" dirty="0"/>
              <a:t>Homework</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00359D-BF61-4128-B5FE-F4D97729972B}"/>
                  </a:ext>
                </a:extLst>
              </p:cNvPr>
              <p:cNvSpPr>
                <a:spLocks noGrp="1"/>
              </p:cNvSpPr>
              <p:nvPr>
                <p:ph idx="1"/>
              </p:nvPr>
            </p:nvSpPr>
            <p:spPr/>
            <p:txBody>
              <a:bodyPr/>
              <a:lstStyle/>
              <a:p>
                <a:r>
                  <a:rPr lang="en-GB" altLang="zh-TW" dirty="0"/>
                  <a:t>What’s the complexity of this naïve solution?</a:t>
                </a:r>
              </a:p>
              <a:p>
                <a:r>
                  <a:rPr lang="en-GB" altLang="zh-TW" dirty="0"/>
                  <a:t>Hint: the required number of additions can be expressed using </a:t>
                </a:r>
                <a14:m>
                  <m:oMath xmlns:m="http://schemas.openxmlformats.org/officeDocument/2006/math">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sub>
                    </m:sSub>
                  </m:oMath>
                </a14:m>
                <a:r>
                  <a:rPr lang="en-GB" altLang="zh-TW" dirty="0"/>
                  <a:t> </a:t>
                </a:r>
                <a:endParaRPr lang="zh-TW" altLang="en-US" dirty="0"/>
              </a:p>
            </p:txBody>
          </p:sp>
        </mc:Choice>
        <mc:Fallback xmlns="">
          <p:sp>
            <p:nvSpPr>
              <p:cNvPr id="3" name="Content Placeholder 2">
                <a:extLst>
                  <a:ext uri="{FF2B5EF4-FFF2-40B4-BE49-F238E27FC236}">
                    <a16:creationId xmlns:a16="http://schemas.microsoft.com/office/drawing/2014/main" id="{7C00359D-BF61-4128-B5FE-F4D97729972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29510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635E-BFC6-4F17-86DF-54BCFFCE7C02}"/>
              </a:ext>
            </a:extLst>
          </p:cNvPr>
          <p:cNvSpPr>
            <a:spLocks noGrp="1"/>
          </p:cNvSpPr>
          <p:nvPr>
            <p:ph type="title"/>
          </p:nvPr>
        </p:nvSpPr>
        <p:spPr/>
        <p:txBody>
          <a:bodyPr/>
          <a:lstStyle/>
          <a:p>
            <a:endParaRPr lang="zh-TW" altLang="en-US" dirty="0"/>
          </a:p>
        </p:txBody>
      </p:sp>
      <p:sp>
        <p:nvSpPr>
          <p:cNvPr id="3" name="Content Placeholder 2">
            <a:extLst>
              <a:ext uri="{FF2B5EF4-FFF2-40B4-BE49-F238E27FC236}">
                <a16:creationId xmlns:a16="http://schemas.microsoft.com/office/drawing/2014/main" id="{2078C844-8A12-4F7F-AD7A-D90EFA2F9231}"/>
              </a:ext>
            </a:extLst>
          </p:cNvPr>
          <p:cNvSpPr>
            <a:spLocks noGrp="1"/>
          </p:cNvSpPr>
          <p:nvPr>
            <p:ph idx="1"/>
          </p:nvPr>
        </p:nvSpPr>
        <p:spPr/>
        <p:txBody>
          <a:bodyPr/>
          <a:lstStyle/>
          <a:p>
            <a:r>
              <a:rPr lang="en-GB" altLang="zh-TW" dirty="0"/>
              <a:t>Idea: store the values already computed in a map</a:t>
            </a:r>
          </a:p>
          <a:p>
            <a:endParaRPr lang="en-GB" altLang="zh-TW" dirty="0"/>
          </a:p>
          <a:p>
            <a:r>
              <a:rPr lang="en-GB" altLang="zh-TW" dirty="0"/>
              <a:t>map&lt;</a:t>
            </a:r>
            <a:r>
              <a:rPr lang="en-GB" altLang="zh-TW" dirty="0" err="1"/>
              <a:t>int</a:t>
            </a:r>
            <a:r>
              <a:rPr lang="en-GB" altLang="zh-TW" dirty="0"/>
              <a:t>, long </a:t>
            </a:r>
            <a:r>
              <a:rPr lang="en-GB" altLang="zh-TW" dirty="0" err="1"/>
              <a:t>long</a:t>
            </a:r>
            <a:r>
              <a:rPr lang="en-GB" altLang="zh-TW" dirty="0"/>
              <a:t> (</a:t>
            </a:r>
            <a:r>
              <a:rPr lang="en-GB" altLang="zh-TW" dirty="0" err="1"/>
              <a:t>int</a:t>
            </a:r>
            <a:r>
              <a:rPr lang="en-GB" altLang="zh-TW" dirty="0"/>
              <a:t>)&gt; m;</a:t>
            </a:r>
          </a:p>
          <a:p>
            <a:endParaRPr lang="zh-TW" altLang="en-US" dirty="0"/>
          </a:p>
        </p:txBody>
      </p:sp>
    </p:spTree>
    <p:extLst>
      <p:ext uri="{BB962C8B-B14F-4D97-AF65-F5344CB8AC3E}">
        <p14:creationId xmlns:p14="http://schemas.microsoft.com/office/powerpoint/2010/main" val="2230140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48AA-7283-4890-B2CB-878FFC15A8CC}"/>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7B6F1C-186B-42F1-8AE9-49C418D9F260}"/>
                  </a:ext>
                </a:extLst>
              </p:cNvPr>
              <p:cNvSpPr>
                <a:spLocks noGrp="1"/>
              </p:cNvSpPr>
              <p:nvPr>
                <p:ph idx="1"/>
              </p:nvPr>
            </p:nvSpPr>
            <p:spPr/>
            <p:txBody>
              <a:bodyPr/>
              <a:lstStyle/>
              <a:p>
                <a:r>
                  <a:rPr lang="en-GB" altLang="zh-TW" dirty="0"/>
                  <a:t>We can calculate </a:t>
                </a:r>
                <a14:m>
                  <m:oMath xmlns:m="http://schemas.openxmlformats.org/officeDocument/2006/math">
                    <m:sSub>
                      <m:sSubPr>
                        <m:ctrlPr>
                          <a:rPr lang="en-GB"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80</m:t>
                        </m:r>
                      </m:sub>
                    </m:sSub>
                    <m:r>
                      <a:rPr lang="en-GB" altLang="zh-TW" b="0" i="1" smtClean="0">
                        <a:latin typeface="Cambria Math" panose="02040503050406030204" pitchFamily="18" charset="0"/>
                      </a:rPr>
                      <m:t>=</m:t>
                    </m:r>
                    <m:r>
                      <m:rPr>
                        <m:nor/>
                      </m:rPr>
                      <a:rPr lang="en-US" altLang="zh-TW"/>
                      <m:t>23416728348467685</m:t>
                    </m:r>
                  </m:oMath>
                </a14:m>
                <a:r>
                  <a:rPr lang="zh-TW" altLang="en-US" dirty="0"/>
                  <a:t> </a:t>
                </a:r>
                <a:r>
                  <a:rPr lang="en-GB" altLang="zh-TW" dirty="0"/>
                  <a:t>instantly</a:t>
                </a:r>
                <a:endParaRPr lang="zh-TW" altLang="en-US" dirty="0"/>
              </a:p>
            </p:txBody>
          </p:sp>
        </mc:Choice>
        <mc:Fallback xmlns="">
          <p:sp>
            <p:nvSpPr>
              <p:cNvPr id="3" name="Content Placeholder 2">
                <a:extLst>
                  <a:ext uri="{FF2B5EF4-FFF2-40B4-BE49-F238E27FC236}">
                    <a16:creationId xmlns:a16="http://schemas.microsoft.com/office/drawing/2014/main" id="{CF7B6F1C-186B-42F1-8AE9-49C418D9F26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8587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4C69-DB42-4363-A318-05F90995184C}"/>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4FD1A555-6E4B-47C2-B207-AF5A8735A629}"/>
              </a:ext>
            </a:extLst>
          </p:cNvPr>
          <p:cNvSpPr>
            <a:spLocks noGrp="1"/>
          </p:cNvSpPr>
          <p:nvPr>
            <p:ph idx="1"/>
          </p:nvPr>
        </p:nvSpPr>
        <p:spPr/>
        <p:txBody>
          <a:bodyPr/>
          <a:lstStyle/>
          <a:p>
            <a:r>
              <a:rPr lang="en-GB" altLang="zh-TW" dirty="0"/>
              <a:t>In this case, since the keys are integers, we can simply use an array, and we fill in the array in increasing order</a:t>
            </a:r>
          </a:p>
          <a:p>
            <a:endParaRPr lang="en-GB" altLang="zh-TW" dirty="0"/>
          </a:p>
          <a:p>
            <a:endParaRPr lang="en-GB" altLang="zh-TW" dirty="0"/>
          </a:p>
          <a:p>
            <a:r>
              <a:rPr lang="en-GB" altLang="zh-TW" dirty="0"/>
              <a:t>We are talking about </a:t>
            </a:r>
            <a:r>
              <a:rPr lang="en-GB" altLang="zh-TW" dirty="0">
                <a:solidFill>
                  <a:srgbClr val="FF0000"/>
                </a:solidFill>
              </a:rPr>
              <a:t>dynamic programming</a:t>
            </a:r>
          </a:p>
          <a:p>
            <a:endParaRPr lang="zh-TW" altLang="en-US" dirty="0"/>
          </a:p>
        </p:txBody>
      </p:sp>
      <p:pic>
        <p:nvPicPr>
          <p:cNvPr id="4" name="Picture 3">
            <a:extLst>
              <a:ext uri="{FF2B5EF4-FFF2-40B4-BE49-F238E27FC236}">
                <a16:creationId xmlns:a16="http://schemas.microsoft.com/office/drawing/2014/main" id="{0B85DFAF-6B24-475B-BB6D-53A0A7934BC2}"/>
              </a:ext>
            </a:extLst>
          </p:cNvPr>
          <p:cNvPicPr>
            <a:picLocks noChangeAspect="1"/>
          </p:cNvPicPr>
          <p:nvPr/>
        </p:nvPicPr>
        <p:blipFill>
          <a:blip r:embed="rId2"/>
          <a:stretch>
            <a:fillRect/>
          </a:stretch>
        </p:blipFill>
        <p:spPr>
          <a:xfrm>
            <a:off x="3210095" y="2816141"/>
            <a:ext cx="4795346" cy="697619"/>
          </a:xfrm>
          <a:prstGeom prst="rect">
            <a:avLst/>
          </a:prstGeom>
        </p:spPr>
      </p:pic>
    </p:spTree>
    <p:extLst>
      <p:ext uri="{BB962C8B-B14F-4D97-AF65-F5344CB8AC3E}">
        <p14:creationId xmlns:p14="http://schemas.microsoft.com/office/powerpoint/2010/main" val="1637776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BE3F-B6ED-4B4E-A64D-321F363DB74D}"/>
              </a:ext>
            </a:extLst>
          </p:cNvPr>
          <p:cNvSpPr>
            <a:spLocks noGrp="1"/>
          </p:cNvSpPr>
          <p:nvPr>
            <p:ph type="title"/>
          </p:nvPr>
        </p:nvSpPr>
        <p:spPr/>
        <p:txBody>
          <a:bodyPr/>
          <a:lstStyle/>
          <a:p>
            <a:r>
              <a:rPr lang="en-GB" altLang="zh-TW" dirty="0"/>
              <a:t>In general</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AF4A6-9BCE-40AB-9DB1-3D58B71491B7}"/>
                  </a:ext>
                </a:extLst>
              </p:cNvPr>
              <p:cNvSpPr>
                <a:spLocks noGrp="1"/>
              </p:cNvSpPr>
              <p:nvPr>
                <p:ph idx="1"/>
              </p:nvPr>
            </p:nvSpPr>
            <p:spPr/>
            <p:txBody>
              <a:bodyPr/>
              <a:lstStyle/>
              <a:p>
                <a:r>
                  <a:rPr lang="en-GB" altLang="zh-TW" dirty="0"/>
                  <a:t>The keys are not necessarily integers, and depending on the problem, you may need a (sorted) map</a:t>
                </a:r>
              </a:p>
              <a:p>
                <a:endParaRPr lang="en-GB" altLang="zh-TW" dirty="0"/>
              </a:p>
              <a:p>
                <a:r>
                  <a:rPr lang="en-GB" altLang="zh-TW" dirty="0"/>
                  <a:t>Even using dynamic programming (with an array), we don’t necessarily need to fill in all </a:t>
                </a:r>
                <a14:m>
                  <m:oMath xmlns:m="http://schemas.openxmlformats.org/officeDocument/2006/math">
                    <m:sSub>
                      <m:sSubPr>
                        <m:ctrlPr>
                          <a:rPr lang="en-GB"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0</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1</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sub>
                    </m:sSub>
                  </m:oMath>
                </a14:m>
                <a:endParaRPr lang="zh-TW" altLang="en-US" dirty="0"/>
              </a:p>
            </p:txBody>
          </p:sp>
        </mc:Choice>
        <mc:Fallback xmlns="">
          <p:sp>
            <p:nvSpPr>
              <p:cNvPr id="3" name="Content Placeholder 2">
                <a:extLst>
                  <a:ext uri="{FF2B5EF4-FFF2-40B4-BE49-F238E27FC236}">
                    <a16:creationId xmlns:a16="http://schemas.microsoft.com/office/drawing/2014/main" id="{5D0AF4A6-9BCE-40AB-9DB1-3D58B71491B7}"/>
                  </a:ext>
                </a:extLst>
              </p:cNvPr>
              <p:cNvSpPr>
                <a:spLocks noGrp="1" noRot="1" noChangeAspect="1" noMove="1" noResize="1" noEditPoints="1" noAdjustHandles="1" noChangeArrowheads="1" noChangeShapeType="1" noTextEdit="1"/>
              </p:cNvSpPr>
              <p:nvPr>
                <p:ph idx="1"/>
              </p:nvPr>
            </p:nvSpPr>
            <p:spPr>
              <a:blipFill>
                <a:blip r:embed="rId2"/>
                <a:stretch>
                  <a:fillRect l="-1043" t="-2241" r="-98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18918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1664-2525-4185-B72F-77F99DED0434}"/>
              </a:ext>
            </a:extLst>
          </p:cNvPr>
          <p:cNvSpPr>
            <a:spLocks noGrp="1"/>
          </p:cNvSpPr>
          <p:nvPr>
            <p:ph type="title"/>
          </p:nvPr>
        </p:nvSpPr>
        <p:spPr/>
        <p:txBody>
          <a:bodyPr/>
          <a:lstStyle/>
          <a:p>
            <a:r>
              <a:rPr lang="en-GB" altLang="zh-TW" dirty="0"/>
              <a:t>Homework</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4E61B2-D7EB-4183-9ADD-F44E5DB202CF}"/>
                  </a:ext>
                </a:extLst>
              </p:cNvPr>
              <p:cNvSpPr>
                <a:spLocks noGrp="1"/>
              </p:cNvSpPr>
              <p:nvPr>
                <p:ph idx="1"/>
              </p:nvPr>
            </p:nvSpPr>
            <p:spPr/>
            <p:txBody>
              <a:bodyPr/>
              <a:lstStyle/>
              <a:p>
                <a:r>
                  <a:rPr lang="en-GB" altLang="zh-TW" dirty="0"/>
                  <a:t>A simple dynamic programming problem:</a:t>
                </a:r>
              </a:p>
              <a:p>
                <a:r>
                  <a:rPr lang="en-GB" altLang="zh-TW" dirty="0"/>
                  <a:t>Generate all combinatorial numbers </a:t>
                </a:r>
                <a14:m>
                  <m:oMath xmlns:m="http://schemas.openxmlformats.org/officeDocument/2006/math">
                    <m:sSubSup>
                      <m:sSubSupPr>
                        <m:ctrlPr>
                          <a:rPr lang="en-GB" altLang="zh-TW" i="1" smtClean="0">
                            <a:latin typeface="Cambria Math" panose="02040503050406030204" pitchFamily="18" charset="0"/>
                          </a:rPr>
                        </m:ctrlPr>
                      </m:sSubSupPr>
                      <m:e>
                        <m:r>
                          <a:rPr lang="en-GB" altLang="zh-TW" b="0" i="1" smtClean="0">
                            <a:latin typeface="Cambria Math" panose="02040503050406030204" pitchFamily="18" charset="0"/>
                          </a:rPr>
                          <m:t>𝐶</m:t>
                        </m:r>
                      </m:e>
                      <m:sub>
                        <m:r>
                          <a:rPr lang="en-GB" altLang="zh-TW" b="0" i="1" smtClean="0">
                            <a:latin typeface="Cambria Math" panose="02040503050406030204" pitchFamily="18" charset="0"/>
                          </a:rPr>
                          <m:t>𝑏</m:t>
                        </m:r>
                      </m:sub>
                      <m:sup>
                        <m:r>
                          <a:rPr lang="en-GB" altLang="zh-TW" b="0" i="1" smtClean="0">
                            <a:latin typeface="Cambria Math" panose="02040503050406030204" pitchFamily="18" charset="0"/>
                          </a:rPr>
                          <m:t>𝑎</m:t>
                        </m:r>
                      </m:sup>
                    </m:sSubSup>
                  </m:oMath>
                </a14:m>
                <a:r>
                  <a:rPr lang="zh-TW" altLang="en-US" dirty="0"/>
                  <a:t> </a:t>
                </a:r>
                <a:r>
                  <a:rPr lang="en-GB" altLang="zh-TW" dirty="0"/>
                  <a:t>for a&lt;=100, b&lt;=a</a:t>
                </a:r>
              </a:p>
              <a:p>
                <a:r>
                  <a:rPr lang="en-GB" altLang="zh-TW" dirty="0"/>
                  <a:t>What is your program’s time complexity?</a:t>
                </a:r>
              </a:p>
              <a:p>
                <a:r>
                  <a:rPr lang="en-GB" altLang="zh-TW" dirty="0"/>
                  <a:t>What is your program’s space complexity?</a:t>
                </a:r>
              </a:p>
              <a:p>
                <a:endParaRPr lang="en-GB" altLang="zh-TW" dirty="0"/>
              </a:p>
              <a:p>
                <a:r>
                  <a:rPr lang="en-GB" altLang="zh-TW" dirty="0"/>
                  <a:t>What if we only want a number </a:t>
                </a:r>
                <a14:m>
                  <m:oMath xmlns:m="http://schemas.openxmlformats.org/officeDocument/2006/math">
                    <m:sSubSup>
                      <m:sSubSupPr>
                        <m:ctrlPr>
                          <a:rPr lang="en-GB" altLang="zh-TW" i="1" smtClean="0">
                            <a:latin typeface="Cambria Math" panose="02040503050406030204" pitchFamily="18" charset="0"/>
                          </a:rPr>
                        </m:ctrlPr>
                      </m:sSubSupPr>
                      <m:e>
                        <m:r>
                          <a:rPr lang="en-GB" altLang="zh-TW" b="0" i="1" smtClean="0">
                            <a:latin typeface="Cambria Math" panose="02040503050406030204" pitchFamily="18" charset="0"/>
                          </a:rPr>
                          <m:t>𝐶</m:t>
                        </m:r>
                      </m:e>
                      <m:sub>
                        <m:r>
                          <a:rPr lang="en-GB" altLang="zh-TW" b="0" i="1" smtClean="0">
                            <a:latin typeface="Cambria Math" panose="02040503050406030204" pitchFamily="18" charset="0"/>
                          </a:rPr>
                          <m:t>𝑘</m:t>
                        </m:r>
                      </m:sub>
                      <m:sup>
                        <m:r>
                          <a:rPr lang="en-GB" altLang="zh-TW" b="0" i="1" smtClean="0">
                            <a:latin typeface="Cambria Math" panose="02040503050406030204" pitchFamily="18" charset="0"/>
                          </a:rPr>
                          <m:t>𝑛</m:t>
                        </m:r>
                      </m:sup>
                    </m:sSubSup>
                  </m:oMath>
                </a14:m>
                <a:r>
                  <a:rPr lang="en-GB" altLang="zh-TW" dirty="0"/>
                  <a:t>, but with n very large?</a:t>
                </a:r>
              </a:p>
              <a:p>
                <a:r>
                  <a:rPr lang="en-GB" altLang="zh-TW" dirty="0"/>
                  <a:t>What is your program’s time complexity?</a:t>
                </a:r>
              </a:p>
            </p:txBody>
          </p:sp>
        </mc:Choice>
        <mc:Fallback xmlns="">
          <p:sp>
            <p:nvSpPr>
              <p:cNvPr id="3" name="Content Placeholder 2">
                <a:extLst>
                  <a:ext uri="{FF2B5EF4-FFF2-40B4-BE49-F238E27FC236}">
                    <a16:creationId xmlns:a16="http://schemas.microsoft.com/office/drawing/2014/main" id="{E84E61B2-D7EB-4183-9ADD-F44E5DB202C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18449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4D11-CF74-46D5-91A9-11CF61E792D8}"/>
              </a:ext>
            </a:extLst>
          </p:cNvPr>
          <p:cNvSpPr>
            <a:spLocks noGrp="1"/>
          </p:cNvSpPr>
          <p:nvPr>
            <p:ph type="title"/>
          </p:nvPr>
        </p:nvSpPr>
        <p:spPr/>
        <p:txBody>
          <a:bodyPr/>
          <a:lstStyle/>
          <a:p>
            <a:r>
              <a:rPr lang="en-GB" altLang="zh-TW" dirty="0"/>
              <a:t>Homework</a:t>
            </a:r>
            <a:endParaRPr lang="zh-TW" altLang="en-US" dirty="0"/>
          </a:p>
        </p:txBody>
      </p:sp>
      <p:sp>
        <p:nvSpPr>
          <p:cNvPr id="3" name="Content Placeholder 2">
            <a:extLst>
              <a:ext uri="{FF2B5EF4-FFF2-40B4-BE49-F238E27FC236}">
                <a16:creationId xmlns:a16="http://schemas.microsoft.com/office/drawing/2014/main" id="{ED55715A-6528-4B9F-B118-8E8E4C09F4F0}"/>
              </a:ext>
            </a:extLst>
          </p:cNvPr>
          <p:cNvSpPr>
            <a:spLocks noGrp="1"/>
          </p:cNvSpPr>
          <p:nvPr>
            <p:ph idx="1"/>
          </p:nvPr>
        </p:nvSpPr>
        <p:spPr/>
        <p:txBody>
          <a:bodyPr/>
          <a:lstStyle/>
          <a:p>
            <a:r>
              <a:rPr lang="en-GB" altLang="zh-TW" dirty="0"/>
              <a:t>One more complex example:</a:t>
            </a:r>
            <a:endParaRPr lang="zh-TW" altLang="en-US" dirty="0"/>
          </a:p>
        </p:txBody>
      </p:sp>
      <p:pic>
        <p:nvPicPr>
          <p:cNvPr id="4" name="Picture 3">
            <a:extLst>
              <a:ext uri="{FF2B5EF4-FFF2-40B4-BE49-F238E27FC236}">
                <a16:creationId xmlns:a16="http://schemas.microsoft.com/office/drawing/2014/main" id="{4161C552-00E2-4F4C-8D73-EABBE45FDC62}"/>
              </a:ext>
            </a:extLst>
          </p:cNvPr>
          <p:cNvPicPr>
            <a:picLocks noChangeAspect="1"/>
          </p:cNvPicPr>
          <p:nvPr/>
        </p:nvPicPr>
        <p:blipFill>
          <a:blip r:embed="rId2"/>
          <a:stretch>
            <a:fillRect/>
          </a:stretch>
        </p:blipFill>
        <p:spPr>
          <a:xfrm>
            <a:off x="2137316" y="2437598"/>
            <a:ext cx="8316639" cy="3939788"/>
          </a:xfrm>
          <a:prstGeom prst="rect">
            <a:avLst/>
          </a:prstGeom>
        </p:spPr>
      </p:pic>
    </p:spTree>
    <p:extLst>
      <p:ext uri="{BB962C8B-B14F-4D97-AF65-F5344CB8AC3E}">
        <p14:creationId xmlns:p14="http://schemas.microsoft.com/office/powerpoint/2010/main" val="2373637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88A0-2CB7-4080-998C-59EB87007BE2}"/>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CB5692A8-2766-4915-8AE2-B1CF72CD3758}"/>
              </a:ext>
            </a:extLst>
          </p:cNvPr>
          <p:cNvSpPr>
            <a:spLocks noGrp="1"/>
          </p:cNvSpPr>
          <p:nvPr>
            <p:ph idx="1"/>
          </p:nvPr>
        </p:nvSpPr>
        <p:spPr/>
        <p:txBody>
          <a:bodyPr/>
          <a:lstStyle/>
          <a:p>
            <a:r>
              <a:rPr lang="en-GB" altLang="zh-TW" dirty="0"/>
              <a:t>We want to choose 15 numbers, with different rows and columns, such that the sum is maximal</a:t>
            </a:r>
            <a:endParaRPr lang="zh-TW" altLang="en-US" dirty="0"/>
          </a:p>
        </p:txBody>
      </p:sp>
      <p:pic>
        <p:nvPicPr>
          <p:cNvPr id="4" name="Picture 3">
            <a:extLst>
              <a:ext uri="{FF2B5EF4-FFF2-40B4-BE49-F238E27FC236}">
                <a16:creationId xmlns:a16="http://schemas.microsoft.com/office/drawing/2014/main" id="{E81928B8-6235-4B12-8C19-F120411FA2DC}"/>
              </a:ext>
            </a:extLst>
          </p:cNvPr>
          <p:cNvPicPr>
            <a:picLocks noChangeAspect="1"/>
          </p:cNvPicPr>
          <p:nvPr/>
        </p:nvPicPr>
        <p:blipFill>
          <a:blip r:embed="rId2"/>
          <a:stretch>
            <a:fillRect/>
          </a:stretch>
        </p:blipFill>
        <p:spPr>
          <a:xfrm>
            <a:off x="2434952" y="2588490"/>
            <a:ext cx="7322096" cy="4121746"/>
          </a:xfrm>
          <a:prstGeom prst="rect">
            <a:avLst/>
          </a:prstGeom>
        </p:spPr>
      </p:pic>
    </p:spTree>
    <p:extLst>
      <p:ext uri="{BB962C8B-B14F-4D97-AF65-F5344CB8AC3E}">
        <p14:creationId xmlns:p14="http://schemas.microsoft.com/office/powerpoint/2010/main" val="1539529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C098-DC44-4784-8A5C-9B437054374F}"/>
              </a:ext>
            </a:extLst>
          </p:cNvPr>
          <p:cNvSpPr>
            <a:spLocks noGrp="1"/>
          </p:cNvSpPr>
          <p:nvPr>
            <p:ph type="title"/>
          </p:nvPr>
        </p:nvSpPr>
        <p:spPr/>
        <p:txBody>
          <a:bodyPr/>
          <a:lstStyle/>
          <a:p>
            <a:r>
              <a:rPr lang="en-GB" altLang="zh-TW" dirty="0"/>
              <a:t>General idea</a:t>
            </a:r>
            <a:endParaRPr lang="zh-TW" altLang="en-US" dirty="0"/>
          </a:p>
        </p:txBody>
      </p:sp>
      <p:sp>
        <p:nvSpPr>
          <p:cNvPr id="3" name="Content Placeholder 2">
            <a:extLst>
              <a:ext uri="{FF2B5EF4-FFF2-40B4-BE49-F238E27FC236}">
                <a16:creationId xmlns:a16="http://schemas.microsoft.com/office/drawing/2014/main" id="{B779491D-87EE-4CAE-808F-F75CA09E15DB}"/>
              </a:ext>
            </a:extLst>
          </p:cNvPr>
          <p:cNvSpPr>
            <a:spLocks noGrp="1"/>
          </p:cNvSpPr>
          <p:nvPr>
            <p:ph idx="1"/>
          </p:nvPr>
        </p:nvSpPr>
        <p:spPr/>
        <p:txBody>
          <a:bodyPr/>
          <a:lstStyle/>
          <a:p>
            <a:r>
              <a:rPr lang="en-GB" altLang="zh-TW" dirty="0"/>
              <a:t>For rows &gt;=</a:t>
            </a:r>
            <a:r>
              <a:rPr lang="en-GB" altLang="zh-TW" dirty="0" err="1"/>
              <a:t>i</a:t>
            </a:r>
            <a:endParaRPr lang="en-GB" altLang="zh-TW" dirty="0"/>
          </a:p>
          <a:p>
            <a:r>
              <a:rPr lang="en-GB" altLang="zh-TW" dirty="0"/>
              <a:t>For a set of columns C of cardinal N-</a:t>
            </a:r>
            <a:r>
              <a:rPr lang="en-GB" altLang="zh-TW" dirty="0" err="1"/>
              <a:t>i</a:t>
            </a:r>
            <a:endParaRPr lang="en-GB" altLang="zh-TW" dirty="0"/>
          </a:p>
          <a:p>
            <a:endParaRPr lang="en-GB" altLang="zh-TW" dirty="0"/>
          </a:p>
          <a:p>
            <a:endParaRPr lang="en-GB" altLang="zh-TW" dirty="0"/>
          </a:p>
          <a:p>
            <a:endParaRPr lang="en-GB" altLang="zh-TW" dirty="0"/>
          </a:p>
          <a:p>
            <a:r>
              <a:rPr lang="en-GB" altLang="zh-TW" dirty="0"/>
              <a:t>The solution is then </a:t>
            </a:r>
            <a:endParaRPr lang="zh-TW" altLang="en-US" dirty="0"/>
          </a:p>
        </p:txBody>
      </p:sp>
      <p:pic>
        <p:nvPicPr>
          <p:cNvPr id="4" name="Picture 3">
            <a:extLst>
              <a:ext uri="{FF2B5EF4-FFF2-40B4-BE49-F238E27FC236}">
                <a16:creationId xmlns:a16="http://schemas.microsoft.com/office/drawing/2014/main" id="{29A4F829-561C-4B16-9007-7334CBBF2141}"/>
              </a:ext>
            </a:extLst>
          </p:cNvPr>
          <p:cNvPicPr>
            <a:picLocks noChangeAspect="1"/>
          </p:cNvPicPr>
          <p:nvPr/>
        </p:nvPicPr>
        <p:blipFill>
          <a:blip r:embed="rId2"/>
          <a:stretch>
            <a:fillRect/>
          </a:stretch>
        </p:blipFill>
        <p:spPr>
          <a:xfrm>
            <a:off x="3398224" y="2992963"/>
            <a:ext cx="4291647" cy="746830"/>
          </a:xfrm>
          <a:prstGeom prst="rect">
            <a:avLst/>
          </a:prstGeom>
        </p:spPr>
      </p:pic>
      <p:pic>
        <p:nvPicPr>
          <p:cNvPr id="5" name="Picture 4">
            <a:extLst>
              <a:ext uri="{FF2B5EF4-FFF2-40B4-BE49-F238E27FC236}">
                <a16:creationId xmlns:a16="http://schemas.microsoft.com/office/drawing/2014/main" id="{51DD8D21-92AD-4B59-BEDE-9464CA7B9EEA}"/>
              </a:ext>
            </a:extLst>
          </p:cNvPr>
          <p:cNvPicPr>
            <a:picLocks noChangeAspect="1"/>
          </p:cNvPicPr>
          <p:nvPr/>
        </p:nvPicPr>
        <p:blipFill>
          <a:blip r:embed="rId3"/>
          <a:stretch>
            <a:fillRect/>
          </a:stretch>
        </p:blipFill>
        <p:spPr>
          <a:xfrm>
            <a:off x="4480502" y="4343619"/>
            <a:ext cx="2752505" cy="551814"/>
          </a:xfrm>
          <a:prstGeom prst="rect">
            <a:avLst/>
          </a:prstGeom>
        </p:spPr>
      </p:pic>
    </p:spTree>
    <p:extLst>
      <p:ext uri="{BB962C8B-B14F-4D97-AF65-F5344CB8AC3E}">
        <p14:creationId xmlns:p14="http://schemas.microsoft.com/office/powerpoint/2010/main" val="2290423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FF46-74B1-4EF8-84D7-343293754B01}"/>
              </a:ext>
            </a:extLst>
          </p:cNvPr>
          <p:cNvSpPr>
            <a:spLocks noGrp="1"/>
          </p:cNvSpPr>
          <p:nvPr>
            <p:ph type="title"/>
          </p:nvPr>
        </p:nvSpPr>
        <p:spPr/>
        <p:txBody>
          <a:bodyPr/>
          <a:lstStyle/>
          <a:p>
            <a:r>
              <a:rPr lang="en-GB" altLang="zh-TW" dirty="0"/>
              <a:t>Naïve solution</a:t>
            </a:r>
            <a:endParaRPr lang="zh-TW" altLang="en-US" dirty="0"/>
          </a:p>
        </p:txBody>
      </p:sp>
      <p:sp>
        <p:nvSpPr>
          <p:cNvPr id="3" name="Content Placeholder 2">
            <a:extLst>
              <a:ext uri="{FF2B5EF4-FFF2-40B4-BE49-F238E27FC236}">
                <a16:creationId xmlns:a16="http://schemas.microsoft.com/office/drawing/2014/main" id="{2872C4D4-475F-47BF-A34F-293F1DE8531D}"/>
              </a:ext>
            </a:extLst>
          </p:cNvPr>
          <p:cNvSpPr>
            <a:spLocks noGrp="1"/>
          </p:cNvSpPr>
          <p:nvPr>
            <p:ph idx="1"/>
          </p:nvPr>
        </p:nvSpPr>
        <p:spPr/>
        <p:txBody>
          <a:bodyPr>
            <a:normAutofit fontScale="85000" lnSpcReduction="20000"/>
          </a:bodyPr>
          <a:lstStyle/>
          <a:p>
            <a:r>
              <a:rPr lang="en-GB" altLang="zh-TW" dirty="0"/>
              <a:t>Recurrence on n:</a:t>
            </a:r>
          </a:p>
          <a:p>
            <a:r>
              <a:rPr lang="en-GB" altLang="zh-TW" dirty="0" err="1"/>
              <a:t>int</a:t>
            </a:r>
            <a:r>
              <a:rPr lang="en-GB" altLang="zh-TW" dirty="0"/>
              <a:t> f(</a:t>
            </a:r>
            <a:r>
              <a:rPr lang="en-GB" altLang="zh-TW" dirty="0" err="1"/>
              <a:t>int</a:t>
            </a:r>
            <a:r>
              <a:rPr lang="en-GB" altLang="zh-TW" dirty="0"/>
              <a:t> </a:t>
            </a:r>
            <a:r>
              <a:rPr lang="en-GB" altLang="zh-TW" dirty="0" err="1"/>
              <a:t>i</a:t>
            </a:r>
            <a:r>
              <a:rPr lang="en-GB" altLang="zh-TW" dirty="0"/>
              <a:t>, set&lt;</a:t>
            </a:r>
            <a:r>
              <a:rPr lang="en-GB" altLang="zh-TW" dirty="0" err="1"/>
              <a:t>int</a:t>
            </a:r>
            <a:r>
              <a:rPr lang="en-GB" altLang="zh-TW" dirty="0"/>
              <a:t>&gt; c){</a:t>
            </a:r>
          </a:p>
          <a:p>
            <a:r>
              <a:rPr lang="en-GB" altLang="zh-TW" dirty="0"/>
              <a:t>    if(</a:t>
            </a:r>
            <a:r>
              <a:rPr lang="en-GB" altLang="zh-TW" dirty="0" err="1"/>
              <a:t>i</a:t>
            </a:r>
            <a:r>
              <a:rPr lang="en-GB" altLang="zh-TW" dirty="0"/>
              <a:t>==0) return 0;</a:t>
            </a:r>
          </a:p>
          <a:p>
            <a:r>
              <a:rPr lang="en-GB" altLang="zh-TW" dirty="0"/>
              <a:t>    </a:t>
            </a:r>
            <a:r>
              <a:rPr lang="en-GB" altLang="zh-TW" dirty="0" err="1"/>
              <a:t>int</a:t>
            </a:r>
            <a:r>
              <a:rPr lang="en-GB" altLang="zh-TW" dirty="0"/>
              <a:t> s = 0;</a:t>
            </a:r>
          </a:p>
          <a:p>
            <a:r>
              <a:rPr lang="en-GB" altLang="zh-TW" dirty="0"/>
              <a:t>    for(</a:t>
            </a:r>
            <a:r>
              <a:rPr lang="en-GB" altLang="zh-TW" dirty="0" err="1"/>
              <a:t>int</a:t>
            </a:r>
            <a:r>
              <a:rPr lang="en-GB" altLang="zh-TW" dirty="0"/>
              <a:t> j=0;j&lt;</a:t>
            </a:r>
            <a:r>
              <a:rPr lang="en-GB" altLang="zh-TW" dirty="0" err="1"/>
              <a:t>n;j</a:t>
            </a:r>
            <a:r>
              <a:rPr lang="en-GB" altLang="zh-TW" dirty="0"/>
              <a:t>++)</a:t>
            </a:r>
          </a:p>
          <a:p>
            <a:r>
              <a:rPr lang="en-GB" altLang="zh-TW" dirty="0"/>
              <a:t>        if(</a:t>
            </a:r>
            <a:r>
              <a:rPr lang="en-GB" altLang="zh-TW" dirty="0" err="1"/>
              <a:t>c.count</a:t>
            </a:r>
            <a:r>
              <a:rPr lang="en-GB" altLang="zh-TW" dirty="0"/>
              <a:t>(j)){</a:t>
            </a:r>
          </a:p>
          <a:p>
            <a:r>
              <a:rPr lang="en-GB" altLang="zh-TW" dirty="0"/>
              <a:t>              </a:t>
            </a:r>
            <a:r>
              <a:rPr lang="en-GB" altLang="zh-TW" dirty="0" err="1"/>
              <a:t>c.erase</a:t>
            </a:r>
            <a:r>
              <a:rPr lang="en-GB" altLang="zh-TW" dirty="0"/>
              <a:t>(j);</a:t>
            </a:r>
          </a:p>
          <a:p>
            <a:r>
              <a:rPr lang="en-GB" altLang="zh-TW" dirty="0"/>
              <a:t>              s = max(s, m[</a:t>
            </a:r>
            <a:r>
              <a:rPr lang="en-GB" altLang="zh-TW" dirty="0" err="1"/>
              <a:t>i</a:t>
            </a:r>
            <a:r>
              <a:rPr lang="en-GB" altLang="zh-TW" dirty="0"/>
              <a:t>][j] + f(i+1, c));</a:t>
            </a:r>
          </a:p>
          <a:p>
            <a:r>
              <a:rPr lang="en-GB" altLang="zh-TW" dirty="0"/>
              <a:t>        }</a:t>
            </a:r>
          </a:p>
          <a:p>
            <a:r>
              <a:rPr lang="en-GB" altLang="zh-TW" dirty="0"/>
              <a:t>    return s;</a:t>
            </a:r>
          </a:p>
          <a:p>
            <a:r>
              <a:rPr lang="en-GB" altLang="zh-TW" dirty="0"/>
              <a:t>}</a:t>
            </a:r>
          </a:p>
          <a:p>
            <a:endParaRPr lang="zh-TW" altLang="en-US" dirty="0"/>
          </a:p>
        </p:txBody>
      </p:sp>
    </p:spTree>
    <p:extLst>
      <p:ext uri="{BB962C8B-B14F-4D97-AF65-F5344CB8AC3E}">
        <p14:creationId xmlns:p14="http://schemas.microsoft.com/office/powerpoint/2010/main" val="419849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A18E-E2F1-4B32-8429-22777F05BD6C}"/>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54FCC94A-2614-46F0-BD67-29AEEC6281DA}"/>
              </a:ext>
            </a:extLst>
          </p:cNvPr>
          <p:cNvSpPr>
            <a:spLocks noGrp="1"/>
          </p:cNvSpPr>
          <p:nvPr>
            <p:ph idx="1"/>
          </p:nvPr>
        </p:nvSpPr>
        <p:spPr/>
        <p:txBody>
          <a:bodyPr/>
          <a:lstStyle/>
          <a:p>
            <a:r>
              <a:rPr lang="en-US" altLang="zh-TW" dirty="0"/>
              <a:t>It was no very unusual thing for Mr. Lestrade</a:t>
            </a:r>
          </a:p>
          <a:p>
            <a:endParaRPr lang="en-GB" altLang="zh-TW" dirty="0"/>
          </a:p>
          <a:p>
            <a:r>
              <a:rPr lang="en-GB" altLang="zh-TW" dirty="0"/>
              <a:t>(</a:t>
            </a:r>
            <a:r>
              <a:rPr lang="en-US" altLang="zh-TW" dirty="0"/>
              <a:t>it, was) -&gt; no</a:t>
            </a:r>
          </a:p>
          <a:p>
            <a:r>
              <a:rPr lang="en-GB" altLang="zh-TW" dirty="0"/>
              <a:t>(</a:t>
            </a:r>
            <a:r>
              <a:rPr lang="en-US" altLang="zh-TW" dirty="0"/>
              <a:t>was, no) -&gt; very</a:t>
            </a:r>
          </a:p>
          <a:p>
            <a:r>
              <a:rPr lang="en-GB" altLang="zh-TW" dirty="0"/>
              <a:t>(</a:t>
            </a:r>
            <a:r>
              <a:rPr lang="en-US" altLang="zh-TW" dirty="0"/>
              <a:t>no, very) -&gt; unusual</a:t>
            </a:r>
          </a:p>
          <a:p>
            <a:r>
              <a:rPr lang="en-GB" altLang="zh-TW" dirty="0"/>
              <a:t>(</a:t>
            </a:r>
            <a:r>
              <a:rPr lang="en-US" altLang="zh-TW" dirty="0"/>
              <a:t>very, unusual) -&gt; thing</a:t>
            </a:r>
          </a:p>
          <a:p>
            <a:r>
              <a:rPr lang="en-GB" altLang="zh-TW" dirty="0"/>
              <a:t>…</a:t>
            </a:r>
            <a:r>
              <a:rPr lang="en-US" altLang="zh-TW" dirty="0"/>
              <a:t>…</a:t>
            </a:r>
            <a:endParaRPr lang="zh-TW" altLang="en-US" dirty="0"/>
          </a:p>
        </p:txBody>
      </p:sp>
    </p:spTree>
    <p:extLst>
      <p:ext uri="{BB962C8B-B14F-4D97-AF65-F5344CB8AC3E}">
        <p14:creationId xmlns:p14="http://schemas.microsoft.com/office/powerpoint/2010/main" val="3852710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C16C-82D9-4C7C-9085-1AC5E9F62F16}"/>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1302B6-D23A-462F-B2D2-80367A5147BA}"/>
                  </a:ext>
                </a:extLst>
              </p:cNvPr>
              <p:cNvSpPr>
                <a:spLocks noGrp="1"/>
              </p:cNvSpPr>
              <p:nvPr>
                <p:ph idx="1"/>
              </p:nvPr>
            </p:nvSpPr>
            <p:spPr/>
            <p:txBody>
              <a:bodyPr/>
              <a:lstStyle/>
              <a:p>
                <a:r>
                  <a:rPr lang="en-GB" altLang="zh-TW" dirty="0"/>
                  <a:t>What is the complexity?</a:t>
                </a:r>
              </a:p>
              <a:p>
                <a:endParaRPr lang="en-GB" altLang="zh-TW" dirty="0"/>
              </a:p>
              <a:p>
                <a:endParaRPr lang="en-GB" altLang="zh-TW" dirty="0"/>
              </a:p>
              <a:p>
                <a:r>
                  <a:rPr lang="en-GB" altLang="zh-TW" dirty="0"/>
                  <a:t>However, we have only </a:t>
                </a:r>
              </a:p>
              <a:p>
                <a:r>
                  <a:rPr lang="en-GB" altLang="zh-TW" dirty="0"/>
                  <a:t>15 values for I</a:t>
                </a:r>
              </a:p>
              <a:p>
                <a14:m>
                  <m:oMath xmlns:m="http://schemas.openxmlformats.org/officeDocument/2006/math">
                    <m:sSup>
                      <m:sSupPr>
                        <m:ctrlPr>
                          <a:rPr lang="en-US" altLang="zh-TW" i="1" smtClean="0">
                            <a:latin typeface="Cambria Math" panose="02040503050406030204" pitchFamily="18" charset="0"/>
                          </a:rPr>
                        </m:ctrlPr>
                      </m:sSupPr>
                      <m:e>
                        <m:r>
                          <a:rPr lang="en-GB" altLang="zh-TW" b="0" i="1" smtClean="0">
                            <a:latin typeface="Cambria Math" panose="02040503050406030204" pitchFamily="18" charset="0"/>
                          </a:rPr>
                          <m:t>2</m:t>
                        </m:r>
                      </m:e>
                      <m:sup>
                        <m:r>
                          <a:rPr lang="en-GB" altLang="zh-TW" b="0" i="1" smtClean="0">
                            <a:latin typeface="Cambria Math" panose="02040503050406030204" pitchFamily="18" charset="0"/>
                          </a:rPr>
                          <m:t>15</m:t>
                        </m:r>
                      </m:sup>
                    </m:sSup>
                  </m:oMath>
                </a14:m>
                <a:r>
                  <a:rPr lang="zh-TW" altLang="en-US" dirty="0"/>
                  <a:t> </a:t>
                </a:r>
                <a:r>
                  <a:rPr lang="en-GB" altLang="zh-TW" dirty="0"/>
                  <a:t>values for C</a:t>
                </a:r>
              </a:p>
              <a:p>
                <a:endParaRPr lang="en-GB" altLang="zh-TW" dirty="0"/>
              </a:p>
              <a:p>
                <a:r>
                  <a:rPr lang="en-GB" altLang="zh-TW" dirty="0"/>
                  <a:t>In total </a:t>
                </a:r>
                <a14:m>
                  <m:oMath xmlns:m="http://schemas.openxmlformats.org/officeDocument/2006/math">
                    <m:r>
                      <a:rPr lang="en-GB" altLang="zh-TW" b="0" i="1" smtClean="0">
                        <a:latin typeface="Cambria Math" panose="02040503050406030204" pitchFamily="18" charset="0"/>
                      </a:rPr>
                      <m:t>15∗</m:t>
                    </m:r>
                    <m:sSup>
                      <m:sSupPr>
                        <m:ctrlPr>
                          <a:rPr lang="en-GB" altLang="zh-TW" b="0" i="1" smtClean="0">
                            <a:latin typeface="Cambria Math" panose="02040503050406030204" pitchFamily="18" charset="0"/>
                          </a:rPr>
                        </m:ctrlPr>
                      </m:sSupPr>
                      <m:e>
                        <m:r>
                          <a:rPr lang="en-GB" altLang="zh-TW" b="0" i="1" smtClean="0">
                            <a:latin typeface="Cambria Math" panose="02040503050406030204" pitchFamily="18" charset="0"/>
                          </a:rPr>
                          <m:t>2</m:t>
                        </m:r>
                      </m:e>
                      <m:sup>
                        <m:r>
                          <a:rPr lang="en-GB" altLang="zh-TW" b="0" i="1" smtClean="0">
                            <a:latin typeface="Cambria Math" panose="02040503050406030204" pitchFamily="18" charset="0"/>
                          </a:rPr>
                          <m:t>15</m:t>
                        </m:r>
                      </m:sup>
                    </m:sSup>
                    <m:r>
                      <a:rPr lang="en-GB" altLang="zh-TW" b="0" i="1" smtClean="0">
                        <a:latin typeface="Cambria Math" panose="02040503050406030204" pitchFamily="18" charset="0"/>
                      </a:rPr>
                      <m:t>=491520</m:t>
                    </m:r>
                  </m:oMath>
                </a14:m>
                <a:r>
                  <a:rPr lang="zh-TW" altLang="en-US" dirty="0"/>
                  <a:t> </a:t>
                </a:r>
                <a:r>
                  <a:rPr lang="en-GB" altLang="zh-TW" dirty="0"/>
                  <a:t>combinations only! (&lt;&lt;&lt;15!)</a:t>
                </a:r>
                <a:endParaRPr lang="zh-TW" altLang="en-US" dirty="0"/>
              </a:p>
            </p:txBody>
          </p:sp>
        </mc:Choice>
        <mc:Fallback xmlns="">
          <p:sp>
            <p:nvSpPr>
              <p:cNvPr id="3" name="Content Placeholder 2">
                <a:extLst>
                  <a:ext uri="{FF2B5EF4-FFF2-40B4-BE49-F238E27FC236}">
                    <a16:creationId xmlns:a16="http://schemas.microsoft.com/office/drawing/2014/main" id="{0B1302B6-D23A-462F-B2D2-80367A5147B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80707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96EB-9515-4584-9558-5FD9243333F5}"/>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88643C0C-35EC-4C5F-8BC3-80E364358D64}"/>
              </a:ext>
            </a:extLst>
          </p:cNvPr>
          <p:cNvSpPr>
            <a:spLocks noGrp="1"/>
          </p:cNvSpPr>
          <p:nvPr>
            <p:ph idx="1"/>
          </p:nvPr>
        </p:nvSpPr>
        <p:spPr/>
        <p:txBody>
          <a:bodyPr>
            <a:normAutofit lnSpcReduction="10000"/>
          </a:bodyPr>
          <a:lstStyle/>
          <a:p>
            <a:r>
              <a:rPr lang="en-GB" altLang="zh-TW" dirty="0"/>
              <a:t>In fact, we encounter the same problem as before:</a:t>
            </a:r>
          </a:p>
          <a:p>
            <a:endParaRPr lang="en-GB" altLang="zh-TW" dirty="0"/>
          </a:p>
          <a:p>
            <a:endParaRPr lang="en-GB" altLang="zh-TW" dirty="0"/>
          </a:p>
          <a:p>
            <a:endParaRPr lang="en-GB" altLang="zh-TW" dirty="0"/>
          </a:p>
          <a:p>
            <a:endParaRPr lang="en-GB" altLang="zh-TW" dirty="0"/>
          </a:p>
          <a:p>
            <a:endParaRPr lang="en-GB" altLang="zh-TW" dirty="0"/>
          </a:p>
          <a:p>
            <a:endParaRPr lang="en-GB" altLang="zh-TW" dirty="0"/>
          </a:p>
          <a:p>
            <a:r>
              <a:rPr lang="en-GB" altLang="zh-TW" dirty="0"/>
              <a:t>In these two cases, we continue with f(2, {2,..N-1}), but we made the computation two times!</a:t>
            </a:r>
            <a:endParaRPr lang="zh-TW" altLang="en-US" dirty="0"/>
          </a:p>
        </p:txBody>
      </p:sp>
      <p:pic>
        <p:nvPicPr>
          <p:cNvPr id="4" name="Picture 3">
            <a:extLst>
              <a:ext uri="{FF2B5EF4-FFF2-40B4-BE49-F238E27FC236}">
                <a16:creationId xmlns:a16="http://schemas.microsoft.com/office/drawing/2014/main" id="{20FDE6BD-F6ED-403B-A193-2BA8F563D1D0}"/>
              </a:ext>
            </a:extLst>
          </p:cNvPr>
          <p:cNvPicPr>
            <a:picLocks noChangeAspect="1"/>
          </p:cNvPicPr>
          <p:nvPr/>
        </p:nvPicPr>
        <p:blipFill>
          <a:blip r:embed="rId2"/>
          <a:stretch>
            <a:fillRect/>
          </a:stretch>
        </p:blipFill>
        <p:spPr>
          <a:xfrm>
            <a:off x="3943508" y="2264461"/>
            <a:ext cx="3459021" cy="2730807"/>
          </a:xfrm>
          <a:prstGeom prst="rect">
            <a:avLst/>
          </a:prstGeom>
        </p:spPr>
      </p:pic>
    </p:spTree>
    <p:extLst>
      <p:ext uri="{BB962C8B-B14F-4D97-AF65-F5344CB8AC3E}">
        <p14:creationId xmlns:p14="http://schemas.microsoft.com/office/powerpoint/2010/main" val="3949089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7E46-3D43-406C-B4F2-E97C06C778E5}"/>
              </a:ext>
            </a:extLst>
          </p:cNvPr>
          <p:cNvSpPr>
            <a:spLocks noGrp="1"/>
          </p:cNvSpPr>
          <p:nvPr>
            <p:ph type="title"/>
          </p:nvPr>
        </p:nvSpPr>
        <p:spPr/>
        <p:txBody>
          <a:bodyPr/>
          <a:lstStyle/>
          <a:p>
            <a:r>
              <a:rPr lang="en-GB" altLang="zh-TW" dirty="0"/>
              <a:t>Homework</a:t>
            </a:r>
            <a:endParaRPr lang="zh-TW" altLang="en-US" dirty="0"/>
          </a:p>
        </p:txBody>
      </p:sp>
      <p:sp>
        <p:nvSpPr>
          <p:cNvPr id="3" name="Content Placeholder 2">
            <a:extLst>
              <a:ext uri="{FF2B5EF4-FFF2-40B4-BE49-F238E27FC236}">
                <a16:creationId xmlns:a16="http://schemas.microsoft.com/office/drawing/2014/main" id="{FEE7AA07-FE18-4BF5-AB0D-86C679137BC6}"/>
              </a:ext>
            </a:extLst>
          </p:cNvPr>
          <p:cNvSpPr>
            <a:spLocks noGrp="1"/>
          </p:cNvSpPr>
          <p:nvPr>
            <p:ph idx="1"/>
          </p:nvPr>
        </p:nvSpPr>
        <p:spPr/>
        <p:txBody>
          <a:bodyPr/>
          <a:lstStyle/>
          <a:p>
            <a:r>
              <a:rPr lang="en-GB" altLang="zh-TW" dirty="0"/>
              <a:t>Use dynamic programming, solve the above problem.</a:t>
            </a:r>
          </a:p>
          <a:p>
            <a:r>
              <a:rPr lang="en-GB" altLang="zh-TW" dirty="0"/>
              <a:t>Hint: create a struct/class IC, and use (unordered_)map&lt;IC, </a:t>
            </a:r>
            <a:r>
              <a:rPr lang="en-GB" altLang="zh-TW" dirty="0" err="1"/>
              <a:t>int</a:t>
            </a:r>
            <a:r>
              <a:rPr lang="en-GB" altLang="zh-TW" dirty="0"/>
              <a:t>&gt;</a:t>
            </a:r>
          </a:p>
          <a:p>
            <a:r>
              <a:rPr lang="en-GB" altLang="zh-TW" dirty="0"/>
              <a:t>Don’t forget to define </a:t>
            </a:r>
            <a:r>
              <a:rPr lang="en-GB" altLang="zh-TW" dirty="0">
                <a:solidFill>
                  <a:srgbClr val="FF0000"/>
                </a:solidFill>
              </a:rPr>
              <a:t>==, hash </a:t>
            </a:r>
            <a:r>
              <a:rPr lang="en-GB" altLang="zh-TW" dirty="0"/>
              <a:t>function!</a:t>
            </a:r>
          </a:p>
          <a:p>
            <a:endParaRPr lang="en-GB" altLang="zh-TW" dirty="0"/>
          </a:p>
          <a:p>
            <a:endParaRPr lang="en-GB" altLang="zh-TW" dirty="0"/>
          </a:p>
          <a:p>
            <a:r>
              <a:rPr lang="en-GB" altLang="zh-TW" dirty="0"/>
              <a:t>What is your program’s complexity?</a:t>
            </a:r>
            <a:endParaRPr lang="zh-TW" altLang="en-US" dirty="0"/>
          </a:p>
        </p:txBody>
      </p:sp>
    </p:spTree>
    <p:extLst>
      <p:ext uri="{BB962C8B-B14F-4D97-AF65-F5344CB8AC3E}">
        <p14:creationId xmlns:p14="http://schemas.microsoft.com/office/powerpoint/2010/main" val="1104745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7C43-A60C-432E-ADFC-148DF0966CB4}"/>
              </a:ext>
            </a:extLst>
          </p:cNvPr>
          <p:cNvSpPr>
            <a:spLocks noGrp="1"/>
          </p:cNvSpPr>
          <p:nvPr>
            <p:ph type="title"/>
          </p:nvPr>
        </p:nvSpPr>
        <p:spPr/>
        <p:txBody>
          <a:bodyPr/>
          <a:lstStyle/>
          <a:p>
            <a:r>
              <a:rPr lang="en-GB" altLang="zh-TW" dirty="0"/>
              <a:t>Answer</a:t>
            </a:r>
            <a:endParaRPr lang="zh-TW" altLang="en-US" dirty="0"/>
          </a:p>
        </p:txBody>
      </p:sp>
      <p:sp>
        <p:nvSpPr>
          <p:cNvPr id="3" name="Content Placeholder 2">
            <a:extLst>
              <a:ext uri="{FF2B5EF4-FFF2-40B4-BE49-F238E27FC236}">
                <a16:creationId xmlns:a16="http://schemas.microsoft.com/office/drawing/2014/main" id="{01961E1F-E53A-405B-9A40-7EFCE433E91B}"/>
              </a:ext>
            </a:extLst>
          </p:cNvPr>
          <p:cNvSpPr>
            <a:spLocks noGrp="1"/>
          </p:cNvSpPr>
          <p:nvPr>
            <p:ph idx="1"/>
          </p:nvPr>
        </p:nvSpPr>
        <p:spPr/>
        <p:txBody>
          <a:bodyPr/>
          <a:lstStyle/>
          <a:p>
            <a:r>
              <a:rPr lang="en-GB" altLang="zh-TW" dirty="0"/>
              <a:t>13938</a:t>
            </a:r>
            <a:endParaRPr lang="zh-TW" altLang="en-US" dirty="0"/>
          </a:p>
        </p:txBody>
      </p:sp>
      <p:pic>
        <p:nvPicPr>
          <p:cNvPr id="4" name="Picture 3">
            <a:extLst>
              <a:ext uri="{FF2B5EF4-FFF2-40B4-BE49-F238E27FC236}">
                <a16:creationId xmlns:a16="http://schemas.microsoft.com/office/drawing/2014/main" id="{FE49DF38-BF96-42A4-BA7E-BEA67B6A7878}"/>
              </a:ext>
            </a:extLst>
          </p:cNvPr>
          <p:cNvPicPr>
            <a:picLocks noChangeAspect="1"/>
          </p:cNvPicPr>
          <p:nvPr/>
        </p:nvPicPr>
        <p:blipFill>
          <a:blip r:embed="rId2"/>
          <a:stretch>
            <a:fillRect/>
          </a:stretch>
        </p:blipFill>
        <p:spPr>
          <a:xfrm>
            <a:off x="1550673" y="2501758"/>
            <a:ext cx="9210935" cy="3529171"/>
          </a:xfrm>
          <a:prstGeom prst="rect">
            <a:avLst/>
          </a:prstGeom>
        </p:spPr>
      </p:pic>
    </p:spTree>
    <p:extLst>
      <p:ext uri="{BB962C8B-B14F-4D97-AF65-F5344CB8AC3E}">
        <p14:creationId xmlns:p14="http://schemas.microsoft.com/office/powerpoint/2010/main" val="299959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1D52-C27E-465C-8E83-E864CE766E15}"/>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557F76F7-997C-45F0-A868-2FF671B52FD5}"/>
              </a:ext>
            </a:extLst>
          </p:cNvPr>
          <p:cNvSpPr>
            <a:spLocks noGrp="1"/>
          </p:cNvSpPr>
          <p:nvPr>
            <p:ph idx="1"/>
          </p:nvPr>
        </p:nvSpPr>
        <p:spPr/>
        <p:txBody>
          <a:bodyPr/>
          <a:lstStyle/>
          <a:p>
            <a:r>
              <a:rPr lang="en-GB" altLang="zh-TW" dirty="0"/>
              <a:t>32 occurrence of pair (it, was), followed by</a:t>
            </a:r>
          </a:p>
          <a:p>
            <a:r>
              <a:rPr lang="en-GB" altLang="zh-TW" dirty="0"/>
              <a:t>3 times “the”</a:t>
            </a:r>
          </a:p>
          <a:p>
            <a:r>
              <a:rPr lang="en-GB" altLang="zh-TW" dirty="0"/>
              <a:t>2 times “not”</a:t>
            </a:r>
          </a:p>
          <a:p>
            <a:r>
              <a:rPr lang="en-GB" altLang="zh-TW" dirty="0"/>
              <a:t>2 times “on”</a:t>
            </a:r>
          </a:p>
          <a:p>
            <a:r>
              <a:rPr lang="en-GB" altLang="zh-TW" dirty="0"/>
              <a:t>……</a:t>
            </a:r>
            <a:endParaRPr lang="zh-TW" altLang="en-US" dirty="0"/>
          </a:p>
        </p:txBody>
      </p:sp>
    </p:spTree>
    <p:extLst>
      <p:ext uri="{BB962C8B-B14F-4D97-AF65-F5344CB8AC3E}">
        <p14:creationId xmlns:p14="http://schemas.microsoft.com/office/powerpoint/2010/main" val="252811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144A-7A62-4720-9475-4585B3FCA39E}"/>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5CB3D9F7-D0F3-4830-BB68-709D13FAE046}"/>
              </a:ext>
            </a:extLst>
          </p:cNvPr>
          <p:cNvSpPr>
            <a:spLocks noGrp="1"/>
          </p:cNvSpPr>
          <p:nvPr>
            <p:ph idx="1"/>
          </p:nvPr>
        </p:nvSpPr>
        <p:spPr/>
        <p:txBody>
          <a:bodyPr/>
          <a:lstStyle/>
          <a:p>
            <a:r>
              <a:rPr lang="en-US" altLang="zh-TW" dirty="0"/>
              <a:t>it was broken into fragments </a:t>
            </a:r>
            <a:r>
              <a:rPr lang="en-US" altLang="zh-TW" dirty="0" err="1"/>
              <a:t>i</a:t>
            </a:r>
            <a:r>
              <a:rPr lang="en-US" altLang="zh-TW" dirty="0"/>
              <a:t> am gathering all the threads into my hands and the farther </a:t>
            </a:r>
            <a:r>
              <a:rPr lang="en-US" altLang="zh-TW" dirty="0" err="1"/>
              <a:t>i</a:t>
            </a:r>
            <a:r>
              <a:rPr lang="en-US" altLang="zh-TW" dirty="0"/>
              <a:t> go with</a:t>
            </a:r>
            <a:endParaRPr lang="zh-TW" altLang="en-US" dirty="0"/>
          </a:p>
        </p:txBody>
      </p:sp>
    </p:spTree>
    <p:extLst>
      <p:ext uri="{BB962C8B-B14F-4D97-AF65-F5344CB8AC3E}">
        <p14:creationId xmlns:p14="http://schemas.microsoft.com/office/powerpoint/2010/main" val="67138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99C2-A561-4EFC-8F39-91154B1F56B8}"/>
              </a:ext>
            </a:extLst>
          </p:cNvPr>
          <p:cNvSpPr>
            <a:spLocks noGrp="1"/>
          </p:cNvSpPr>
          <p:nvPr>
            <p:ph type="title"/>
          </p:nvPr>
        </p:nvSpPr>
        <p:spPr/>
        <p:txBody>
          <a:bodyPr/>
          <a:lstStyle/>
          <a:p>
            <a:r>
              <a:rPr lang="en-GB" altLang="zh-TW" dirty="0"/>
              <a:t>What data structure to use?</a:t>
            </a:r>
            <a:endParaRPr lang="zh-TW" altLang="en-US" dirty="0"/>
          </a:p>
        </p:txBody>
      </p:sp>
      <p:sp>
        <p:nvSpPr>
          <p:cNvPr id="3" name="Content Placeholder 2">
            <a:extLst>
              <a:ext uri="{FF2B5EF4-FFF2-40B4-BE49-F238E27FC236}">
                <a16:creationId xmlns:a16="http://schemas.microsoft.com/office/drawing/2014/main" id="{EF552FE6-53DB-4AA3-A59A-D1042FFE0ABE}"/>
              </a:ext>
            </a:extLst>
          </p:cNvPr>
          <p:cNvSpPr>
            <a:spLocks noGrp="1"/>
          </p:cNvSpPr>
          <p:nvPr>
            <p:ph idx="1"/>
          </p:nvPr>
        </p:nvSpPr>
        <p:spPr/>
        <p:txBody>
          <a:bodyPr/>
          <a:lstStyle/>
          <a:p>
            <a:r>
              <a:rPr lang="en-GB" altLang="zh-TW" dirty="0"/>
              <a:t>We need a </a:t>
            </a:r>
            <a:r>
              <a:rPr lang="en-GB" altLang="zh-TW" dirty="0">
                <a:solidFill>
                  <a:srgbClr val="FF0000"/>
                </a:solidFill>
              </a:rPr>
              <a:t>dictionary</a:t>
            </a:r>
          </a:p>
          <a:p>
            <a:r>
              <a:rPr lang="en-GB" altLang="zh-TW" dirty="0"/>
              <a:t>Which associates a set of words C to a pair (A,B)</a:t>
            </a:r>
            <a:endParaRPr lang="zh-TW" altLang="en-US" dirty="0"/>
          </a:p>
        </p:txBody>
      </p:sp>
    </p:spTree>
    <p:extLst>
      <p:ext uri="{BB962C8B-B14F-4D97-AF65-F5344CB8AC3E}">
        <p14:creationId xmlns:p14="http://schemas.microsoft.com/office/powerpoint/2010/main" val="397609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ECBE-9CEF-4BB9-A3D0-87108D9FA5F8}"/>
              </a:ext>
            </a:extLst>
          </p:cNvPr>
          <p:cNvSpPr>
            <a:spLocks noGrp="1"/>
          </p:cNvSpPr>
          <p:nvPr>
            <p:ph type="title"/>
          </p:nvPr>
        </p:nvSpPr>
        <p:spPr/>
        <p:txBody>
          <a:bodyPr/>
          <a:lstStyle/>
          <a:p>
            <a:endParaRPr lang="zh-TW" altLang="en-US" dirty="0"/>
          </a:p>
        </p:txBody>
      </p:sp>
      <p:sp>
        <p:nvSpPr>
          <p:cNvPr id="3" name="Content Placeholder 2">
            <a:extLst>
              <a:ext uri="{FF2B5EF4-FFF2-40B4-BE49-F238E27FC236}">
                <a16:creationId xmlns:a16="http://schemas.microsoft.com/office/drawing/2014/main" id="{7365D249-9AA0-43C9-9B9B-5379AC780369}"/>
              </a:ext>
            </a:extLst>
          </p:cNvPr>
          <p:cNvSpPr>
            <a:spLocks noGrp="1"/>
          </p:cNvSpPr>
          <p:nvPr>
            <p:ph idx="1"/>
          </p:nvPr>
        </p:nvSpPr>
        <p:spPr/>
        <p:txBody>
          <a:bodyPr/>
          <a:lstStyle/>
          <a:p>
            <a:r>
              <a:rPr lang="en-GB" altLang="zh-TW" dirty="0"/>
              <a:t>Generally speaking, dictionaries (maps) are data structures that:</a:t>
            </a:r>
          </a:p>
          <a:p>
            <a:r>
              <a:rPr lang="en-GB" altLang="zh-TW" dirty="0"/>
              <a:t>Associate values V to keys K</a:t>
            </a:r>
          </a:p>
          <a:p>
            <a:endParaRPr lang="en-GB" altLang="zh-TW" dirty="0"/>
          </a:p>
          <a:p>
            <a:r>
              <a:rPr lang="en-GB" altLang="zh-TW" dirty="0"/>
              <a:t>They have the following methods:</a:t>
            </a:r>
          </a:p>
          <a:p>
            <a:r>
              <a:rPr lang="en-GB" altLang="zh-TW" dirty="0"/>
              <a:t>void add(K key, V value)</a:t>
            </a:r>
          </a:p>
          <a:p>
            <a:r>
              <a:rPr lang="en-GB" altLang="zh-TW" dirty="0"/>
              <a:t>V get(K key)</a:t>
            </a:r>
          </a:p>
          <a:p>
            <a:endParaRPr lang="en-GB" altLang="zh-TW" dirty="0"/>
          </a:p>
          <a:p>
            <a:r>
              <a:rPr lang="en-GB" altLang="zh-TW" dirty="0"/>
              <a:t>And also remove, size, empty, etc…</a:t>
            </a:r>
            <a:endParaRPr lang="zh-TW" altLang="en-US" dirty="0"/>
          </a:p>
        </p:txBody>
      </p:sp>
    </p:spTree>
    <p:extLst>
      <p:ext uri="{BB962C8B-B14F-4D97-AF65-F5344CB8AC3E}">
        <p14:creationId xmlns:p14="http://schemas.microsoft.com/office/powerpoint/2010/main" val="2617393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C50A-4B5A-49C0-9B04-80F591ED7389}"/>
              </a:ext>
            </a:extLst>
          </p:cNvPr>
          <p:cNvSpPr>
            <a:spLocks noGrp="1"/>
          </p:cNvSpPr>
          <p:nvPr>
            <p:ph type="title"/>
          </p:nvPr>
        </p:nvSpPr>
        <p:spPr/>
        <p:txBody>
          <a:bodyPr/>
          <a:lstStyle/>
          <a:p>
            <a:r>
              <a:rPr lang="en-GB" altLang="zh-TW" dirty="0"/>
              <a:t>Do we need a new data structure?</a:t>
            </a:r>
            <a:endParaRPr lang="zh-TW" altLang="en-US" dirty="0"/>
          </a:p>
        </p:txBody>
      </p:sp>
      <p:sp>
        <p:nvSpPr>
          <p:cNvPr id="3" name="Content Placeholder 2">
            <a:extLst>
              <a:ext uri="{FF2B5EF4-FFF2-40B4-BE49-F238E27FC236}">
                <a16:creationId xmlns:a16="http://schemas.microsoft.com/office/drawing/2014/main" id="{8300BB00-F97D-4A16-BB41-77AB7ADEF3BD}"/>
              </a:ext>
            </a:extLst>
          </p:cNvPr>
          <p:cNvSpPr>
            <a:spLocks noGrp="1"/>
          </p:cNvSpPr>
          <p:nvPr>
            <p:ph idx="1"/>
          </p:nvPr>
        </p:nvSpPr>
        <p:spPr/>
        <p:txBody>
          <a:bodyPr/>
          <a:lstStyle/>
          <a:p>
            <a:r>
              <a:rPr lang="en-GB" altLang="zh-TW" dirty="0"/>
              <a:t>How about using an array?</a:t>
            </a:r>
          </a:p>
          <a:p>
            <a:r>
              <a:rPr lang="en-GB" altLang="zh-TW" dirty="0"/>
              <a:t>How</a:t>
            </a:r>
            <a:r>
              <a:rPr lang="zh-TW" altLang="en-US" dirty="0"/>
              <a:t> </a:t>
            </a:r>
            <a:r>
              <a:rPr lang="en-GB" altLang="zh-TW" dirty="0"/>
              <a:t>about</a:t>
            </a:r>
            <a:r>
              <a:rPr lang="zh-TW" altLang="en-US" dirty="0"/>
              <a:t> </a:t>
            </a:r>
            <a:r>
              <a:rPr lang="en-GB" altLang="zh-TW" dirty="0"/>
              <a:t>using</a:t>
            </a:r>
            <a:r>
              <a:rPr lang="zh-TW" altLang="en-US" dirty="0"/>
              <a:t> </a:t>
            </a:r>
            <a:r>
              <a:rPr lang="en-GB" altLang="zh-TW" dirty="0"/>
              <a:t>a</a:t>
            </a:r>
            <a:r>
              <a:rPr lang="zh-TW" altLang="en-US" dirty="0"/>
              <a:t> </a:t>
            </a:r>
            <a:r>
              <a:rPr lang="en-GB" altLang="zh-TW" dirty="0"/>
              <a:t>tree?</a:t>
            </a:r>
          </a:p>
        </p:txBody>
      </p:sp>
    </p:spTree>
    <p:extLst>
      <p:ext uri="{BB962C8B-B14F-4D97-AF65-F5344CB8AC3E}">
        <p14:creationId xmlns:p14="http://schemas.microsoft.com/office/powerpoint/2010/main" val="4166523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TotalTime>
  <Words>1278</Words>
  <Application>Microsoft Office PowerPoint</Application>
  <PresentationFormat>Widescreen</PresentationFormat>
  <Paragraphs>201</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新細明體</vt:lpstr>
      <vt:lpstr>Arial</vt:lpstr>
      <vt:lpstr>Calibri</vt:lpstr>
      <vt:lpstr>Calibri Light</vt:lpstr>
      <vt:lpstr>Cambria Math</vt:lpstr>
      <vt:lpstr>Office Theme</vt:lpstr>
      <vt:lpstr>Hash table</vt:lpstr>
      <vt:lpstr>Today’s problem</vt:lpstr>
      <vt:lpstr>PowerPoint Presentation</vt:lpstr>
      <vt:lpstr>PowerPoint Presentation</vt:lpstr>
      <vt:lpstr>PowerPoint Presentation</vt:lpstr>
      <vt:lpstr>PowerPoint Presentation</vt:lpstr>
      <vt:lpstr>What data structure to use?</vt:lpstr>
      <vt:lpstr>PowerPoint Presentation</vt:lpstr>
      <vt:lpstr>Do we need a new data structure?</vt:lpstr>
      <vt:lpstr>A simple idea</vt:lpstr>
      <vt:lpstr>Hash function</vt:lpstr>
      <vt:lpstr>PowerPoint Presentation</vt:lpstr>
      <vt:lpstr>collision</vt:lpstr>
      <vt:lpstr>Image</vt:lpstr>
      <vt:lpstr>PowerPoint Presentation</vt:lpstr>
      <vt:lpstr>C++ implementation</vt:lpstr>
      <vt:lpstr>illustration</vt:lpstr>
      <vt:lpstr>Results</vt:lpstr>
      <vt:lpstr>C++ libraries</vt:lpstr>
      <vt:lpstr>Experiment of a larger text</vt:lpstr>
      <vt:lpstr>PowerPoint Presentation</vt:lpstr>
      <vt:lpstr>PowerPoint Presentation</vt:lpstr>
      <vt:lpstr>PowerPoint Presentation</vt:lpstr>
      <vt:lpstr>PowerPoint Presentation</vt:lpstr>
      <vt:lpstr>Complexity</vt:lpstr>
      <vt:lpstr>Comparison</vt:lpstr>
      <vt:lpstr>Application: memoization</vt:lpstr>
      <vt:lpstr>Naïve solution</vt:lpstr>
      <vt:lpstr>PowerPoint Presentation</vt:lpstr>
      <vt:lpstr>Homework</vt:lpstr>
      <vt:lpstr>PowerPoint Presentation</vt:lpstr>
      <vt:lpstr>PowerPoint Presentation</vt:lpstr>
      <vt:lpstr>PowerPoint Presentation</vt:lpstr>
      <vt:lpstr>In general</vt:lpstr>
      <vt:lpstr>Homework</vt:lpstr>
      <vt:lpstr>Homework</vt:lpstr>
      <vt:lpstr>PowerPoint Presentation</vt:lpstr>
      <vt:lpstr>General idea</vt:lpstr>
      <vt:lpstr>Naïve solution</vt:lpstr>
      <vt:lpstr>PowerPoint Presentation</vt:lpstr>
      <vt:lpstr>PowerPoint Presentation</vt:lpstr>
      <vt:lpstr>Homework</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dc:title>
  <dc:creator>aoinowaka@gmail.com</dc:creator>
  <cp:lastModifiedBy>aoinowaka@gmail.com</cp:lastModifiedBy>
  <cp:revision>56</cp:revision>
  <dcterms:created xsi:type="dcterms:W3CDTF">2018-01-02T07:32:44Z</dcterms:created>
  <dcterms:modified xsi:type="dcterms:W3CDTF">2018-01-06T10:19:47Z</dcterms:modified>
</cp:coreProperties>
</file>