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F905-2FF7-4785-A94E-0CF58D8D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A8000-899D-4DA5-9995-5B8962B7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3CC9-9BA0-448A-B1EE-35AEDF68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7229-6800-433B-8A15-0C56C6B3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3396-FC5A-4E00-8F9B-74A052F0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D3F4-9274-4878-A7AC-ECD91D4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CEBEB-BA90-4E54-AFDB-F92F07C5D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C43F0-FE5C-41DE-B825-873F0EFF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D962-BB0D-4934-8446-BFFCFC97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0AF4-C054-46D0-82DA-E4803AC1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21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2BD82-53EC-42F5-A178-5B51BCC79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8BF7-BA06-4EDF-8444-20E0C1564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8A49-F77D-4470-9FDE-02EEEF53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64D2-A8F7-4DC4-8177-5B28D431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F755-8778-4A87-BDF7-611DA29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71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434-83E7-41B2-9800-A4F915A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EEF7-C80D-41C7-A7BD-FF5FEBE7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876E-149D-4FCB-A979-B11E1112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430C-1412-4C6B-9BEC-D0D87158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B952-1C00-4923-AF1D-4723F8C8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1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1E1B-A188-4C82-B05E-465CE7FF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8622D-4C31-47B7-9759-6FA396CF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4E7D-1BB4-40A0-93CC-981CEF75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EE62-6EBF-467B-B5A0-E57F43CF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4979-73B3-4CA5-BFFE-5706AD82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33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FBB0-C866-4DFE-932A-26482904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CBFF-1231-4DA9-B29F-AC8E829EA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7ACF-BF7F-49D8-B791-DDB8B1A5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B25A-6130-4929-9236-0E92EB9F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DA1B-730C-4260-93EB-C93C23F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CD1D2-6D97-48AF-B0F8-DE0EB768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6DFE-18FE-42B9-B6CE-76F464B8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9675-3B01-410E-BAD5-65F1BD6F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1C9FA-0115-44A4-81E2-8E61E1F1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3E683-24FE-487F-A632-80C75BE3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C85C4-9548-4EAB-869A-75F5FCB7A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8FE88-7C43-435D-8F15-3ED2818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7C19B-1A56-40D2-B67C-ABCD4012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BA4CA-0EC4-47D4-A9D1-0F387025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9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0955-ACC4-4FC4-B5A5-17FD8E34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036B-CC05-4B59-BBDF-D4E6FE45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F5088-8E8D-4EDC-85CE-E19CF1BA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8C41B-0501-46FA-867A-D0930B93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45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888F5-D249-4A24-AA0D-0962EB07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5E0F7-0EAA-4F03-A591-CFD23484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95547-6CEB-45AE-9FAA-8131FDAE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5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6F4F-F756-41BF-9789-0BEB7A7A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5FF1-9784-4DD0-9F9D-42B53618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E687-43B2-41A7-9DAC-AF2CF7E7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DCA0-F0A4-4164-8900-27488F95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EDDA-D5F7-483D-B090-61D6FD16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7CA6-0EE7-43F7-B78D-E7405A03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5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19D-7FD8-402C-ABB7-0CD6138F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62A7A-9347-4E33-B559-752AF54F9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D7ABC-C1F2-4420-8D3F-212E31AB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B2307-29BB-4015-B35F-41E49DF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395CF-F005-433D-89B1-BD53EC61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FBEFE-3382-4BAE-8BA5-613DAF08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95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91AA9-8398-4408-9082-C5E1B76F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B0E4B-2C34-47D8-8E9B-376820CB1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346F-9EB2-4C85-A051-BFAC6F48E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8D98-50A7-4DBD-8A88-ED9181509148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24E7-FD22-471D-9C50-E78722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43B7-F641-4F1F-BEA4-C0FD4610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963E-B8DA-4AFC-9BEA-25F586D16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7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BD3F-1A34-4083-9407-5F8A063B4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/>
              <a:t>Sorting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9CD7B-90DA-46DD-95D6-43639DB2B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3AE9-7EE3-4150-9FA5-3AB0CF5E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C0D6-1B7A-4CE2-9AE7-3813E698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Likewise, an algorithm sorting N values can be considered as a big decision tree, where each node represents a comparison, and each leaf represents a permutation</a:t>
            </a:r>
          </a:p>
          <a:p>
            <a:endParaRPr lang="en-GB" altLang="zh-TW" dirty="0"/>
          </a:p>
          <a:p>
            <a:r>
              <a:rPr lang="en-GB" altLang="zh-TW" dirty="0"/>
              <a:t>How many permutations for N numbers?</a:t>
            </a:r>
          </a:p>
          <a:p>
            <a:endParaRPr lang="en-GB" altLang="zh-TW" dirty="0"/>
          </a:p>
          <a:p>
            <a:r>
              <a:rPr lang="en-GB" altLang="zh-TW" dirty="0"/>
              <a:t>What’s the least height for a such tree?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37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5BDC-C82B-4E0F-B1E3-6B57FF6E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F1451-4A32-420C-879C-F58DFEF15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!~</m:t>
                    </m:r>
                    <m:r>
                      <a:rPr lang="en-GB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𝑁𝑙𝑜𝑔𝑁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using Stirling’s formula</a:t>
                </a:r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Conclusion : No algorithm, processing by only comparisons, can sort N elements in doing fewer than </a:t>
                </a:r>
                <a14:m>
                  <m:oMath xmlns:m="http://schemas.openxmlformats.org/officeDocument/2006/math">
                    <m:r>
                      <a:rPr lang="en-GB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𝑁𝑙𝑜𝑔𝑁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comparisons.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F1451-4A32-420C-879C-F58DFEF15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57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211A-7A98-4A0B-83EE-9D34B5CD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FE78-B972-4253-827A-4E76A7F1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Heapsort, executed with a heap, is an example.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72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E307-660A-44C6-898F-D5CBC0FC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Special cases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B66A-D1A9-455B-A82F-78AF1468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When we have additional information on the distribution of the elements.</a:t>
            </a:r>
          </a:p>
          <a:p>
            <a:endParaRPr lang="en-GB" altLang="zh-TW" dirty="0"/>
          </a:p>
          <a:p>
            <a:r>
              <a:rPr lang="en-GB" altLang="zh-TW" dirty="0"/>
              <a:t>Homework:</a:t>
            </a:r>
          </a:p>
          <a:p>
            <a:r>
              <a:rPr lang="en-GB" altLang="zh-TW" dirty="0"/>
              <a:t>Dutch national flag problem: the elements are only from the set {red, white, blue}, and we want to sort the array in the order red-&gt;white-&gt;blue</a:t>
            </a:r>
          </a:p>
          <a:p>
            <a:endParaRPr lang="en-GB" altLang="zh-TW" dirty="0"/>
          </a:p>
          <a:p>
            <a:r>
              <a:rPr lang="en-GB" altLang="zh-TW" dirty="0"/>
              <a:t>The complexity should be in O(N)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59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47F4-2F41-4431-A0ED-D141393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C95D-375F-435F-A29D-9AB7C04C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More generally, suppose the elements are from set {0, 1,…, k-1} of size k, sort the array such that the order is 0-&gt;1-&gt;…-&gt;k-1.</a:t>
            </a:r>
          </a:p>
          <a:p>
            <a:endParaRPr lang="en-GB" altLang="zh-TW" dirty="0"/>
          </a:p>
          <a:p>
            <a:r>
              <a:rPr lang="en-GB" altLang="zh-TW" dirty="0"/>
              <a:t>The complexity should be O(max(</a:t>
            </a:r>
            <a:r>
              <a:rPr lang="en-GB" altLang="zh-TW" dirty="0" err="1"/>
              <a:t>k,N</a:t>
            </a:r>
            <a:r>
              <a:rPr lang="en-GB" altLang="zh-TW" dirty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1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3886-0FA4-4324-8440-E4362608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Insertion sort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B2AB-69CD-443C-9243-6E2C1B30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We successively insert elements to the sorted part of the array:</a:t>
            </a:r>
            <a:endParaRPr lang="zh-TW" altLang="en-US" dirty="0"/>
          </a:p>
        </p:txBody>
      </p:sp>
      <p:pic>
        <p:nvPicPr>
          <p:cNvPr id="1028" name="Picture 4" descr="Array after the insertion of x">
            <a:extLst>
              <a:ext uri="{FF2B5EF4-FFF2-40B4-BE49-F238E27FC236}">
                <a16:creationId xmlns:a16="http://schemas.microsoft.com/office/drawing/2014/main" id="{736FA60F-7C2E-4F31-877B-2B221A37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05" y="3135865"/>
            <a:ext cx="4026633" cy="7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8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B9BF-A7E9-4BA1-B3E5-68EC103F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6696-1747-4BF5-95B6-A525BF23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52200-C68A-44D8-BF0F-2E427873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37" y="2382531"/>
            <a:ext cx="3806698" cy="13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4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A26C-900A-438C-94AD-3EFBD777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D286E-AC51-4769-B8C0-93D78F1D24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In the worst case, each insertion of a[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] requires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comparisons (array in reversed order), so in total</a:t>
                </a:r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In the best case, each insertion of a[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] requires 1 comparison (array already sorted), so in total O(N)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D286E-AC51-4769-B8C0-93D78F1D2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7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C54B-E2FE-4ED9-BA36-B0491655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Merge sort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A1F7-6C58-4679-8E1A-C6F19D0B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Divide and conquer:</a:t>
            </a:r>
          </a:p>
          <a:p>
            <a:endParaRPr lang="en-GB" altLang="zh-TW" dirty="0"/>
          </a:p>
          <a:p>
            <a:r>
              <a:rPr lang="en-GB" altLang="zh-TW" dirty="0"/>
              <a:t>1. cut the array into two subarrays</a:t>
            </a:r>
          </a:p>
          <a:p>
            <a:r>
              <a:rPr lang="en-GB" altLang="zh-TW" dirty="0"/>
              <a:t>2. sort them recursively</a:t>
            </a:r>
          </a:p>
          <a:p>
            <a:r>
              <a:rPr lang="en-GB" altLang="zh-TW" dirty="0"/>
              <a:t>3. merge the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76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DF7E-8095-4969-B9A1-7192061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DF97-6D2A-44BE-867D-E5D86732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488"/>
            <a:ext cx="10515600" cy="4351338"/>
          </a:xfrm>
        </p:spPr>
        <p:txBody>
          <a:bodyPr/>
          <a:lstStyle/>
          <a:p>
            <a:r>
              <a:rPr lang="en-GB" altLang="zh-TW" dirty="0"/>
              <a:t>We need to generalize to a[</a:t>
            </a:r>
            <a:r>
              <a:rPr lang="en-GB" altLang="zh-TW" dirty="0" err="1"/>
              <a:t>l..r</a:t>
            </a:r>
            <a:r>
              <a:rPr lang="en-GB" altLang="zh-TW" dirty="0"/>
              <a:t>[</a:t>
            </a:r>
          </a:p>
          <a:p>
            <a:r>
              <a:rPr lang="en-GB" altLang="zh-TW" dirty="0"/>
              <a:t>1. cut the array into two equal parts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2. Sort recursively a[</a:t>
            </a:r>
            <a:r>
              <a:rPr lang="en-GB" altLang="zh-TW" dirty="0" err="1"/>
              <a:t>l..m</a:t>
            </a:r>
            <a:r>
              <a:rPr lang="en-GB" altLang="zh-TW" dirty="0"/>
              <a:t>[ and a[</a:t>
            </a:r>
            <a:r>
              <a:rPr lang="en-GB" altLang="zh-TW" dirty="0" err="1"/>
              <a:t>m..r</a:t>
            </a:r>
            <a:r>
              <a:rPr lang="en-GB" altLang="zh-TW" dirty="0"/>
              <a:t>[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3. merge the results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58D75-18B5-4BD4-8F54-971475F6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17" y="2999864"/>
            <a:ext cx="3611822" cy="606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55C5D-EFA4-408F-95F9-0B7F673A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18" y="2271895"/>
            <a:ext cx="1222980" cy="53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C055-5602-4FD1-8D7D-623F6B12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316" y="4482422"/>
            <a:ext cx="3478618" cy="606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6479C-0F2F-497F-AF4E-49F2DFD3E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318" y="5875560"/>
            <a:ext cx="3532616" cy="7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2108-95FF-4247-B6DA-DBB8D43D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C704-89BE-4B99-8059-D5C67348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Sorting!!!!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53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A19-DD42-48EA-8EF5-7F93713C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344C-422D-4716-98CF-BE1E63D1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A44D3-B8E4-473B-81CD-517571E8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10" y="1825625"/>
            <a:ext cx="4559994" cy="4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3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9B15-795C-44C0-BB7D-A6BC20D8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1E42-90F4-40C1-9442-B936D08F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42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5908-E322-4DBF-81B6-DBF415A4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AC791-E780-4CFE-A1C8-C7E61A20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be the number of comparisons to sort N elements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altLang="zh-TW" dirty="0"/>
                  <a:t> the cost to merge two arrays of total length N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AC791-E780-4CFE-A1C8-C7E61A20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D9E29A3-0659-4BB3-B70D-82753C2A4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63" y="3526605"/>
            <a:ext cx="4373790" cy="16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6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9DBF-351D-4CA3-8AB2-825C6F43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5BD7D-A52D-49A6-9917-167DDB936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Let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(more specifically, we need to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altLang="zh-TW" dirty="0"/>
                  <a:t>)</a:t>
                </a:r>
              </a:p>
              <a:p>
                <a:r>
                  <a:rPr lang="en-GB" altLang="zh-TW" dirty="0"/>
                  <a:t>In the worst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So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5BD7D-A52D-49A6-9917-167DDB936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1B65CE-DA68-487A-9C68-21464F757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22" y="2835667"/>
            <a:ext cx="4278951" cy="34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762-E760-441C-853A-D5BF6D72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7F16-C270-4453-99C7-B5476361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Therefore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35979-F53E-4271-B790-99319EF3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23" y="2466071"/>
            <a:ext cx="2553868" cy="7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1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0872-F66B-4F56-8DDC-2F454ED8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 : merge sort for lists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055D-816F-4EF3-ACC8-1AA0BAFE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void split() that takes three arguments, l1, l2, l3, and split half of the elements of l1 to l2, and the other half to l3.</a:t>
            </a:r>
          </a:p>
          <a:p>
            <a:endParaRPr lang="en-GB" altLang="zh-TW" dirty="0"/>
          </a:p>
          <a:p>
            <a:r>
              <a:rPr lang="en-GB" altLang="zh-TW" dirty="0"/>
              <a:t>Write a method merge() that takes two sorted list, and return the merged list.</a:t>
            </a:r>
          </a:p>
          <a:p>
            <a:endParaRPr lang="en-GB" altLang="zh-TW" dirty="0"/>
          </a:p>
          <a:p>
            <a:r>
              <a:rPr lang="en-GB" altLang="zh-TW" dirty="0"/>
              <a:t>Write a method </a:t>
            </a:r>
            <a:r>
              <a:rPr lang="en-GB" altLang="zh-TW" dirty="0" err="1"/>
              <a:t>mergeSort</a:t>
            </a:r>
            <a:r>
              <a:rPr lang="en-GB" altLang="zh-TW" dirty="0"/>
              <a:t>() that takes a list, a return a sorted list, by recursively calling merge().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02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CEFC-5FBE-42E7-A3A0-696A1C5F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Quick sort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C288-9BA0-41CC-80FF-62F0DC49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saw that in </a:t>
            </a:r>
            <a:r>
              <a:rPr lang="en-GB" altLang="zh-TW" dirty="0" err="1"/>
              <a:t>mergeSort</a:t>
            </a:r>
            <a:r>
              <a:rPr lang="en-GB" altLang="zh-TW" dirty="0"/>
              <a:t>, we need to allocate another array of the same size.</a:t>
            </a:r>
          </a:p>
          <a:p>
            <a:endParaRPr lang="en-GB" altLang="zh-TW" dirty="0"/>
          </a:p>
          <a:p>
            <a:r>
              <a:rPr lang="en-GB" altLang="zh-TW" dirty="0"/>
              <a:t>We can avoid this by using quick sort.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44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831C-C3F7-4660-88C0-B07087F4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5DFA-FCBB-4CB5-87EF-257795DA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Choose a pivot p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Sort recursively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FA49B-7C90-45D3-8274-480E1B85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34" y="2685201"/>
            <a:ext cx="4664524" cy="869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A2007-EBA8-4D55-B966-9E8C414B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163" y="4836880"/>
            <a:ext cx="4433480" cy="7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0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429-ECC2-4895-8606-BE9568A7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4DD4-C4AC-4DA0-988C-8DCE470F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27D4E-B476-4220-9961-D480B2A3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13" y="1870292"/>
            <a:ext cx="3935645" cy="43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3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537E-2A1B-47E2-934C-90E7029A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42CD-D242-4674-A43D-F293793D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22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89F0-CFF3-4797-A19D-79F5B3EC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How to shuffle an array randomly?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F9E24-C045-4129-AA07-AEDF8DB3E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K</a:t>
                </a:r>
                <a:r>
                  <a:rPr lang="en-GB" altLang="zh-TW" dirty="0" err="1"/>
                  <a:t>nuth</a:t>
                </a:r>
                <a:r>
                  <a:rPr lang="en-GB" altLang="zh-TW" dirty="0"/>
                  <a:t> shuffle:</a:t>
                </a:r>
              </a:p>
              <a:p>
                <a:r>
                  <a:rPr lang="en-GB" altLang="zh-TW" dirty="0"/>
                  <a:t>Exchange each element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with element j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[0..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F9E24-C045-4129-AA07-AEDF8DB3E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926D01-6306-4FD4-863A-FA6D0183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00" y="3196677"/>
            <a:ext cx="4248573" cy="27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67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3215-0FAB-496A-842A-8C6E55C3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A3924-E1DF-499A-9F78-CAF4156F3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be the number of comparisons to sort N elements</a:t>
                </a:r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If the array is already sorted, K=0 (because we chose the leftmost element to be the pivot)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A3924-E1DF-499A-9F78-CAF4156F3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0E0DCB-5019-4F2E-AD1B-12A624FFC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49" y="2713857"/>
            <a:ext cx="3858329" cy="1430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B9879-E83B-477E-A6BA-E0185FFC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896" y="5307073"/>
            <a:ext cx="4023033" cy="9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4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4D42-F2DE-4337-AA65-998AE848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0DF3-8DFC-465E-9F79-A1D3A50F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What’s the optimal case?</a:t>
            </a:r>
          </a:p>
          <a:p>
            <a:endParaRPr lang="en-GB" altLang="zh-TW" dirty="0"/>
          </a:p>
          <a:p>
            <a:r>
              <a:rPr lang="en-GB" altLang="zh-TW" dirty="0"/>
              <a:t>We can also show that </a:t>
            </a:r>
            <a:r>
              <a:rPr lang="en-GB" altLang="zh-TW" dirty="0">
                <a:solidFill>
                  <a:srgbClr val="FF0000"/>
                </a:solidFill>
              </a:rPr>
              <a:t>in average</a:t>
            </a:r>
            <a:r>
              <a:rPr lang="en-GB" altLang="zh-TW" dirty="0"/>
              <a:t>, quick sort is </a:t>
            </a:r>
            <a:r>
              <a:rPr lang="en-GB" altLang="zh-TW" dirty="0">
                <a:solidFill>
                  <a:srgbClr val="FF0000"/>
                </a:solidFill>
              </a:rPr>
              <a:t>optimal</a:t>
            </a:r>
            <a:r>
              <a:rPr lang="en-GB" altLang="zh-TW" dirty="0"/>
              <a:t>!</a:t>
            </a:r>
          </a:p>
          <a:p>
            <a:endParaRPr lang="en-GB" altLang="zh-TW" dirty="0"/>
          </a:p>
          <a:p>
            <a:r>
              <a:rPr lang="en-GB" altLang="zh-TW" dirty="0"/>
              <a:t>Homework : Show the optimality of the average case</a:t>
            </a:r>
          </a:p>
          <a:p>
            <a:r>
              <a:rPr lang="en-GB" altLang="zh-TW" dirty="0"/>
              <a:t>Hint : start with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073A8-45B3-4E26-B067-563DE799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92" y="4437204"/>
            <a:ext cx="5589794" cy="14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56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4C78-9A9A-4CA1-8D9C-22BE7054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 avoid the worst case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7A35-A5EE-40A7-BAFF-2D93FE28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can randomly pick a pivot</a:t>
            </a:r>
          </a:p>
          <a:p>
            <a:r>
              <a:rPr lang="en-GB" altLang="zh-TW" dirty="0"/>
              <a:t>Or we can shuffle the array before sorting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299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29D3-35E3-401A-9E23-564371A9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Is it enough?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210-AD97-46E3-9331-07DD88E2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It’s not enough when the array has multiple same values…</a:t>
            </a:r>
          </a:p>
          <a:p>
            <a:r>
              <a:rPr lang="en-GB" altLang="zh-TW" dirty="0"/>
              <a:t>Every element is equal = pivot is leftmost or rightmost</a:t>
            </a:r>
          </a:p>
          <a:p>
            <a:endParaRPr lang="en-GB" altLang="zh-TW" dirty="0"/>
          </a:p>
          <a:p>
            <a:r>
              <a:rPr lang="en-GB" altLang="zh-TW" dirty="0"/>
              <a:t>We need to perform a 3-way partition:</a:t>
            </a:r>
          </a:p>
          <a:p>
            <a:r>
              <a:rPr lang="en-GB" altLang="zh-TW" dirty="0"/>
              <a:t>And sort a[</a:t>
            </a:r>
            <a:r>
              <a:rPr lang="en-GB" altLang="zh-TW" dirty="0" err="1"/>
              <a:t>l..m</a:t>
            </a:r>
            <a:r>
              <a:rPr lang="en-GB" altLang="zh-TW" dirty="0"/>
              <a:t>[, a[</a:t>
            </a:r>
            <a:r>
              <a:rPr lang="en-GB" altLang="zh-TW" dirty="0" err="1"/>
              <a:t>n..r</a:t>
            </a:r>
            <a:r>
              <a:rPr lang="en-GB" altLang="zh-TW" dirty="0"/>
              <a:t>[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70CD2-2377-46DE-85E8-9CE0E0EF8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57" y="4552496"/>
            <a:ext cx="4798051" cy="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03F-CF71-47ED-833A-D2304F24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Comparison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054E-4D87-4103-BD3C-3002AD0B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1C771-65B3-4614-8794-DC351538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51" y="2734783"/>
            <a:ext cx="7027005" cy="239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4196-FDAD-41A4-8CBB-069E1B30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library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923-CC46-4577-9FE5-3FD9C624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#include &lt;algorithm&gt;</a:t>
            </a:r>
          </a:p>
          <a:p>
            <a:r>
              <a:rPr lang="en-GB" altLang="zh-TW" dirty="0"/>
              <a:t>sort(a, </a:t>
            </a:r>
            <a:r>
              <a:rPr lang="en-GB" altLang="zh-TW" dirty="0" err="1"/>
              <a:t>a+n</a:t>
            </a:r>
            <a:r>
              <a:rPr lang="en-GB" altLang="zh-TW" dirty="0"/>
              <a:t>)</a:t>
            </a:r>
          </a:p>
          <a:p>
            <a:r>
              <a:rPr lang="en-GB" altLang="zh-TW" dirty="0" err="1"/>
              <a:t>l.sort</a:t>
            </a:r>
            <a:r>
              <a:rPr lang="en-GB" altLang="zh-TW" dirty="0"/>
              <a:t>()</a:t>
            </a:r>
          </a:p>
          <a:p>
            <a:r>
              <a:rPr lang="en-GB" altLang="zh-TW" dirty="0"/>
              <a:t>sort(</a:t>
            </a:r>
            <a:r>
              <a:rPr lang="en-GB" altLang="zh-TW" dirty="0" err="1"/>
              <a:t>v.begin</a:t>
            </a:r>
            <a:r>
              <a:rPr lang="en-GB" altLang="zh-TW" dirty="0"/>
              <a:t>(), </a:t>
            </a:r>
            <a:r>
              <a:rPr lang="en-GB" altLang="zh-TW" dirty="0" err="1"/>
              <a:t>v.end</a:t>
            </a:r>
            <a:r>
              <a:rPr lang="en-GB" altLang="zh-TW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062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79B6-2D57-465D-AD18-EAC091B2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: finding convex hull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0E2D5-247F-4847-96A8-3724E273F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951" y="1690688"/>
            <a:ext cx="8250851" cy="44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14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1102-FEEA-47E0-82C7-1B6A6550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Andrew's Monotone Chain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55EF-D1D1-46B3-A56D-023D4391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Sort the points according to x coordinate O(</a:t>
            </a:r>
            <a:r>
              <a:rPr lang="en-GB" altLang="zh-TW" dirty="0" err="1"/>
              <a:t>NlogN</a:t>
            </a:r>
            <a:r>
              <a:rPr lang="en-GB" altLang="zh-TW" dirty="0"/>
              <a:t>)</a:t>
            </a:r>
          </a:p>
          <a:p>
            <a:r>
              <a:rPr lang="en-GB" altLang="zh-TW" dirty="0"/>
              <a:t>Find the lower hull O(N)</a:t>
            </a:r>
          </a:p>
          <a:p>
            <a:r>
              <a:rPr lang="en-GB" altLang="zh-TW" dirty="0"/>
              <a:t>Find the upper hull O(N)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B5241-3FF6-4078-9D91-E822097D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1" y="2301086"/>
            <a:ext cx="4924244" cy="46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7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78F2-4225-408E-B8D0-E95D4A59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EB61-4F44-4698-B7CD-9C0EAE39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Implement Andrew's Monotone Chain in </a:t>
            </a:r>
            <a:r>
              <a:rPr lang="en-GB" altLang="zh-TW" dirty="0" err="1"/>
              <a:t>c++</a:t>
            </a:r>
            <a:r>
              <a:rPr lang="en-GB" altLang="zh-TW" dirty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574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5C03-833A-477F-9F3A-9D0FC33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Advanced reading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7865-8817-45BA-9309-BD2E6A0E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http://www.csie.ntnu.edu.tw/~u91029/ConvexHull.html#4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4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55CF-39C8-440E-9A5F-429B7A5B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E899-5108-4D62-8154-CF62ED10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Implement Knuth shuffle in </a:t>
            </a:r>
            <a:r>
              <a:rPr lang="en-GB" altLang="zh-TW" dirty="0" err="1"/>
              <a:t>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7B58-04CB-478E-81B5-57DEA322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F029-8991-4014-96B2-2E3B73E1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Proof the correctness of Knuth shuffle. i.e. all possible permutations appear with same probability.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13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A391-B6FF-47A3-A5FD-8F5ABFC6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Knuth shuffle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3F7F-026C-4E33-83FE-74215AAC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Easy to implement</a:t>
            </a:r>
          </a:p>
          <a:p>
            <a:r>
              <a:rPr lang="en-GB" altLang="zh-TW" dirty="0"/>
              <a:t>Time complexity : O(N)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3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051E-F689-4835-A3A8-85B95D2D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Sorting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9E55-F9E9-419C-885D-1AAE3E5E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is the optimal solution for sorting?</a:t>
            </a:r>
          </a:p>
          <a:p>
            <a:endParaRPr lang="en-GB" altLang="zh-TW" dirty="0"/>
          </a:p>
          <a:p>
            <a:r>
              <a:rPr lang="en-GB" altLang="zh-TW" dirty="0"/>
              <a:t>Hypotheses:</a:t>
            </a:r>
          </a:p>
          <a:p>
            <a:r>
              <a:rPr lang="en-GB" altLang="zh-TW" dirty="0"/>
              <a:t>We only do comparisons between elements</a:t>
            </a:r>
          </a:p>
          <a:p>
            <a:r>
              <a:rPr lang="en-GB" altLang="zh-TW" dirty="0"/>
              <a:t>We don’t assume any distribution of the elements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53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3FF-5A1F-45BC-BC13-5D570252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E8E7-B6C3-4660-8F25-2972F7D1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we can sort </a:t>
            </a:r>
            <a:r>
              <a:rPr lang="en-GB" altLang="zh-TW" dirty="0" err="1"/>
              <a:t>a,b,c</a:t>
            </a:r>
            <a:r>
              <a:rPr lang="en-GB" altLang="zh-TW" dirty="0"/>
              <a:t> with the following </a:t>
            </a:r>
            <a:r>
              <a:rPr lang="en-GB" altLang="zh-TW" dirty="0">
                <a:solidFill>
                  <a:srgbClr val="FF0000"/>
                </a:solidFill>
              </a:rPr>
              <a:t>decision tree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4A89E-BD8A-403F-897D-6CEEE126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60" y="2984027"/>
            <a:ext cx="4423584" cy="25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1844-617E-4F97-9D16-EE61161A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F426-2EEE-41A5-9FE8-B3FEFC52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Here, we do 2 or 3 comparisons depending on the values</a:t>
            </a:r>
          </a:p>
          <a:p>
            <a:r>
              <a:rPr lang="en-GB" altLang="zh-TW" dirty="0"/>
              <a:t>So at most 3 comparisons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65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856</Words>
  <Application>Microsoft Office PowerPoint</Application>
  <PresentationFormat>Widescreen</PresentationFormat>
  <Paragraphs>131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新細明體</vt:lpstr>
      <vt:lpstr>Arial</vt:lpstr>
      <vt:lpstr>Calibri</vt:lpstr>
      <vt:lpstr>Calibri Light</vt:lpstr>
      <vt:lpstr>Cambria Math</vt:lpstr>
      <vt:lpstr>Office Theme</vt:lpstr>
      <vt:lpstr>Sorting</vt:lpstr>
      <vt:lpstr>Today’s problem </vt:lpstr>
      <vt:lpstr>How to shuffle an array randomly?</vt:lpstr>
      <vt:lpstr>Exercise</vt:lpstr>
      <vt:lpstr>Homework</vt:lpstr>
      <vt:lpstr>Knuth shuffle</vt:lpstr>
      <vt:lpstr>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cases</vt:lpstr>
      <vt:lpstr>Homework</vt:lpstr>
      <vt:lpstr>Insertion sort</vt:lpstr>
      <vt:lpstr>C++ implementation</vt:lpstr>
      <vt:lpstr>Complexity</vt:lpstr>
      <vt:lpstr>Merge sort</vt:lpstr>
      <vt:lpstr>PowerPoint Presentation</vt:lpstr>
      <vt:lpstr>example</vt:lpstr>
      <vt:lpstr>C++ implementation</vt:lpstr>
      <vt:lpstr>Complexity</vt:lpstr>
      <vt:lpstr>PowerPoint Presentation</vt:lpstr>
      <vt:lpstr>PowerPoint Presentation</vt:lpstr>
      <vt:lpstr>Exercise : merge sort for lists</vt:lpstr>
      <vt:lpstr>Quick sort</vt:lpstr>
      <vt:lpstr>PowerPoint Presentation</vt:lpstr>
      <vt:lpstr>Example</vt:lpstr>
      <vt:lpstr>C++ implementation</vt:lpstr>
      <vt:lpstr>Complexity </vt:lpstr>
      <vt:lpstr>PowerPoint Presentation</vt:lpstr>
      <vt:lpstr>To avoid the worst case</vt:lpstr>
      <vt:lpstr>Is it enough?</vt:lpstr>
      <vt:lpstr>Comparison</vt:lpstr>
      <vt:lpstr>C++ library</vt:lpstr>
      <vt:lpstr>Application : finding convex hull</vt:lpstr>
      <vt:lpstr>Andrew's Monotone Chain</vt:lpstr>
      <vt:lpstr>Homework</vt:lpstr>
      <vt:lpstr>Advanced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aoinowaka@gmail.com</dc:creator>
  <cp:lastModifiedBy>aoinowaka@gmail.com</cp:lastModifiedBy>
  <cp:revision>37</cp:revision>
  <dcterms:created xsi:type="dcterms:W3CDTF">2018-01-04T07:23:44Z</dcterms:created>
  <dcterms:modified xsi:type="dcterms:W3CDTF">2018-01-04T14:55:43Z</dcterms:modified>
</cp:coreProperties>
</file>