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8" r:id="rId6"/>
    <p:sldId id="259" r:id="rId7"/>
    <p:sldId id="261" r:id="rId8"/>
    <p:sldId id="262" r:id="rId9"/>
    <p:sldId id="263" r:id="rId10"/>
    <p:sldId id="264" r:id="rId11"/>
    <p:sldId id="265" r:id="rId12"/>
    <p:sldId id="266" r:id="rId13"/>
    <p:sldId id="269" r:id="rId14"/>
    <p:sldId id="267" r:id="rId15"/>
    <p:sldId id="271"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5807-4E32-4F14-AAF8-2A5A2A954EEE}"/>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B20BD42-2945-483D-A23B-CF71A5924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DFE393DA-56E4-4612-8C24-7EED0114C1EC}"/>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0CE249EC-5C98-46FB-A002-CDCEC974290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77FFADB-2395-47CE-A28D-714567F13FE3}"/>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84576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D912-B36D-4FB4-8DC8-0D05DACE346F}"/>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55FFDB0B-3E27-4EEF-917C-34A67B0C2590}"/>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B2951F9-04D0-4F81-8B06-F93AFAA2F84A}"/>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2AFEA8FC-3072-4CA0-B98A-BD846D9BD0F5}"/>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16DAF8C-FCF1-493C-85D6-4AAA244DB097}"/>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319194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4A53B-FC3B-49BB-A5DB-7BF17E4E1732}"/>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23F26E18-638B-47C1-8B45-C81238C497BF}"/>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39C11C4-EF08-410A-8604-C2742E7DCD3F}"/>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2519EDC0-6440-40EF-9038-0FE73DE8EDF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1F79CEF6-C16D-4D24-A871-10CC8F1D2D8B}"/>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32837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FBCD-2DCD-4B0B-8DF6-1314DF2F9D0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3784FC41-3004-4863-A4C3-DC74AB23A3D1}"/>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70A5798-6D49-435F-A537-B3C39C1B517A}"/>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C11411C7-143E-40FF-9B1C-C25D891029F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88FBADA-56F7-405F-893B-4C0ACCE9E550}"/>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2964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753F-53A4-47AF-981F-2045652D8277}"/>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CE232A7-FBED-4650-BD3E-ACCAE674B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07677153-9F44-46F4-8176-97CE24D2111B}"/>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5F96C5F9-BD9B-446E-840C-8C316473D0EB}"/>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2499638F-DEF8-4BF7-8466-A84563AFB1C0}"/>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61660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F0E1-ED03-44D0-89C5-BB247A3D9266}"/>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CE669E6D-991F-41D0-9D3F-0B4FB4538D6C}"/>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69296B4B-A172-42B4-9978-86FE76C1477F}"/>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E0F59F42-C722-40A7-A41E-ECA105AB4A25}"/>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6" name="Footer Placeholder 5">
            <a:extLst>
              <a:ext uri="{FF2B5EF4-FFF2-40B4-BE49-F238E27FC236}">
                <a16:creationId xmlns:a16="http://schemas.microsoft.com/office/drawing/2014/main" id="{18C6E843-E70C-4385-900F-04E69397D7DD}"/>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5AA4CF9-46C1-474D-B4F5-A586C2526D25}"/>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36816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7283-BABF-4890-A325-5AD402F9E569}"/>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C7C0B32-E685-412D-AD9C-8F9D18755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F320D36-97BE-490F-9DB9-60696B3CFA9F}"/>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F5930793-6AAD-43AD-97F6-55D02E175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DC310CD6-152E-4E25-A7AE-232028344A5F}"/>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91D25B24-75E5-4605-AB40-97DB46960DC1}"/>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8" name="Footer Placeholder 7">
            <a:extLst>
              <a:ext uri="{FF2B5EF4-FFF2-40B4-BE49-F238E27FC236}">
                <a16:creationId xmlns:a16="http://schemas.microsoft.com/office/drawing/2014/main" id="{FB9A651B-B68A-40E5-B015-696F33FB5C1D}"/>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4F8CB1E3-8F52-4576-8784-542F815AE9DC}"/>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28698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5D3B-5A93-4F18-AC45-4AD3C71B8C28}"/>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58B6AFEB-9B27-4FE0-80D8-671A99F0E84C}"/>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4" name="Footer Placeholder 3">
            <a:extLst>
              <a:ext uri="{FF2B5EF4-FFF2-40B4-BE49-F238E27FC236}">
                <a16:creationId xmlns:a16="http://schemas.microsoft.com/office/drawing/2014/main" id="{F34C25A1-ADAD-4885-B0F9-74B3F830DD89}"/>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86E300B1-6FC1-4061-B8C4-9BC7D0CA0F68}"/>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80036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05F8C6-1068-4CC6-B649-ADD54BFAEA67}"/>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3" name="Footer Placeholder 2">
            <a:extLst>
              <a:ext uri="{FF2B5EF4-FFF2-40B4-BE49-F238E27FC236}">
                <a16:creationId xmlns:a16="http://schemas.microsoft.com/office/drawing/2014/main" id="{88CA34B8-08EE-49C8-AEDE-EF74CB80EB40}"/>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46C398B2-C2E0-4530-B4C1-B572F69766F2}"/>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10335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B1B-24AD-4B53-95CD-9347FED24304}"/>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7A43CE0D-79AA-4EFE-9E62-904F369E6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A2224102-34DE-4E64-8C1C-F72A857C0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EB227B4C-4D9B-4488-BC89-E24F1944F90F}"/>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6" name="Footer Placeholder 5">
            <a:extLst>
              <a:ext uri="{FF2B5EF4-FFF2-40B4-BE49-F238E27FC236}">
                <a16:creationId xmlns:a16="http://schemas.microsoft.com/office/drawing/2014/main" id="{E5E78C07-2C15-4058-8886-D3C317DE21F7}"/>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D7B0C07-961B-428E-99A0-784BA2E630BA}"/>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38858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DD29-BEE0-4340-81ED-3C7E19D0FDD2}"/>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AC0810DA-DE40-4E8A-B495-CA6A9FF36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722500A0-5AB1-4639-A2DB-1883714F2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BD9D779A-2EAB-43BB-A7AF-1782649AB9F7}"/>
              </a:ext>
            </a:extLst>
          </p:cNvPr>
          <p:cNvSpPr>
            <a:spLocks noGrp="1"/>
          </p:cNvSpPr>
          <p:nvPr>
            <p:ph type="dt" sz="half" idx="10"/>
          </p:nvPr>
        </p:nvSpPr>
        <p:spPr/>
        <p:txBody>
          <a:bodyPr/>
          <a:lstStyle/>
          <a:p>
            <a:fld id="{A7E5A342-93E2-4791-A0CC-2B321A65A6C8}" type="datetimeFigureOut">
              <a:rPr lang="zh-TW" altLang="en-US" smtClean="0"/>
              <a:t>2018/3/1</a:t>
            </a:fld>
            <a:endParaRPr lang="zh-TW" altLang="en-US"/>
          </a:p>
        </p:txBody>
      </p:sp>
      <p:sp>
        <p:nvSpPr>
          <p:cNvPr id="6" name="Footer Placeholder 5">
            <a:extLst>
              <a:ext uri="{FF2B5EF4-FFF2-40B4-BE49-F238E27FC236}">
                <a16:creationId xmlns:a16="http://schemas.microsoft.com/office/drawing/2014/main" id="{B6161CFA-87AC-4726-A2FA-E6CB47123B2C}"/>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7108FAD9-00F3-4E11-8313-567662A49BC7}"/>
              </a:ext>
            </a:extLst>
          </p:cNvPr>
          <p:cNvSpPr>
            <a:spLocks noGrp="1"/>
          </p:cNvSpPr>
          <p:nvPr>
            <p:ph type="sldNum" sz="quarter" idx="12"/>
          </p:nvPr>
        </p:nvSpPr>
        <p:spPr/>
        <p:txBody>
          <a:body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295069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D0983-91D5-428F-B6B7-642BB9DB0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74ABFBB-2CB1-497C-BC4A-C53D4374C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3960F14-7EEA-4980-9BF7-C7710D1A5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5A342-93E2-4791-A0CC-2B321A65A6C8}" type="datetimeFigureOut">
              <a:rPr lang="zh-TW" altLang="en-US" smtClean="0"/>
              <a:t>2018/3/1</a:t>
            </a:fld>
            <a:endParaRPr lang="zh-TW" altLang="en-US"/>
          </a:p>
        </p:txBody>
      </p:sp>
      <p:sp>
        <p:nvSpPr>
          <p:cNvPr id="5" name="Footer Placeholder 4">
            <a:extLst>
              <a:ext uri="{FF2B5EF4-FFF2-40B4-BE49-F238E27FC236}">
                <a16:creationId xmlns:a16="http://schemas.microsoft.com/office/drawing/2014/main" id="{CD31A1B6-20F2-475E-98F0-FD902AE609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E138F1B1-8D87-4EBA-A517-9F0CBE8B5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09B99-66E0-46C3-990E-76200213CF4E}" type="slidenum">
              <a:rPr lang="zh-TW" altLang="en-US" smtClean="0"/>
              <a:t>‹#›</a:t>
            </a:fld>
            <a:endParaRPr lang="zh-TW" altLang="en-US"/>
          </a:p>
        </p:txBody>
      </p:sp>
    </p:spTree>
    <p:extLst>
      <p:ext uri="{BB962C8B-B14F-4D97-AF65-F5344CB8AC3E}">
        <p14:creationId xmlns:p14="http://schemas.microsoft.com/office/powerpoint/2010/main" val="361955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ED1B-12B9-44A4-923E-0CF6E295AD87}"/>
              </a:ext>
            </a:extLst>
          </p:cNvPr>
          <p:cNvSpPr>
            <a:spLocks noGrp="1"/>
          </p:cNvSpPr>
          <p:nvPr>
            <p:ph type="ctrTitle"/>
          </p:nvPr>
        </p:nvSpPr>
        <p:spPr/>
        <p:txBody>
          <a:bodyPr/>
          <a:lstStyle/>
          <a:p>
            <a:r>
              <a:rPr lang="en-US" altLang="zh-TW" dirty="0"/>
              <a:t>Dynamic programming</a:t>
            </a:r>
            <a:endParaRPr lang="zh-TW" altLang="en-US" dirty="0"/>
          </a:p>
        </p:txBody>
      </p:sp>
      <p:sp>
        <p:nvSpPr>
          <p:cNvPr id="3" name="Subtitle 2">
            <a:extLst>
              <a:ext uri="{FF2B5EF4-FFF2-40B4-BE49-F238E27FC236}">
                <a16:creationId xmlns:a16="http://schemas.microsoft.com/office/drawing/2014/main" id="{7CE2AE85-A2AF-4116-ACF4-59CBDF879F45}"/>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230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92ED-4063-4247-8B4B-C415CF5F351D}"/>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BD5D084F-447C-47E4-9E53-8FC32EFB1763}"/>
              </a:ext>
            </a:extLst>
          </p:cNvPr>
          <p:cNvSpPr>
            <a:spLocks noGrp="1"/>
          </p:cNvSpPr>
          <p:nvPr>
            <p:ph idx="1"/>
          </p:nvPr>
        </p:nvSpPr>
        <p:spPr/>
        <p:txBody>
          <a:bodyPr/>
          <a:lstStyle/>
          <a:p>
            <a:r>
              <a:rPr lang="en-US" altLang="zh-TW" dirty="0"/>
              <a:t>Question : when to stop cutting the problem? (This is the same question you must consider when writing a </a:t>
            </a:r>
            <a:r>
              <a:rPr lang="en-US" altLang="zh-TW" b="1" dirty="0"/>
              <a:t>recursive</a:t>
            </a:r>
            <a:r>
              <a:rPr lang="en-US" altLang="zh-TW" dirty="0"/>
              <a:t> method, e.g. factorial)</a:t>
            </a:r>
          </a:p>
          <a:p>
            <a:endParaRPr lang="en-US" altLang="zh-TW" dirty="0"/>
          </a:p>
          <a:p>
            <a:r>
              <a:rPr lang="en-US" altLang="zh-TW" dirty="0"/>
              <a:t>We stop when the string is empty, i.e. either s1 or s2 is “”</a:t>
            </a:r>
          </a:p>
          <a:p>
            <a:endParaRPr lang="zh-TW" altLang="en-US" dirty="0"/>
          </a:p>
        </p:txBody>
      </p:sp>
    </p:spTree>
    <p:extLst>
      <p:ext uri="{BB962C8B-B14F-4D97-AF65-F5344CB8AC3E}">
        <p14:creationId xmlns:p14="http://schemas.microsoft.com/office/powerpoint/2010/main" val="26816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A1B-2A4F-48E8-8E65-17E534512BC1}"/>
              </a:ext>
            </a:extLst>
          </p:cNvPr>
          <p:cNvSpPr>
            <a:spLocks noGrp="1"/>
          </p:cNvSpPr>
          <p:nvPr>
            <p:ph type="title"/>
          </p:nvPr>
        </p:nvSpPr>
        <p:spPr/>
        <p:txBody>
          <a:bodyPr/>
          <a:lstStyle/>
          <a:p>
            <a:r>
              <a:rPr lang="en-US" altLang="zh-TW" dirty="0"/>
              <a:t>C++ implementation</a:t>
            </a:r>
            <a:endParaRPr lang="zh-TW" altLang="en-US" dirty="0"/>
          </a:p>
        </p:txBody>
      </p:sp>
      <p:sp>
        <p:nvSpPr>
          <p:cNvPr id="3" name="Content Placeholder 2">
            <a:extLst>
              <a:ext uri="{FF2B5EF4-FFF2-40B4-BE49-F238E27FC236}">
                <a16:creationId xmlns:a16="http://schemas.microsoft.com/office/drawing/2014/main" id="{AA0D8953-E02C-4A20-9F7C-C1651874251B}"/>
              </a:ext>
            </a:extLst>
          </p:cNvPr>
          <p:cNvSpPr>
            <a:spLocks noGrp="1"/>
          </p:cNvSpPr>
          <p:nvPr>
            <p:ph idx="1"/>
          </p:nvPr>
        </p:nvSpPr>
        <p:spPr/>
        <p:txBody>
          <a:bodyPr/>
          <a:lstStyle/>
          <a:p>
            <a:r>
              <a:rPr lang="en-US" altLang="zh-TW" dirty="0"/>
              <a:t>Let’s find the length of the LCS first</a:t>
            </a:r>
            <a:endParaRPr lang="zh-TW" altLang="en-US" dirty="0"/>
          </a:p>
        </p:txBody>
      </p:sp>
    </p:spTree>
    <p:extLst>
      <p:ext uri="{BB962C8B-B14F-4D97-AF65-F5344CB8AC3E}">
        <p14:creationId xmlns:p14="http://schemas.microsoft.com/office/powerpoint/2010/main" val="196545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C966-F93D-469E-9EE0-6B58C5F1EC34}"/>
              </a:ext>
            </a:extLst>
          </p:cNvPr>
          <p:cNvSpPr>
            <a:spLocks noGrp="1"/>
          </p:cNvSpPr>
          <p:nvPr>
            <p:ph type="title"/>
          </p:nvPr>
        </p:nvSpPr>
        <p:spPr/>
        <p:txBody>
          <a:bodyPr/>
          <a:lstStyle/>
          <a:p>
            <a:r>
              <a:rPr lang="en-US" altLang="zh-TW" dirty="0"/>
              <a:t>C++ implementation</a:t>
            </a:r>
            <a:endParaRPr lang="zh-TW" altLang="en-US" dirty="0"/>
          </a:p>
        </p:txBody>
      </p:sp>
      <p:sp>
        <p:nvSpPr>
          <p:cNvPr id="3" name="Content Placeholder 2">
            <a:extLst>
              <a:ext uri="{FF2B5EF4-FFF2-40B4-BE49-F238E27FC236}">
                <a16:creationId xmlns:a16="http://schemas.microsoft.com/office/drawing/2014/main" id="{F609C772-1B74-48DF-8976-D27F85A3B0B5}"/>
              </a:ext>
            </a:extLst>
          </p:cNvPr>
          <p:cNvSpPr>
            <a:spLocks noGrp="1"/>
          </p:cNvSpPr>
          <p:nvPr>
            <p:ph idx="1"/>
          </p:nvPr>
        </p:nvSpPr>
        <p:spPr/>
        <p:txBody>
          <a:bodyPr/>
          <a:lstStyle/>
          <a:p>
            <a:r>
              <a:rPr lang="en-US" altLang="zh-TW" dirty="0"/>
              <a:t>Now we want to retrieve this subsequence</a:t>
            </a:r>
          </a:p>
          <a:p>
            <a:r>
              <a:rPr lang="en-US" altLang="zh-TW" dirty="0"/>
              <a:t>For this, we need to store “where previous LCS comes from”</a:t>
            </a:r>
          </a:p>
          <a:p>
            <a:r>
              <a:rPr lang="en-US" altLang="zh-TW" dirty="0"/>
              <a:t>There are three cases if we inspect the algorithm:</a:t>
            </a:r>
          </a:p>
          <a:p>
            <a:r>
              <a:rPr lang="en-US" altLang="zh-TW" dirty="0"/>
              <a:t>1. if e1==e2, then the previous LCS comes from s’1 and s’2</a:t>
            </a:r>
          </a:p>
          <a:p>
            <a:r>
              <a:rPr lang="en-US" altLang="zh-TW" dirty="0"/>
              <a:t>2. if e1!=e2 and LCS(s’1, s2) &lt; LCS(s1, s’2), </a:t>
            </a:r>
            <a:r>
              <a:rPr lang="en-US" altLang="zh-TW" dirty="0" err="1"/>
              <a:t>prev</a:t>
            </a:r>
            <a:r>
              <a:rPr lang="en-US" altLang="zh-TW" dirty="0"/>
              <a:t> comes from s1 and s’2</a:t>
            </a:r>
          </a:p>
          <a:p>
            <a:r>
              <a:rPr lang="en-US" altLang="zh-TW" dirty="0"/>
              <a:t>3. if e1!=e2 and LCS(s’1, s2) &gt; LCS(s1, s’2), </a:t>
            </a:r>
            <a:r>
              <a:rPr lang="en-US" altLang="zh-TW" dirty="0" err="1"/>
              <a:t>prev</a:t>
            </a:r>
            <a:r>
              <a:rPr lang="en-US" altLang="zh-TW" dirty="0"/>
              <a:t> comes from s’1 and s2</a:t>
            </a:r>
            <a:endParaRPr lang="zh-TW" altLang="en-US" dirty="0"/>
          </a:p>
        </p:txBody>
      </p:sp>
    </p:spTree>
    <p:extLst>
      <p:ext uri="{BB962C8B-B14F-4D97-AF65-F5344CB8AC3E}">
        <p14:creationId xmlns:p14="http://schemas.microsoft.com/office/powerpoint/2010/main" val="182801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C504-BBDB-4718-9912-9FD30E8255A4}"/>
              </a:ext>
            </a:extLst>
          </p:cNvPr>
          <p:cNvSpPr>
            <a:spLocks noGrp="1"/>
          </p:cNvSpPr>
          <p:nvPr>
            <p:ph type="title"/>
          </p:nvPr>
        </p:nvSpPr>
        <p:spPr/>
        <p:txBody>
          <a:bodyPr/>
          <a:lstStyle/>
          <a:p>
            <a:r>
              <a:rPr lang="en-US" altLang="zh-TW" dirty="0"/>
              <a:t>Complexity</a:t>
            </a:r>
            <a:endParaRPr lang="zh-TW" altLang="en-US" dirty="0"/>
          </a:p>
        </p:txBody>
      </p:sp>
      <p:sp>
        <p:nvSpPr>
          <p:cNvPr id="3" name="Content Placeholder 2">
            <a:extLst>
              <a:ext uri="{FF2B5EF4-FFF2-40B4-BE49-F238E27FC236}">
                <a16:creationId xmlns:a16="http://schemas.microsoft.com/office/drawing/2014/main" id="{D3CC9159-53AF-41B9-A903-89C99740B4C4}"/>
              </a:ext>
            </a:extLst>
          </p:cNvPr>
          <p:cNvSpPr>
            <a:spLocks noGrp="1"/>
          </p:cNvSpPr>
          <p:nvPr>
            <p:ph idx="1"/>
          </p:nvPr>
        </p:nvSpPr>
        <p:spPr/>
        <p:txBody>
          <a:bodyPr/>
          <a:lstStyle/>
          <a:p>
            <a:r>
              <a:rPr lang="en-US" altLang="zh-TW" dirty="0"/>
              <a:t>Space Complexity : O(n1*n2)</a:t>
            </a:r>
          </a:p>
          <a:p>
            <a:endParaRPr lang="en-US" altLang="zh-TW" dirty="0"/>
          </a:p>
          <a:p>
            <a:r>
              <a:rPr lang="en-US" altLang="zh-TW" dirty="0"/>
              <a:t>Time complexity : O(n1*n2)</a:t>
            </a:r>
            <a:endParaRPr lang="zh-TW" altLang="en-US" dirty="0"/>
          </a:p>
        </p:txBody>
      </p:sp>
    </p:spTree>
    <p:extLst>
      <p:ext uri="{BB962C8B-B14F-4D97-AF65-F5344CB8AC3E}">
        <p14:creationId xmlns:p14="http://schemas.microsoft.com/office/powerpoint/2010/main" val="349275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A4E4-A374-4405-8D05-07AD696F6020}"/>
              </a:ext>
            </a:extLst>
          </p:cNvPr>
          <p:cNvSpPr>
            <a:spLocks noGrp="1"/>
          </p:cNvSpPr>
          <p:nvPr>
            <p:ph type="title"/>
          </p:nvPr>
        </p:nvSpPr>
        <p:spPr/>
        <p:txBody>
          <a:bodyPr/>
          <a:lstStyle/>
          <a:p>
            <a:r>
              <a:rPr lang="en-US" altLang="zh-TW" dirty="0"/>
              <a:t>Knapsack problem</a:t>
            </a:r>
            <a:endParaRPr lang="zh-TW" altLang="en-US" dirty="0"/>
          </a:p>
        </p:txBody>
      </p:sp>
      <p:sp>
        <p:nvSpPr>
          <p:cNvPr id="3" name="Content Placeholder 2">
            <a:extLst>
              <a:ext uri="{FF2B5EF4-FFF2-40B4-BE49-F238E27FC236}">
                <a16:creationId xmlns:a16="http://schemas.microsoft.com/office/drawing/2014/main" id="{8B176383-00DF-414B-8A39-6A77DE3A291B}"/>
              </a:ext>
            </a:extLst>
          </p:cNvPr>
          <p:cNvSpPr>
            <a:spLocks noGrp="1"/>
          </p:cNvSpPr>
          <p:nvPr>
            <p:ph idx="1"/>
          </p:nvPr>
        </p:nvSpPr>
        <p:spPr>
          <a:xfrm>
            <a:off x="838200" y="1825625"/>
            <a:ext cx="10515600" cy="4351338"/>
          </a:xfrm>
        </p:spPr>
        <p:txBody>
          <a:bodyPr/>
          <a:lstStyle/>
          <a:p>
            <a:r>
              <a:rPr lang="en-US" altLang="zh-TW" dirty="0"/>
              <a:t>Given a set of items, each has a weight and a value, and a knapsack with a certain capacity, determine the maximum value that can be put into the knapsack. </a:t>
            </a:r>
            <a:endParaRPr lang="zh-TW" altLang="en-US" dirty="0"/>
          </a:p>
        </p:txBody>
      </p:sp>
      <p:pic>
        <p:nvPicPr>
          <p:cNvPr id="1026" name="Picture 2" descr="https://upload.wikimedia.org/wikipedia/commons/thumb/f/fd/Knapsack.svg/250px-Knapsack.svg.png">
            <a:extLst>
              <a:ext uri="{FF2B5EF4-FFF2-40B4-BE49-F238E27FC236}">
                <a16:creationId xmlns:a16="http://schemas.microsoft.com/office/drawing/2014/main" id="{BF2CFBB3-FB53-4C4F-A95E-AB2C9AF66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237" y="2766543"/>
            <a:ext cx="4084513" cy="354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0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A09A-FE5F-402A-9F45-6F33CD5417E2}"/>
              </a:ext>
            </a:extLst>
          </p:cNvPr>
          <p:cNvSpPr>
            <a:spLocks noGrp="1"/>
          </p:cNvSpPr>
          <p:nvPr>
            <p:ph type="title"/>
          </p:nvPr>
        </p:nvSpPr>
        <p:spPr/>
        <p:txBody>
          <a:bodyPr/>
          <a:lstStyle/>
          <a:p>
            <a:r>
              <a:rPr lang="en-US" altLang="zh-TW" dirty="0"/>
              <a:t>Any idea?</a:t>
            </a:r>
            <a:endParaRPr lang="zh-TW" altLang="en-US" dirty="0"/>
          </a:p>
        </p:txBody>
      </p:sp>
      <p:sp>
        <p:nvSpPr>
          <p:cNvPr id="3" name="Content Placeholder 2">
            <a:extLst>
              <a:ext uri="{FF2B5EF4-FFF2-40B4-BE49-F238E27FC236}">
                <a16:creationId xmlns:a16="http://schemas.microsoft.com/office/drawing/2014/main" id="{0075EEE3-6765-4CA8-83FE-CC2FB6538709}"/>
              </a:ext>
            </a:extLst>
          </p:cNvPr>
          <p:cNvSpPr>
            <a:spLocks noGrp="1"/>
          </p:cNvSpPr>
          <p:nvPr>
            <p:ph idx="1"/>
          </p:nvPr>
        </p:nvSpPr>
        <p:spPr/>
        <p:txBody>
          <a:bodyPr/>
          <a:lstStyle/>
          <a:p>
            <a:r>
              <a:rPr lang="en-US" altLang="zh-TW" dirty="0"/>
              <a:t>Naïve solution : Brute force… O(2^N)</a:t>
            </a:r>
            <a:endParaRPr lang="zh-TW" altLang="en-US" dirty="0"/>
          </a:p>
        </p:txBody>
      </p:sp>
    </p:spTree>
    <p:extLst>
      <p:ext uri="{BB962C8B-B14F-4D97-AF65-F5344CB8AC3E}">
        <p14:creationId xmlns:p14="http://schemas.microsoft.com/office/powerpoint/2010/main" val="213251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9995-7C55-404F-B484-BCD6E905D409}"/>
              </a:ext>
            </a:extLst>
          </p:cNvPr>
          <p:cNvSpPr>
            <a:spLocks noGrp="1"/>
          </p:cNvSpPr>
          <p:nvPr>
            <p:ph type="title"/>
          </p:nvPr>
        </p:nvSpPr>
        <p:spPr/>
        <p:txBody>
          <a:bodyPr/>
          <a:lstStyle/>
          <a:p>
            <a:r>
              <a:rPr lang="en-US" altLang="zh-TW" dirty="0"/>
              <a:t>DP</a:t>
            </a:r>
            <a:endParaRPr lang="zh-TW" altLang="en-US" dirty="0"/>
          </a:p>
        </p:txBody>
      </p:sp>
      <p:sp>
        <p:nvSpPr>
          <p:cNvPr id="3" name="Content Placeholder 2">
            <a:extLst>
              <a:ext uri="{FF2B5EF4-FFF2-40B4-BE49-F238E27FC236}">
                <a16:creationId xmlns:a16="http://schemas.microsoft.com/office/drawing/2014/main" id="{D92BF2FA-D192-4E0F-B63F-61E3838CBC2F}"/>
              </a:ext>
            </a:extLst>
          </p:cNvPr>
          <p:cNvSpPr>
            <a:spLocks noGrp="1"/>
          </p:cNvSpPr>
          <p:nvPr>
            <p:ph idx="1"/>
          </p:nvPr>
        </p:nvSpPr>
        <p:spPr/>
        <p:txBody>
          <a:bodyPr/>
          <a:lstStyle/>
          <a:p>
            <a:r>
              <a:rPr lang="en-US" altLang="zh-TW" dirty="0"/>
              <a:t>Question : how to break down to small problem?</a:t>
            </a:r>
          </a:p>
          <a:p>
            <a:r>
              <a:rPr lang="en-US" altLang="zh-TW" dirty="0"/>
              <a:t>Also look at </a:t>
            </a:r>
            <a:r>
              <a:rPr lang="en-US" altLang="zh-TW" b="1" dirty="0"/>
              <a:t>one step</a:t>
            </a:r>
            <a:r>
              <a:rPr lang="en-US" altLang="zh-TW" dirty="0"/>
              <a:t> before…</a:t>
            </a:r>
          </a:p>
          <a:p>
            <a:endParaRPr lang="en-US" altLang="zh-TW" dirty="0"/>
          </a:p>
          <a:p>
            <a:r>
              <a:rPr lang="en-US" altLang="zh-TW" dirty="0"/>
              <a:t>Capacity of one kg less?</a:t>
            </a:r>
          </a:p>
          <a:p>
            <a:r>
              <a:rPr lang="en-US" altLang="zh-TW" dirty="0"/>
              <a:t>No, because it doesn’t give us information about whether to put another object or not (the object could have weight &gt; 1kg)</a:t>
            </a:r>
          </a:p>
          <a:p>
            <a:endParaRPr lang="en-US" altLang="zh-TW" dirty="0"/>
          </a:p>
          <a:p>
            <a:r>
              <a:rPr lang="en-US" altLang="zh-TW" dirty="0"/>
              <a:t>Instead, we consider the problem with </a:t>
            </a:r>
            <a:r>
              <a:rPr lang="en-US" altLang="zh-TW" b="1" dirty="0"/>
              <a:t>one object fewer</a:t>
            </a:r>
            <a:endParaRPr lang="zh-TW" altLang="en-US" b="1" dirty="0"/>
          </a:p>
        </p:txBody>
      </p:sp>
    </p:spTree>
    <p:extLst>
      <p:ext uri="{BB962C8B-B14F-4D97-AF65-F5344CB8AC3E}">
        <p14:creationId xmlns:p14="http://schemas.microsoft.com/office/powerpoint/2010/main" val="18859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5CBC-EA82-4768-A000-6460ABAE1CE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6571AA2-E406-40D8-A7E4-B42215E73FA7}"/>
              </a:ext>
            </a:extLst>
          </p:cNvPr>
          <p:cNvSpPr>
            <a:spLocks noGrp="1"/>
          </p:cNvSpPr>
          <p:nvPr>
            <p:ph idx="1"/>
          </p:nvPr>
        </p:nvSpPr>
        <p:spPr/>
        <p:txBody>
          <a:bodyPr>
            <a:normAutofit lnSpcReduction="10000"/>
          </a:bodyPr>
          <a:lstStyle/>
          <a:p>
            <a:r>
              <a:rPr lang="en-US" altLang="zh-TW" dirty="0"/>
              <a:t>If we order the objects 1,…,N (any order is fine)</a:t>
            </a:r>
          </a:p>
          <a:p>
            <a:r>
              <a:rPr lang="en-US" altLang="zh-TW" dirty="0"/>
              <a:t>Consider the object N and assume the capacity of the knapsack is W</a:t>
            </a:r>
          </a:p>
          <a:p>
            <a:r>
              <a:rPr lang="en-US" altLang="zh-TW" dirty="0"/>
              <a:t>There are two situations:</a:t>
            </a:r>
          </a:p>
          <a:p>
            <a:r>
              <a:rPr lang="en-US" altLang="zh-TW" dirty="0"/>
              <a:t>1. We put N (provided w[N]&lt;W)</a:t>
            </a:r>
          </a:p>
          <a:p>
            <a:pPr lvl="1"/>
            <a:r>
              <a:rPr lang="en-US" altLang="zh-TW" dirty="0"/>
              <a:t>Then the value becomes v[N]+</a:t>
            </a:r>
            <a:r>
              <a:rPr lang="en-US" altLang="zh-TW" dirty="0" err="1"/>
              <a:t>dp</a:t>
            </a:r>
            <a:r>
              <a:rPr lang="en-US" altLang="zh-TW" dirty="0"/>
              <a:t>[N-1][W-w[N]]</a:t>
            </a:r>
          </a:p>
          <a:p>
            <a:pPr lvl="1"/>
            <a:r>
              <a:rPr lang="en-US" altLang="zh-TW" dirty="0"/>
              <a:t>i.e. the result of the subproblem where we only have N-1 objects and the capacity is W-w[N]</a:t>
            </a:r>
          </a:p>
          <a:p>
            <a:r>
              <a:rPr lang="en-US" altLang="zh-TW" dirty="0"/>
              <a:t>2. We don’t put N</a:t>
            </a:r>
          </a:p>
          <a:p>
            <a:pPr lvl="1"/>
            <a:r>
              <a:rPr lang="en-US" altLang="zh-TW" dirty="0"/>
              <a:t>Then the value becomes </a:t>
            </a:r>
            <a:r>
              <a:rPr lang="en-US" altLang="zh-TW" dirty="0" err="1"/>
              <a:t>dp</a:t>
            </a:r>
            <a:r>
              <a:rPr lang="en-US" altLang="zh-TW" dirty="0"/>
              <a:t>[N-1][W]</a:t>
            </a:r>
          </a:p>
          <a:p>
            <a:pPr lvl="1"/>
            <a:r>
              <a:rPr lang="en-US" altLang="zh-TW" dirty="0"/>
              <a:t>I.e. the result of the subproblem where we only have N-1 objects and the capacity is W</a:t>
            </a:r>
          </a:p>
        </p:txBody>
      </p:sp>
    </p:spTree>
    <p:extLst>
      <p:ext uri="{BB962C8B-B14F-4D97-AF65-F5344CB8AC3E}">
        <p14:creationId xmlns:p14="http://schemas.microsoft.com/office/powerpoint/2010/main" val="452271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F8AE-7708-4F0D-B5C3-9933F36EB64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3F2FF71-1028-4201-8E21-80967A686ECE}"/>
              </a:ext>
            </a:extLst>
          </p:cNvPr>
          <p:cNvSpPr>
            <a:spLocks noGrp="1"/>
          </p:cNvSpPr>
          <p:nvPr>
            <p:ph idx="1"/>
          </p:nvPr>
        </p:nvSpPr>
        <p:spPr/>
        <p:txBody>
          <a:bodyPr/>
          <a:lstStyle/>
          <a:p>
            <a:r>
              <a:rPr lang="en-US" altLang="zh-TW" dirty="0"/>
              <a:t>Question : when to stop cutting the problem?</a:t>
            </a:r>
          </a:p>
          <a:p>
            <a:endParaRPr lang="en-US" altLang="zh-TW" dirty="0"/>
          </a:p>
          <a:p>
            <a:r>
              <a:rPr lang="en-US" altLang="zh-TW" dirty="0"/>
              <a:t>When there is no object to put, or the knapsack’s capacity is zero</a:t>
            </a:r>
            <a:endParaRPr lang="zh-TW" altLang="en-US" dirty="0"/>
          </a:p>
        </p:txBody>
      </p:sp>
    </p:spTree>
    <p:extLst>
      <p:ext uri="{BB962C8B-B14F-4D97-AF65-F5344CB8AC3E}">
        <p14:creationId xmlns:p14="http://schemas.microsoft.com/office/powerpoint/2010/main" val="818221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81F9-DCEA-4280-A160-2483F1FBC7BF}"/>
              </a:ext>
            </a:extLst>
          </p:cNvPr>
          <p:cNvSpPr>
            <a:spLocks noGrp="1"/>
          </p:cNvSpPr>
          <p:nvPr>
            <p:ph type="title"/>
          </p:nvPr>
        </p:nvSpPr>
        <p:spPr/>
        <p:txBody>
          <a:bodyPr/>
          <a:lstStyle/>
          <a:p>
            <a:r>
              <a:rPr lang="en-US" altLang="zh-TW" dirty="0"/>
              <a:t>C++ implementation</a:t>
            </a:r>
            <a:endParaRPr lang="zh-TW" altLang="en-US" dirty="0"/>
          </a:p>
        </p:txBody>
      </p:sp>
      <p:sp>
        <p:nvSpPr>
          <p:cNvPr id="3" name="Content Placeholder 2">
            <a:extLst>
              <a:ext uri="{FF2B5EF4-FFF2-40B4-BE49-F238E27FC236}">
                <a16:creationId xmlns:a16="http://schemas.microsoft.com/office/drawing/2014/main" id="{4C8072E6-25B3-4CC3-9CAB-A21BAC1711C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37888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4262-503B-4081-A63A-D3BE1A46B985}"/>
              </a:ext>
            </a:extLst>
          </p:cNvPr>
          <p:cNvSpPr>
            <a:spLocks noGrp="1"/>
          </p:cNvSpPr>
          <p:nvPr>
            <p:ph type="title"/>
          </p:nvPr>
        </p:nvSpPr>
        <p:spPr/>
        <p:txBody>
          <a:bodyPr/>
          <a:lstStyle/>
          <a:p>
            <a:r>
              <a:rPr lang="en-US" altLang="zh-TW" dirty="0"/>
              <a:t>Definition</a:t>
            </a:r>
            <a:endParaRPr lang="zh-TW" altLang="en-US" dirty="0"/>
          </a:p>
        </p:txBody>
      </p:sp>
      <p:sp>
        <p:nvSpPr>
          <p:cNvPr id="3" name="Content Placeholder 2">
            <a:extLst>
              <a:ext uri="{FF2B5EF4-FFF2-40B4-BE49-F238E27FC236}">
                <a16:creationId xmlns:a16="http://schemas.microsoft.com/office/drawing/2014/main" id="{B9194443-CDF6-420D-A538-AB46A4FFFD90}"/>
              </a:ext>
            </a:extLst>
          </p:cNvPr>
          <p:cNvSpPr>
            <a:spLocks noGrp="1"/>
          </p:cNvSpPr>
          <p:nvPr>
            <p:ph idx="1"/>
          </p:nvPr>
        </p:nvSpPr>
        <p:spPr/>
        <p:txBody>
          <a:bodyPr/>
          <a:lstStyle/>
          <a:p>
            <a:r>
              <a:rPr lang="en-US" altLang="zh-TW" dirty="0"/>
              <a:t>Break down the problem into small subproblems</a:t>
            </a:r>
          </a:p>
          <a:p>
            <a:r>
              <a:rPr lang="en-US" altLang="zh-TW" dirty="0"/>
              <a:t>Solve the subproblems (usually by </a:t>
            </a:r>
            <a:r>
              <a:rPr lang="en-US" altLang="zh-TW" b="1" dirty="0" err="1"/>
              <a:t>memoization</a:t>
            </a:r>
            <a:r>
              <a:rPr lang="en-US" altLang="zh-TW" dirty="0"/>
              <a:t>)</a:t>
            </a:r>
          </a:p>
          <a:p>
            <a:r>
              <a:rPr lang="en-US" altLang="zh-TW" dirty="0"/>
              <a:t>Combine the sub-results to get the final result</a:t>
            </a:r>
          </a:p>
          <a:p>
            <a:endParaRPr lang="en-US" altLang="zh-TW" dirty="0"/>
          </a:p>
          <a:p>
            <a:r>
              <a:rPr lang="en-US" altLang="zh-TW" dirty="0"/>
              <a:t>Approaches :</a:t>
            </a:r>
          </a:p>
          <a:p>
            <a:pPr lvl="1"/>
            <a:r>
              <a:rPr lang="en-US" altLang="zh-TW" dirty="0"/>
              <a:t>1. Top-down : start with the original big problem, break it down, then recursively solves small problems and store the results</a:t>
            </a:r>
          </a:p>
          <a:p>
            <a:pPr lvl="1"/>
            <a:r>
              <a:rPr lang="en-US" altLang="zh-TW" dirty="0"/>
              <a:t>2.</a:t>
            </a:r>
            <a:r>
              <a:rPr lang="zh-TW" altLang="en-US" dirty="0"/>
              <a:t> </a:t>
            </a:r>
            <a:r>
              <a:rPr lang="en-US" altLang="zh-TW" dirty="0"/>
              <a:t>Bottom-up : start with base cases, and construct the results step by step until the final answer is found</a:t>
            </a:r>
          </a:p>
        </p:txBody>
      </p:sp>
    </p:spTree>
    <p:extLst>
      <p:ext uri="{BB962C8B-B14F-4D97-AF65-F5344CB8AC3E}">
        <p14:creationId xmlns:p14="http://schemas.microsoft.com/office/powerpoint/2010/main" val="570700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73EF-FE0B-4013-ACB0-FC5CB820762E}"/>
              </a:ext>
            </a:extLst>
          </p:cNvPr>
          <p:cNvSpPr>
            <a:spLocks noGrp="1"/>
          </p:cNvSpPr>
          <p:nvPr>
            <p:ph type="title"/>
          </p:nvPr>
        </p:nvSpPr>
        <p:spPr/>
        <p:txBody>
          <a:bodyPr/>
          <a:lstStyle/>
          <a:p>
            <a:r>
              <a:rPr lang="en-US" altLang="zh-TW" dirty="0"/>
              <a:t>Complexity </a:t>
            </a:r>
            <a:endParaRPr lang="zh-TW" altLang="en-US" dirty="0"/>
          </a:p>
        </p:txBody>
      </p:sp>
      <p:sp>
        <p:nvSpPr>
          <p:cNvPr id="3" name="Content Placeholder 2">
            <a:extLst>
              <a:ext uri="{FF2B5EF4-FFF2-40B4-BE49-F238E27FC236}">
                <a16:creationId xmlns:a16="http://schemas.microsoft.com/office/drawing/2014/main" id="{15C0C18B-7AC1-475F-9AA9-9120DEC957AD}"/>
              </a:ext>
            </a:extLst>
          </p:cNvPr>
          <p:cNvSpPr>
            <a:spLocks noGrp="1"/>
          </p:cNvSpPr>
          <p:nvPr>
            <p:ph idx="1"/>
          </p:nvPr>
        </p:nvSpPr>
        <p:spPr/>
        <p:txBody>
          <a:bodyPr/>
          <a:lstStyle/>
          <a:p>
            <a:r>
              <a:rPr lang="en-US" altLang="zh-TW" dirty="0"/>
              <a:t>Space complexity : O(NW) (can you improve it?)</a:t>
            </a:r>
          </a:p>
          <a:p>
            <a:endParaRPr lang="en-US" altLang="zh-TW" dirty="0"/>
          </a:p>
          <a:p>
            <a:r>
              <a:rPr lang="en-US" altLang="zh-TW" dirty="0"/>
              <a:t>Time complexity : O(NW)</a:t>
            </a:r>
            <a:endParaRPr lang="zh-TW" altLang="en-US" dirty="0"/>
          </a:p>
        </p:txBody>
      </p:sp>
    </p:spTree>
    <p:extLst>
      <p:ext uri="{BB962C8B-B14F-4D97-AF65-F5344CB8AC3E}">
        <p14:creationId xmlns:p14="http://schemas.microsoft.com/office/powerpoint/2010/main" val="331868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971E-5BBC-4173-A816-369EED56A5C6}"/>
              </a:ext>
            </a:extLst>
          </p:cNvPr>
          <p:cNvSpPr>
            <a:spLocks noGrp="1"/>
          </p:cNvSpPr>
          <p:nvPr>
            <p:ph type="title"/>
          </p:nvPr>
        </p:nvSpPr>
        <p:spPr/>
        <p:txBody>
          <a:bodyPr/>
          <a:lstStyle/>
          <a:p>
            <a:r>
              <a:rPr lang="en-US" altLang="zh-TW" dirty="0"/>
              <a:t>Exercise</a:t>
            </a:r>
            <a:endParaRPr lang="zh-TW" altLang="en-US" dirty="0"/>
          </a:p>
        </p:txBody>
      </p:sp>
      <p:sp>
        <p:nvSpPr>
          <p:cNvPr id="3" name="Content Placeholder 2">
            <a:extLst>
              <a:ext uri="{FF2B5EF4-FFF2-40B4-BE49-F238E27FC236}">
                <a16:creationId xmlns:a16="http://schemas.microsoft.com/office/drawing/2014/main" id="{3BE676FF-4B12-4F3B-B7CD-37A2E46ACDDC}"/>
              </a:ext>
            </a:extLst>
          </p:cNvPr>
          <p:cNvSpPr>
            <a:spLocks noGrp="1"/>
          </p:cNvSpPr>
          <p:nvPr>
            <p:ph idx="1"/>
          </p:nvPr>
        </p:nvSpPr>
        <p:spPr/>
        <p:txBody>
          <a:bodyPr/>
          <a:lstStyle/>
          <a:p>
            <a:r>
              <a:rPr lang="en-US" altLang="zh-TW" dirty="0"/>
              <a:t>Write a method </a:t>
            </a:r>
            <a:r>
              <a:rPr lang="en-US" altLang="zh-TW" dirty="0" err="1"/>
              <a:t>print_KS</a:t>
            </a:r>
            <a:r>
              <a:rPr lang="en-US" altLang="zh-TW" dirty="0"/>
              <a:t>()</a:t>
            </a:r>
            <a:r>
              <a:rPr lang="zh-TW" altLang="en-US" dirty="0"/>
              <a:t> </a:t>
            </a:r>
            <a:r>
              <a:rPr lang="en-US" altLang="zh-TW" dirty="0"/>
              <a:t>that</a:t>
            </a:r>
            <a:r>
              <a:rPr lang="zh-TW" altLang="en-US" dirty="0"/>
              <a:t> </a:t>
            </a:r>
            <a:r>
              <a:rPr lang="en-US" altLang="zh-TW" dirty="0"/>
              <a:t>will</a:t>
            </a:r>
            <a:r>
              <a:rPr lang="zh-TW" altLang="en-US" dirty="0"/>
              <a:t> </a:t>
            </a:r>
            <a:r>
              <a:rPr lang="en-US" altLang="zh-TW" dirty="0"/>
              <a:t>output the content of the final knapsack (output which objects are put in)</a:t>
            </a:r>
          </a:p>
        </p:txBody>
      </p:sp>
    </p:spTree>
    <p:extLst>
      <p:ext uri="{BB962C8B-B14F-4D97-AF65-F5344CB8AC3E}">
        <p14:creationId xmlns:p14="http://schemas.microsoft.com/office/powerpoint/2010/main" val="107711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FC40-CAEF-49B8-85A9-C54EBE0BDDFC}"/>
              </a:ext>
            </a:extLst>
          </p:cNvPr>
          <p:cNvSpPr>
            <a:spLocks noGrp="1"/>
          </p:cNvSpPr>
          <p:nvPr>
            <p:ph type="title"/>
          </p:nvPr>
        </p:nvSpPr>
        <p:spPr/>
        <p:txBody>
          <a:bodyPr/>
          <a:lstStyle/>
          <a:p>
            <a:r>
              <a:rPr lang="en-US" altLang="zh-TW" dirty="0"/>
              <a:t>Many other applications</a:t>
            </a:r>
            <a:endParaRPr lang="zh-TW" altLang="en-US" dirty="0"/>
          </a:p>
        </p:txBody>
      </p:sp>
      <p:sp>
        <p:nvSpPr>
          <p:cNvPr id="3" name="Content Placeholder 2">
            <a:extLst>
              <a:ext uri="{FF2B5EF4-FFF2-40B4-BE49-F238E27FC236}">
                <a16:creationId xmlns:a16="http://schemas.microsoft.com/office/drawing/2014/main" id="{DAF9BA23-290B-469B-BE5E-6A73B76F98E8}"/>
              </a:ext>
            </a:extLst>
          </p:cNvPr>
          <p:cNvSpPr>
            <a:spLocks noGrp="1"/>
          </p:cNvSpPr>
          <p:nvPr>
            <p:ph idx="1"/>
          </p:nvPr>
        </p:nvSpPr>
        <p:spPr/>
        <p:txBody>
          <a:bodyPr/>
          <a:lstStyle/>
          <a:p>
            <a:r>
              <a:rPr lang="en-US" altLang="zh-TW" dirty="0"/>
              <a:t>Edit distance</a:t>
            </a:r>
          </a:p>
          <a:p>
            <a:r>
              <a:rPr lang="en-US" altLang="zh-TW" dirty="0"/>
              <a:t>Max increasing subsequence</a:t>
            </a:r>
          </a:p>
          <a:p>
            <a:r>
              <a:rPr lang="en-US" altLang="zh-TW" dirty="0"/>
              <a:t>Staircase walk</a:t>
            </a:r>
          </a:p>
          <a:p>
            <a:r>
              <a:rPr lang="en-US" altLang="zh-TW" dirty="0"/>
              <a:t>…</a:t>
            </a:r>
            <a:endParaRPr lang="zh-TW" altLang="en-US" dirty="0"/>
          </a:p>
        </p:txBody>
      </p:sp>
    </p:spTree>
    <p:extLst>
      <p:ext uri="{BB962C8B-B14F-4D97-AF65-F5344CB8AC3E}">
        <p14:creationId xmlns:p14="http://schemas.microsoft.com/office/powerpoint/2010/main" val="2475769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AAE6-C869-48C2-B327-A8A3EEF79F5B}"/>
              </a:ext>
            </a:extLst>
          </p:cNvPr>
          <p:cNvSpPr>
            <a:spLocks noGrp="1"/>
          </p:cNvSpPr>
          <p:nvPr>
            <p:ph type="title"/>
          </p:nvPr>
        </p:nvSpPr>
        <p:spPr/>
        <p:txBody>
          <a:bodyPr/>
          <a:lstStyle/>
          <a:p>
            <a:r>
              <a:rPr lang="en-US" altLang="zh-TW" dirty="0"/>
              <a:t>General approach</a:t>
            </a:r>
            <a:endParaRPr lang="zh-TW" altLang="en-US" dirty="0"/>
          </a:p>
        </p:txBody>
      </p:sp>
      <p:sp>
        <p:nvSpPr>
          <p:cNvPr id="3" name="Content Placeholder 2">
            <a:extLst>
              <a:ext uri="{FF2B5EF4-FFF2-40B4-BE49-F238E27FC236}">
                <a16:creationId xmlns:a16="http://schemas.microsoft.com/office/drawing/2014/main" id="{7C42BCB9-B344-4AC0-9A97-C2923B421354}"/>
              </a:ext>
            </a:extLst>
          </p:cNvPr>
          <p:cNvSpPr>
            <a:spLocks noGrp="1"/>
          </p:cNvSpPr>
          <p:nvPr>
            <p:ph idx="1"/>
          </p:nvPr>
        </p:nvSpPr>
        <p:spPr/>
        <p:txBody>
          <a:bodyPr/>
          <a:lstStyle/>
          <a:p>
            <a:r>
              <a:rPr lang="en-US" altLang="zh-TW" dirty="0"/>
              <a:t>Cut the original problem into small problems</a:t>
            </a:r>
          </a:p>
          <a:p>
            <a:r>
              <a:rPr lang="en-US" altLang="zh-TW" dirty="0"/>
              <a:t>Find a relation between the result of the small problem(s) and the big one</a:t>
            </a:r>
          </a:p>
          <a:p>
            <a:r>
              <a:rPr lang="en-US" altLang="zh-TW" dirty="0"/>
              <a:t>Build base cases</a:t>
            </a:r>
          </a:p>
          <a:p>
            <a:r>
              <a:rPr lang="en-US" altLang="zh-TW" dirty="0"/>
              <a:t>Construct the solutions step by step</a:t>
            </a:r>
            <a:endParaRPr lang="zh-TW" altLang="en-US" dirty="0"/>
          </a:p>
        </p:txBody>
      </p:sp>
    </p:spTree>
    <p:extLst>
      <p:ext uri="{BB962C8B-B14F-4D97-AF65-F5344CB8AC3E}">
        <p14:creationId xmlns:p14="http://schemas.microsoft.com/office/powerpoint/2010/main" val="414599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988D-697E-49DF-8B80-5CD3F16E6DA3}"/>
              </a:ext>
            </a:extLst>
          </p:cNvPr>
          <p:cNvSpPr>
            <a:spLocks noGrp="1"/>
          </p:cNvSpPr>
          <p:nvPr>
            <p:ph type="title"/>
          </p:nvPr>
        </p:nvSpPr>
        <p:spPr/>
        <p:txBody>
          <a:bodyPr/>
          <a:lstStyle/>
          <a:p>
            <a:r>
              <a:rPr lang="en-US" altLang="zh-TW" dirty="0"/>
              <a:t>Exercise (Google </a:t>
            </a:r>
            <a:r>
              <a:rPr lang="en-GB" altLang="zh-TW" dirty="0"/>
              <a:t>Kickstart Round F 2017)</a:t>
            </a:r>
            <a:endParaRPr lang="zh-TW" altLang="en-US" dirty="0"/>
          </a:p>
        </p:txBody>
      </p:sp>
      <p:sp>
        <p:nvSpPr>
          <p:cNvPr id="3" name="Content Placeholder 2">
            <a:extLst>
              <a:ext uri="{FF2B5EF4-FFF2-40B4-BE49-F238E27FC236}">
                <a16:creationId xmlns:a16="http://schemas.microsoft.com/office/drawing/2014/main" id="{C306D97C-9558-4051-86EC-40847899AD2A}"/>
              </a:ext>
            </a:extLst>
          </p:cNvPr>
          <p:cNvSpPr>
            <a:spLocks noGrp="1"/>
          </p:cNvSpPr>
          <p:nvPr>
            <p:ph idx="1"/>
          </p:nvPr>
        </p:nvSpPr>
        <p:spPr/>
        <p:txBody>
          <a:bodyPr/>
          <a:lstStyle/>
          <a:p>
            <a:r>
              <a:rPr lang="en-US" altLang="zh-TW" dirty="0"/>
              <a:t>Wheatley is at the best party in the world: it has infinitely many cakes! Each cake is a square with an integer side length (in cm). The party has infinitely many cakes of every possible integer side length. The cakes all have the same depth, so we will only consider their areas.</a:t>
            </a:r>
          </a:p>
          <a:p>
            <a:r>
              <a:rPr lang="en-US" altLang="zh-TW" dirty="0"/>
              <a:t>Wheatley is determined to eat one or more cakes that have a total combined area of </a:t>
            </a:r>
            <a:r>
              <a:rPr lang="en-US" altLang="zh-TW" i="1" dirty="0"/>
              <a:t>exactly</a:t>
            </a:r>
            <a:r>
              <a:rPr lang="en-US" altLang="zh-TW" dirty="0"/>
              <a:t> </a:t>
            </a:r>
            <a:r>
              <a:rPr lang="en-US" altLang="zh-TW" b="1" dirty="0"/>
              <a:t>N</a:t>
            </a:r>
            <a:r>
              <a:rPr lang="en-US" altLang="zh-TW" dirty="0"/>
              <a:t> cm</a:t>
            </a:r>
            <a:r>
              <a:rPr lang="en-US" altLang="zh-TW" baseline="30000" dirty="0"/>
              <a:t>2</a:t>
            </a:r>
            <a:r>
              <a:rPr lang="en-US" altLang="zh-TW" dirty="0"/>
              <a:t>. But, since he is health-conscious, he wants to eat as few cakes as possible. Can you help him calculate the minimum number of cakes he can eat?</a:t>
            </a:r>
          </a:p>
          <a:p>
            <a:endParaRPr lang="en-US" altLang="zh-TW" dirty="0"/>
          </a:p>
          <a:p>
            <a:r>
              <a:rPr lang="en-US" altLang="zh-TW" dirty="0"/>
              <a:t>Constraint : N&lt;=10000</a:t>
            </a:r>
          </a:p>
        </p:txBody>
      </p:sp>
    </p:spTree>
    <p:extLst>
      <p:ext uri="{BB962C8B-B14F-4D97-AF65-F5344CB8AC3E}">
        <p14:creationId xmlns:p14="http://schemas.microsoft.com/office/powerpoint/2010/main" val="1452753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E77C-7214-40E1-B691-A014AE88615A}"/>
              </a:ext>
            </a:extLst>
          </p:cNvPr>
          <p:cNvSpPr>
            <a:spLocks noGrp="1"/>
          </p:cNvSpPr>
          <p:nvPr>
            <p:ph type="title"/>
          </p:nvPr>
        </p:nvSpPr>
        <p:spPr/>
        <p:txBody>
          <a:bodyPr/>
          <a:lstStyle/>
          <a:p>
            <a:r>
              <a:rPr lang="en-US" altLang="zh-TW" dirty="0"/>
              <a:t>You just made some simulations of…</a:t>
            </a:r>
            <a:endParaRPr lang="zh-TW" altLang="en-US" dirty="0"/>
          </a:p>
        </p:txBody>
      </p:sp>
      <p:sp>
        <p:nvSpPr>
          <p:cNvPr id="3" name="Content Placeholder 2">
            <a:extLst>
              <a:ext uri="{FF2B5EF4-FFF2-40B4-BE49-F238E27FC236}">
                <a16:creationId xmlns:a16="http://schemas.microsoft.com/office/drawing/2014/main" id="{318CFA13-C57F-429C-BE13-3842D44AC479}"/>
              </a:ext>
            </a:extLst>
          </p:cNvPr>
          <p:cNvSpPr>
            <a:spLocks noGrp="1"/>
          </p:cNvSpPr>
          <p:nvPr>
            <p:ph idx="1"/>
          </p:nvPr>
        </p:nvSpPr>
        <p:spPr/>
        <p:txBody>
          <a:bodyPr/>
          <a:lstStyle/>
          <a:p>
            <a:r>
              <a:rPr lang="en-GB" altLang="zh-TW" dirty="0"/>
              <a:t>Lagrange's four-square theorem</a:t>
            </a:r>
          </a:p>
          <a:p>
            <a:endParaRPr lang="en-US" altLang="zh-TW" dirty="0"/>
          </a:p>
          <a:p>
            <a:r>
              <a:rPr lang="en-US" altLang="zh-TW"/>
              <a:t>Every </a:t>
            </a:r>
            <a:r>
              <a:rPr lang="en-US" altLang="zh-TW" dirty="0"/>
              <a:t>natural number can be represented as the sum of four integer squares.</a:t>
            </a:r>
            <a:endParaRPr lang="zh-TW" altLang="en-US" dirty="0"/>
          </a:p>
        </p:txBody>
      </p:sp>
    </p:spTree>
    <p:extLst>
      <p:ext uri="{BB962C8B-B14F-4D97-AF65-F5344CB8AC3E}">
        <p14:creationId xmlns:p14="http://schemas.microsoft.com/office/powerpoint/2010/main" val="5712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E822-1A74-4860-90FF-662EB91982EA}"/>
              </a:ext>
            </a:extLst>
          </p:cNvPr>
          <p:cNvSpPr>
            <a:spLocks noGrp="1"/>
          </p:cNvSpPr>
          <p:nvPr>
            <p:ph type="title"/>
          </p:nvPr>
        </p:nvSpPr>
        <p:spPr/>
        <p:txBody>
          <a:bodyPr/>
          <a:lstStyle/>
          <a:p>
            <a:r>
              <a:rPr lang="en-US" altLang="zh-TW" dirty="0"/>
              <a:t>Example top-down and bottom-up</a:t>
            </a:r>
            <a:endParaRPr lang="zh-TW" altLang="en-US" dirty="0"/>
          </a:p>
        </p:txBody>
      </p:sp>
      <p:sp>
        <p:nvSpPr>
          <p:cNvPr id="3" name="Content Placeholder 2">
            <a:extLst>
              <a:ext uri="{FF2B5EF4-FFF2-40B4-BE49-F238E27FC236}">
                <a16:creationId xmlns:a16="http://schemas.microsoft.com/office/drawing/2014/main" id="{4A3BD9DB-4D6B-44F3-B5E5-6F2DCA759CF4}"/>
              </a:ext>
            </a:extLst>
          </p:cNvPr>
          <p:cNvSpPr>
            <a:spLocks noGrp="1"/>
          </p:cNvSpPr>
          <p:nvPr>
            <p:ph idx="1"/>
          </p:nvPr>
        </p:nvSpPr>
        <p:spPr/>
        <p:txBody>
          <a:bodyPr/>
          <a:lstStyle/>
          <a:p>
            <a:r>
              <a:rPr lang="en-US" altLang="zh-TW" dirty="0"/>
              <a:t>In previous lectures</a:t>
            </a:r>
          </a:p>
          <a:p>
            <a:r>
              <a:rPr lang="en-US" altLang="zh-TW" dirty="0"/>
              <a:t>Bottom-up : Fibonacci numbers, we construct F1, then F2, … , until F80.</a:t>
            </a:r>
          </a:p>
          <a:p>
            <a:endParaRPr lang="en-US" altLang="zh-TW" dirty="0"/>
          </a:p>
          <a:p>
            <a:r>
              <a:rPr lang="en-US" altLang="zh-TW" dirty="0"/>
              <a:t>Top-down : matrix max sum problem, we start with C=1…1 then goes downwards, calculate and save the result when we reach the last row</a:t>
            </a:r>
            <a:endParaRPr lang="zh-TW" altLang="en-US" dirty="0"/>
          </a:p>
        </p:txBody>
      </p:sp>
    </p:spTree>
    <p:extLst>
      <p:ext uri="{BB962C8B-B14F-4D97-AF65-F5344CB8AC3E}">
        <p14:creationId xmlns:p14="http://schemas.microsoft.com/office/powerpoint/2010/main" val="252563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8262-CC1E-4317-85B2-338D12399399}"/>
              </a:ext>
            </a:extLst>
          </p:cNvPr>
          <p:cNvSpPr>
            <a:spLocks noGrp="1"/>
          </p:cNvSpPr>
          <p:nvPr>
            <p:ph type="title"/>
          </p:nvPr>
        </p:nvSpPr>
        <p:spPr/>
        <p:txBody>
          <a:bodyPr/>
          <a:lstStyle/>
          <a:p>
            <a:r>
              <a:rPr lang="en-US" altLang="zh-TW" dirty="0" err="1"/>
              <a:t>Memoization</a:t>
            </a:r>
            <a:endParaRPr lang="zh-TW" altLang="en-US" dirty="0"/>
          </a:p>
        </p:txBody>
      </p:sp>
      <p:sp>
        <p:nvSpPr>
          <p:cNvPr id="3" name="Content Placeholder 2">
            <a:extLst>
              <a:ext uri="{FF2B5EF4-FFF2-40B4-BE49-F238E27FC236}">
                <a16:creationId xmlns:a16="http://schemas.microsoft.com/office/drawing/2014/main" id="{40BFE83E-D458-4161-BF0D-196BE2C10053}"/>
              </a:ext>
            </a:extLst>
          </p:cNvPr>
          <p:cNvSpPr>
            <a:spLocks noGrp="1"/>
          </p:cNvSpPr>
          <p:nvPr>
            <p:ph idx="1"/>
          </p:nvPr>
        </p:nvSpPr>
        <p:spPr/>
        <p:txBody>
          <a:bodyPr/>
          <a:lstStyle/>
          <a:p>
            <a:r>
              <a:rPr lang="en-US" altLang="zh-TW" dirty="0"/>
              <a:t>Store previously computed results, so that we don’t need to compute them again.</a:t>
            </a:r>
          </a:p>
          <a:p>
            <a:r>
              <a:rPr lang="en-US" altLang="zh-TW" dirty="0"/>
              <a:t>Useful when some computations occur frequently</a:t>
            </a:r>
          </a:p>
          <a:p>
            <a:endParaRPr lang="en-US" altLang="zh-TW" dirty="0"/>
          </a:p>
          <a:p>
            <a:r>
              <a:rPr lang="en-US" altLang="zh-TW" dirty="0"/>
              <a:t>Implementation : using </a:t>
            </a:r>
            <a:r>
              <a:rPr lang="en-US" altLang="zh-TW" b="1" dirty="0"/>
              <a:t>Array</a:t>
            </a:r>
            <a:r>
              <a:rPr lang="en-US" altLang="zh-TW" dirty="0"/>
              <a:t> or </a:t>
            </a:r>
            <a:r>
              <a:rPr lang="en-US" altLang="zh-TW" b="1" dirty="0"/>
              <a:t>Map</a:t>
            </a:r>
          </a:p>
        </p:txBody>
      </p:sp>
    </p:spTree>
    <p:extLst>
      <p:ext uri="{BB962C8B-B14F-4D97-AF65-F5344CB8AC3E}">
        <p14:creationId xmlns:p14="http://schemas.microsoft.com/office/powerpoint/2010/main" val="33228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BD3E-3A85-4830-A856-BA1C68E3044D}"/>
              </a:ext>
            </a:extLst>
          </p:cNvPr>
          <p:cNvSpPr>
            <a:spLocks noGrp="1"/>
          </p:cNvSpPr>
          <p:nvPr>
            <p:ph type="title"/>
          </p:nvPr>
        </p:nvSpPr>
        <p:spPr/>
        <p:txBody>
          <a:bodyPr/>
          <a:lstStyle/>
          <a:p>
            <a:r>
              <a:rPr lang="en-US" altLang="zh-TW" dirty="0"/>
              <a:t>Previous homework (in case not done yet)</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F78BD0-E231-47D3-A5CF-2DD9F32618CE}"/>
                  </a:ext>
                </a:extLst>
              </p:cNvPr>
              <p:cNvSpPr>
                <a:spLocks noGrp="1"/>
              </p:cNvSpPr>
              <p:nvPr>
                <p:ph idx="1"/>
              </p:nvPr>
            </p:nvSpPr>
            <p:spPr/>
            <p:txBody>
              <a:bodyPr/>
              <a:lstStyle/>
              <a:p>
                <a:r>
                  <a:rPr lang="en-US" altLang="zh-TW" dirty="0"/>
                  <a:t>Simple one…</a:t>
                </a:r>
              </a:p>
              <a:p>
                <a:endParaRPr lang="en-US" altLang="zh-TW" dirty="0"/>
              </a:p>
              <a:p>
                <a:r>
                  <a:rPr lang="en-US" altLang="zh-TW" dirty="0"/>
                  <a:t>Print </a:t>
                </a:r>
                <a14:m>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𝑎</m:t>
                        </m:r>
                      </m:sub>
                      <m:sup>
                        <m:r>
                          <a:rPr lang="en-US" altLang="zh-TW" b="0" i="1" smtClean="0">
                            <a:latin typeface="Cambria Math" panose="02040503050406030204" pitchFamily="18" charset="0"/>
                          </a:rPr>
                          <m:t>𝑏</m:t>
                        </m:r>
                      </m:sup>
                    </m:sSubSup>
                  </m:oMath>
                </a14:m>
                <a:r>
                  <a:rPr lang="zh-TW" altLang="en-US" dirty="0"/>
                  <a:t> </a:t>
                </a:r>
                <a:r>
                  <a:rPr lang="en-US" altLang="zh-TW" dirty="0"/>
                  <a:t>for 0&lt;=a&lt;=b&lt;=20</a:t>
                </a:r>
              </a:p>
              <a:p>
                <a:r>
                  <a:rPr lang="en-US" altLang="zh-TW" dirty="0"/>
                  <a:t>Using DP</a:t>
                </a:r>
                <a:endParaRPr lang="zh-TW" altLang="en-US" dirty="0"/>
              </a:p>
            </p:txBody>
          </p:sp>
        </mc:Choice>
        <mc:Fallback xmlns="">
          <p:sp>
            <p:nvSpPr>
              <p:cNvPr id="3" name="Content Placeholder 2">
                <a:extLst>
                  <a:ext uri="{FF2B5EF4-FFF2-40B4-BE49-F238E27FC236}">
                    <a16:creationId xmlns:a16="http://schemas.microsoft.com/office/drawing/2014/main" id="{FBF78BD0-E231-47D3-A5CF-2DD9F32618C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7112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AD38-A463-4143-82F0-2B20E598908F}"/>
              </a:ext>
            </a:extLst>
          </p:cNvPr>
          <p:cNvSpPr>
            <a:spLocks noGrp="1"/>
          </p:cNvSpPr>
          <p:nvPr>
            <p:ph type="title"/>
          </p:nvPr>
        </p:nvSpPr>
        <p:spPr/>
        <p:txBody>
          <a:bodyPr/>
          <a:lstStyle/>
          <a:p>
            <a:r>
              <a:rPr lang="en-US" altLang="zh-TW" dirty="0"/>
              <a:t>Longest common subsequence(LCS)</a:t>
            </a:r>
            <a:endParaRPr lang="zh-TW" altLang="en-US" dirty="0"/>
          </a:p>
        </p:txBody>
      </p:sp>
      <p:sp>
        <p:nvSpPr>
          <p:cNvPr id="3" name="Content Placeholder 2">
            <a:extLst>
              <a:ext uri="{FF2B5EF4-FFF2-40B4-BE49-F238E27FC236}">
                <a16:creationId xmlns:a16="http://schemas.microsoft.com/office/drawing/2014/main" id="{691BF3A0-A99F-4E10-8A18-99C28DC7F033}"/>
              </a:ext>
            </a:extLst>
          </p:cNvPr>
          <p:cNvSpPr>
            <a:spLocks noGrp="1"/>
          </p:cNvSpPr>
          <p:nvPr>
            <p:ph idx="1"/>
          </p:nvPr>
        </p:nvSpPr>
        <p:spPr/>
        <p:txBody>
          <a:bodyPr/>
          <a:lstStyle/>
          <a:p>
            <a:r>
              <a:rPr lang="en-US" altLang="zh-TW" dirty="0"/>
              <a:t>A subsequence is a sequence obtained by deleting elements of the original sequence, while maintaining the order.</a:t>
            </a:r>
          </a:p>
          <a:p>
            <a:r>
              <a:rPr lang="en-US" altLang="zh-TW" dirty="0"/>
              <a:t>E.g. s=“</a:t>
            </a:r>
            <a:r>
              <a:rPr lang="en-US" altLang="zh-TW" dirty="0" err="1"/>
              <a:t>abcdefg</a:t>
            </a:r>
            <a:r>
              <a:rPr lang="en-US" altLang="zh-TW" dirty="0"/>
              <a:t>”, sub=“</a:t>
            </a:r>
            <a:r>
              <a:rPr lang="en-US" altLang="zh-TW" dirty="0" err="1"/>
              <a:t>abeg</a:t>
            </a:r>
            <a:r>
              <a:rPr lang="en-US" altLang="zh-TW" dirty="0"/>
              <a:t>”</a:t>
            </a:r>
          </a:p>
          <a:p>
            <a:r>
              <a:rPr lang="en-US" altLang="zh-TW" dirty="0"/>
              <a:t>a=[0, 1, 3, 4, 9], sub=[0, 9]</a:t>
            </a:r>
          </a:p>
          <a:p>
            <a:endParaRPr lang="en-US" altLang="zh-TW" dirty="0"/>
          </a:p>
          <a:p>
            <a:r>
              <a:rPr lang="en-US" altLang="zh-TW" dirty="0"/>
              <a:t>LCS : Given two sequences, find the longest common subsequence of the two:</a:t>
            </a:r>
          </a:p>
          <a:p>
            <a:r>
              <a:rPr lang="en-US" altLang="zh-TW" dirty="0"/>
              <a:t>E.g. s1=2,5,7,9,3,1,2  s2=3,5,3,2,8</a:t>
            </a:r>
          </a:p>
          <a:p>
            <a:r>
              <a:rPr lang="en-US" altLang="zh-TW" dirty="0"/>
              <a:t>LCS(s1,s2) = 5,3,2</a:t>
            </a:r>
            <a:endParaRPr lang="zh-TW" altLang="en-US" dirty="0"/>
          </a:p>
        </p:txBody>
      </p:sp>
    </p:spTree>
    <p:extLst>
      <p:ext uri="{BB962C8B-B14F-4D97-AF65-F5344CB8AC3E}">
        <p14:creationId xmlns:p14="http://schemas.microsoft.com/office/powerpoint/2010/main" val="326758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E68A-37FE-4EC5-BE0E-49894EF57603}"/>
              </a:ext>
            </a:extLst>
          </p:cNvPr>
          <p:cNvSpPr>
            <a:spLocks noGrp="1"/>
          </p:cNvSpPr>
          <p:nvPr>
            <p:ph type="title"/>
          </p:nvPr>
        </p:nvSpPr>
        <p:spPr/>
        <p:txBody>
          <a:bodyPr/>
          <a:lstStyle/>
          <a:p>
            <a:r>
              <a:rPr lang="en-US" altLang="zh-TW" dirty="0"/>
              <a:t>DP</a:t>
            </a:r>
            <a:endParaRPr lang="zh-TW" altLang="en-US" dirty="0"/>
          </a:p>
        </p:txBody>
      </p:sp>
      <p:sp>
        <p:nvSpPr>
          <p:cNvPr id="3" name="Content Placeholder 2">
            <a:extLst>
              <a:ext uri="{FF2B5EF4-FFF2-40B4-BE49-F238E27FC236}">
                <a16:creationId xmlns:a16="http://schemas.microsoft.com/office/drawing/2014/main" id="{3215110B-A025-4D80-A6A2-7736E93D7A2F}"/>
              </a:ext>
            </a:extLst>
          </p:cNvPr>
          <p:cNvSpPr>
            <a:spLocks noGrp="1"/>
          </p:cNvSpPr>
          <p:nvPr>
            <p:ph idx="1"/>
          </p:nvPr>
        </p:nvSpPr>
        <p:spPr/>
        <p:txBody>
          <a:bodyPr/>
          <a:lstStyle/>
          <a:p>
            <a:r>
              <a:rPr lang="en-US" altLang="zh-TW" dirty="0"/>
              <a:t>Question : how to break down to small problem?</a:t>
            </a:r>
          </a:p>
          <a:p>
            <a:r>
              <a:rPr lang="en-US" altLang="zh-TW" dirty="0"/>
              <a:t>Usually, it is done by looking at </a:t>
            </a:r>
            <a:r>
              <a:rPr lang="en-US" altLang="zh-TW" b="1" dirty="0"/>
              <a:t>one step</a:t>
            </a:r>
            <a:r>
              <a:rPr lang="en-US" altLang="zh-TW" dirty="0"/>
              <a:t> before</a:t>
            </a:r>
          </a:p>
          <a:p>
            <a:endParaRPr lang="en-US" altLang="zh-TW" dirty="0"/>
          </a:p>
          <a:p>
            <a:r>
              <a:rPr lang="en-US" altLang="zh-TW" dirty="0"/>
              <a:t>For strings, one step before… the string obtained by deleting the last letter</a:t>
            </a:r>
            <a:endParaRPr lang="zh-TW" altLang="en-US" dirty="0"/>
          </a:p>
        </p:txBody>
      </p:sp>
    </p:spTree>
    <p:extLst>
      <p:ext uri="{BB962C8B-B14F-4D97-AF65-F5344CB8AC3E}">
        <p14:creationId xmlns:p14="http://schemas.microsoft.com/office/powerpoint/2010/main" val="294531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FAB3-D370-4013-8C11-25480A818891}"/>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7A9A8D9D-38CD-43D2-9196-28259CDE132E}"/>
              </a:ext>
            </a:extLst>
          </p:cNvPr>
          <p:cNvSpPr>
            <a:spLocks noGrp="1"/>
          </p:cNvSpPr>
          <p:nvPr>
            <p:ph idx="1"/>
          </p:nvPr>
        </p:nvSpPr>
        <p:spPr/>
        <p:txBody>
          <a:bodyPr/>
          <a:lstStyle/>
          <a:p>
            <a:r>
              <a:rPr lang="en-US" altLang="zh-TW" dirty="0"/>
              <a:t>If s1 = s’1+e1, s2 = s’2+e2, where e1 (resp. e2) is the last letter of s1 (resp. s2)</a:t>
            </a:r>
          </a:p>
          <a:p>
            <a:r>
              <a:rPr lang="en-US" altLang="zh-TW" dirty="0"/>
              <a:t>If e1==e2, then adding e1 to the LCS makes it longer, so we include e1.</a:t>
            </a:r>
          </a:p>
          <a:p>
            <a:r>
              <a:rPr lang="en-US" altLang="zh-TW" dirty="0"/>
              <a:t>LCS(s1, s2) = LCS(s’1, s’2) + e1</a:t>
            </a:r>
          </a:p>
          <a:p>
            <a:r>
              <a:rPr lang="en-US" altLang="zh-TW" dirty="0"/>
              <a:t>Otherwise, we don’t know whether e1 (and e2) should be included or not, but at least we know they </a:t>
            </a:r>
            <a:r>
              <a:rPr lang="en-US" altLang="zh-TW" b="1" dirty="0"/>
              <a:t>cannot</a:t>
            </a:r>
            <a:r>
              <a:rPr lang="en-US" altLang="zh-TW" dirty="0"/>
              <a:t> be included at the same time</a:t>
            </a:r>
          </a:p>
          <a:p>
            <a:r>
              <a:rPr lang="en-US" altLang="zh-TW" dirty="0"/>
              <a:t>So we need to find LCS(s’1, s2) (case e1 is not included) and LCS(s1, s’2) (case e2 is not included), and take the </a:t>
            </a:r>
            <a:r>
              <a:rPr lang="en-US" altLang="zh-TW" b="1" dirty="0"/>
              <a:t>max</a:t>
            </a:r>
            <a:r>
              <a:rPr lang="en-US" altLang="zh-TW" dirty="0"/>
              <a:t> of the two.</a:t>
            </a:r>
          </a:p>
        </p:txBody>
      </p:sp>
    </p:spTree>
    <p:extLst>
      <p:ext uri="{BB962C8B-B14F-4D97-AF65-F5344CB8AC3E}">
        <p14:creationId xmlns:p14="http://schemas.microsoft.com/office/powerpoint/2010/main" val="326948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1352-576A-41F7-B789-47A8E412AD83}"/>
              </a:ext>
            </a:extLst>
          </p:cNvPr>
          <p:cNvSpPr>
            <a:spLocks noGrp="1"/>
          </p:cNvSpPr>
          <p:nvPr>
            <p:ph type="title"/>
          </p:nvPr>
        </p:nvSpPr>
        <p:spPr/>
        <p:txBody>
          <a:bodyPr/>
          <a:lstStyle/>
          <a:p>
            <a:r>
              <a:rPr lang="en-US" altLang="zh-TW" dirty="0"/>
              <a:t>Did we cut the problem smaller?</a:t>
            </a:r>
            <a:endParaRPr lang="zh-TW" altLang="en-US" dirty="0"/>
          </a:p>
        </p:txBody>
      </p:sp>
      <p:sp>
        <p:nvSpPr>
          <p:cNvPr id="3" name="Content Placeholder 2">
            <a:extLst>
              <a:ext uri="{FF2B5EF4-FFF2-40B4-BE49-F238E27FC236}">
                <a16:creationId xmlns:a16="http://schemas.microsoft.com/office/drawing/2014/main" id="{83CA5639-EFE0-4215-B11E-401B0965F42D}"/>
              </a:ext>
            </a:extLst>
          </p:cNvPr>
          <p:cNvSpPr>
            <a:spLocks noGrp="1"/>
          </p:cNvSpPr>
          <p:nvPr>
            <p:ph idx="1"/>
          </p:nvPr>
        </p:nvSpPr>
        <p:spPr/>
        <p:txBody>
          <a:bodyPr/>
          <a:lstStyle/>
          <a:p>
            <a:r>
              <a:rPr lang="en-US" altLang="zh-TW" dirty="0"/>
              <a:t>Yes!</a:t>
            </a:r>
          </a:p>
          <a:p>
            <a:endParaRPr lang="en-US" altLang="zh-TW" dirty="0"/>
          </a:p>
          <a:p>
            <a:r>
              <a:rPr lang="en-US" altLang="zh-TW" dirty="0"/>
              <a:t>We have the following:</a:t>
            </a:r>
          </a:p>
          <a:p>
            <a:r>
              <a:rPr lang="en-US" altLang="zh-TW" dirty="0"/>
              <a:t>If e1==e2, LCS(s1, s2) = LCS(s’1, s’2) + e1</a:t>
            </a:r>
          </a:p>
          <a:p>
            <a:r>
              <a:rPr lang="en-US" altLang="zh-TW" dirty="0"/>
              <a:t>Else LCS(s1, s2) = max(LCS(s’1, s2), LCS(s1, s’2))</a:t>
            </a:r>
          </a:p>
          <a:p>
            <a:endParaRPr lang="en-US" altLang="zh-TW" dirty="0"/>
          </a:p>
          <a:p>
            <a:r>
              <a:rPr lang="en-US" altLang="zh-TW" dirty="0"/>
              <a:t>The new strings in the method is now </a:t>
            </a:r>
            <a:r>
              <a:rPr lang="en-US" altLang="zh-TW" b="1" dirty="0"/>
              <a:t>shorter</a:t>
            </a:r>
            <a:r>
              <a:rPr lang="en-US" altLang="zh-TW" dirty="0"/>
              <a:t> than before!</a:t>
            </a:r>
            <a:endParaRPr lang="zh-TW" altLang="en-US" dirty="0"/>
          </a:p>
        </p:txBody>
      </p:sp>
    </p:spTree>
    <p:extLst>
      <p:ext uri="{BB962C8B-B14F-4D97-AF65-F5344CB8AC3E}">
        <p14:creationId xmlns:p14="http://schemas.microsoft.com/office/powerpoint/2010/main" val="2255429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1138</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新細明體</vt:lpstr>
      <vt:lpstr>Arial</vt:lpstr>
      <vt:lpstr>Calibri</vt:lpstr>
      <vt:lpstr>Calibri Light</vt:lpstr>
      <vt:lpstr>Cambria Math</vt:lpstr>
      <vt:lpstr>Office Theme</vt:lpstr>
      <vt:lpstr>Dynamic programming</vt:lpstr>
      <vt:lpstr>Definition</vt:lpstr>
      <vt:lpstr>Example top-down and bottom-up</vt:lpstr>
      <vt:lpstr>Memoization</vt:lpstr>
      <vt:lpstr>Previous homework (in case not done yet)</vt:lpstr>
      <vt:lpstr>Longest common subsequence(LCS)</vt:lpstr>
      <vt:lpstr>DP</vt:lpstr>
      <vt:lpstr>PowerPoint Presentation</vt:lpstr>
      <vt:lpstr>Did we cut the problem smaller?</vt:lpstr>
      <vt:lpstr>PowerPoint Presentation</vt:lpstr>
      <vt:lpstr>C++ implementation</vt:lpstr>
      <vt:lpstr>C++ implementation</vt:lpstr>
      <vt:lpstr>Complexity</vt:lpstr>
      <vt:lpstr>Knapsack problem</vt:lpstr>
      <vt:lpstr>Any idea?</vt:lpstr>
      <vt:lpstr>DP</vt:lpstr>
      <vt:lpstr>PowerPoint Presentation</vt:lpstr>
      <vt:lpstr>PowerPoint Presentation</vt:lpstr>
      <vt:lpstr>C++ implementation</vt:lpstr>
      <vt:lpstr>Complexity </vt:lpstr>
      <vt:lpstr>Exercise</vt:lpstr>
      <vt:lpstr>Many other applications</vt:lpstr>
      <vt:lpstr>General approach</vt:lpstr>
      <vt:lpstr>Exercise (Google Kickstart Round F 2017)</vt:lpstr>
      <vt:lpstr>You just made some simulations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aoinowaka@gmail.com</dc:creator>
  <cp:lastModifiedBy>aoinowaka@gmail.com</cp:lastModifiedBy>
  <cp:revision>14</cp:revision>
  <dcterms:created xsi:type="dcterms:W3CDTF">2018-03-01T03:56:17Z</dcterms:created>
  <dcterms:modified xsi:type="dcterms:W3CDTF">2018-03-01T06:27:40Z</dcterms:modified>
</cp:coreProperties>
</file>