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71" r:id="rId16"/>
    <p:sldId id="344" r:id="rId17"/>
    <p:sldId id="312" r:id="rId18"/>
    <p:sldId id="272" r:id="rId19"/>
    <p:sldId id="274" r:id="rId20"/>
    <p:sldId id="273" r:id="rId21"/>
    <p:sldId id="307" r:id="rId22"/>
    <p:sldId id="275" r:id="rId23"/>
    <p:sldId id="276" r:id="rId24"/>
    <p:sldId id="349" r:id="rId25"/>
    <p:sldId id="277" r:id="rId26"/>
    <p:sldId id="308" r:id="rId27"/>
    <p:sldId id="335" r:id="rId28"/>
    <p:sldId id="278" r:id="rId29"/>
    <p:sldId id="279" r:id="rId30"/>
    <p:sldId id="309" r:id="rId31"/>
    <p:sldId id="310" r:id="rId32"/>
    <p:sldId id="282" r:id="rId33"/>
    <p:sldId id="283" r:id="rId34"/>
    <p:sldId id="284" r:id="rId35"/>
    <p:sldId id="311" r:id="rId36"/>
    <p:sldId id="285" r:id="rId37"/>
    <p:sldId id="374" r:id="rId38"/>
    <p:sldId id="313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06" r:id="rId47"/>
    <p:sldId id="305" r:id="rId48"/>
    <p:sldId id="300" r:id="rId49"/>
    <p:sldId id="302" r:id="rId50"/>
    <p:sldId id="303" r:id="rId51"/>
    <p:sldId id="343" r:id="rId52"/>
    <p:sldId id="304" r:id="rId53"/>
    <p:sldId id="346" r:id="rId54"/>
    <p:sldId id="347" r:id="rId55"/>
    <p:sldId id="345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1" r:id="rId77"/>
    <p:sldId id="372" r:id="rId78"/>
    <p:sldId id="373" r:id="rId79"/>
    <p:sldId id="342" r:id="rId8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59" d="100"/>
          <a:sy n="59" d="100"/>
        </p:scale>
        <p:origin x="13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up hex code for blue</a:t>
            </a:r>
          </a:p>
        </p:txBody>
      </p:sp>
    </p:spTree>
    <p:extLst>
      <p:ext uri="{BB962C8B-B14F-4D97-AF65-F5344CB8AC3E}">
        <p14:creationId xmlns:p14="http://schemas.microsoft.com/office/powerpoint/2010/main" val="26415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up hex code for blue</a:t>
            </a:r>
          </a:p>
        </p:txBody>
      </p:sp>
    </p:spTree>
    <p:extLst>
      <p:ext uri="{BB962C8B-B14F-4D97-AF65-F5344CB8AC3E}">
        <p14:creationId xmlns:p14="http://schemas.microsoft.com/office/powerpoint/2010/main" val="31086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Website live example </a:t>
            </a:r>
          </a:p>
        </p:txBody>
      </p:sp>
    </p:spTree>
    <p:extLst>
      <p:ext uri="{BB962C8B-B14F-4D97-AF65-F5344CB8AC3E}">
        <p14:creationId xmlns:p14="http://schemas.microsoft.com/office/powerpoint/2010/main" val="228885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256?</a:t>
            </a:r>
          </a:p>
        </p:txBody>
      </p:sp>
    </p:spTree>
    <p:extLst>
      <p:ext uri="{BB962C8B-B14F-4D97-AF65-F5344CB8AC3E}">
        <p14:creationId xmlns:p14="http://schemas.microsoft.com/office/powerpoint/2010/main" val="126068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256?</a:t>
            </a:r>
          </a:p>
        </p:txBody>
      </p:sp>
    </p:spTree>
    <p:extLst>
      <p:ext uri="{BB962C8B-B14F-4D97-AF65-F5344CB8AC3E}">
        <p14:creationId xmlns:p14="http://schemas.microsoft.com/office/powerpoint/2010/main" val="25091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weeket.github.io/dev-1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websafe_font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mailto::beckjohnson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392" y="6478270"/>
            <a:ext cx="3980815" cy="22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Beck Johnson  </a:t>
            </a:r>
            <a:r>
              <a:rPr sz="2300" spc="-25" dirty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2A509-6B7E-4AC2-8C6D-51FF931329E4}"/>
              </a:ext>
            </a:extLst>
          </p:cNvPr>
          <p:cNvSpPr/>
          <p:nvPr/>
        </p:nvSpPr>
        <p:spPr>
          <a:xfrm>
            <a:off x="3550285" y="8229600"/>
            <a:ext cx="606095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300" spc="-5" dirty="0">
                <a:solidFill>
                  <a:srgbClr val="5F5F5F"/>
                </a:solidFill>
                <a:latin typeface="Georgia"/>
              </a:rPr>
              <a:t>Design is done with CSS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9596" y="5486400"/>
            <a:ext cx="10137804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</a:p>
          <a:p>
            <a:pPr marL="24765" marR="5080" indent="-12700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265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modify HTML or CSS</a:t>
            </a:r>
          </a:p>
          <a:p>
            <a:pPr marL="469265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265" marR="508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Any changes disappear when you refresh the page – copy to a local file if you want to keep them!</a:t>
            </a:r>
          </a:p>
          <a:p>
            <a:pPr marL="24765" marR="5080" indent="-12700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620860" y="2362200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/Firefox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anywhere on the page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Who am I?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must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0026" y="4495800"/>
            <a:ext cx="10044748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470" y="2575073"/>
            <a:ext cx="10627678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old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2895600"/>
            <a:ext cx="8507095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six weeks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Wednesdays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June 20 to July 25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lang="en-US" sz="3300" spc="-60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6:30-9:3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0 pm </a:t>
            </a:r>
          </a:p>
          <a:p>
            <a:pPr marL="897255" marR="29654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</a:rPr>
              <a:t>No class week of July 4th</a:t>
            </a:r>
            <a:r>
              <a:rPr lang="en-US" dirty="0"/>
              <a:t> 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25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spcBef>
                <a:spcPts val="2575"/>
              </a:spcBef>
            </a:pPr>
            <a:endParaRPr lang="en-US" sz="1100" b="1" spc="-2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7780" marR="107314"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/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lang="en-US"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</a:p>
          <a:p>
            <a:pPr marL="706120"/>
            <a:endParaRPr lang="en-US" sz="20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287145"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 err="1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31353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275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r>
              <a:rPr lang="en-US" sz="3200" dirty="0"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31B-CE52-4F2B-BBBA-46C8F1D11A28}"/>
              </a:ext>
            </a:extLst>
          </p:cNvPr>
          <p:cNvSpPr/>
          <p:nvPr/>
        </p:nvSpPr>
        <p:spPr>
          <a:xfrm>
            <a:off x="1320800" y="2438400"/>
            <a:ext cx="6019800" cy="5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>
              <a:spcBef>
                <a:spcPts val="3535"/>
              </a:spcBef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  <a:endParaRPr lang="en-US" sz="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lvl="0">
              <a:spcBef>
                <a:spcPts val="3535"/>
              </a:spcBef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Consolas"/>
              </a:rPr>
              <a:t>,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article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Consolas"/>
              </a:rPr>
              <a:t>and 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main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Consolas"/>
              </a:rPr>
              <a:t>are u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sed to define content sections</a:t>
            </a:r>
            <a:endParaRPr lang="en-US" sz="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lvl="0">
              <a:spcBef>
                <a:spcPts val="3535"/>
              </a:spcBef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 (for example copyright)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FFD24-381E-4A81-AFB9-9F098AEB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2213877"/>
            <a:ext cx="5000625" cy="5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5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Basics of HTML</a:t>
            </a:r>
            <a:r>
              <a:rPr lang="en-US" sz="3300" dirty="0">
                <a:latin typeface="Georgia"/>
                <a:cs typeface="Georgia"/>
              </a:rPr>
              <a:t> and 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in the product lifecycle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are “self-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(meaning they end with 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724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'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aloud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forces the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link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open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not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571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10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Code editors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spcBef>
                <a:spcPts val="2040"/>
              </a:spcBef>
              <a:buSzPct val="74242"/>
              <a:tabLst>
                <a:tab pos="440055" algn="l"/>
                <a:tab pos="440690" algn="l"/>
              </a:tabLst>
            </a:pPr>
            <a:endParaRPr sz="1000" dirty="0">
              <a:latin typeface="Georgia"/>
              <a:cs typeface="Georgia"/>
            </a:endParaRP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10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CSS – font styling, colors, alignment</a:t>
            </a: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1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697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some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10573957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</a:t>
            </a:r>
            <a:r>
              <a:rPr lang="en-US" sz="54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devs</a:t>
            </a: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Optimize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BDC55CF-6769-4408-B506-F1801BD27F93}"/>
              </a:ext>
            </a:extLst>
          </p:cNvPr>
          <p:cNvSpPr/>
          <p:nvPr/>
        </p:nvSpPr>
        <p:spPr>
          <a:xfrm>
            <a:off x="-18734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4" y="1905000"/>
            <a:ext cx="3796825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8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31F2F6D-5E2D-4BD5-BA84-833A6C67D3C9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406400"/>
            <a:ext cx="61931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html + CSS = </a:t>
            </a:r>
            <a:r>
              <a:rPr sz="5000" dirty="0"/>
              <a:t>WEBPAGE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02" y="2667000"/>
            <a:ext cx="9525000" cy="62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3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28272ED-6AC0-4C4D-95B1-6FAA8973A4BC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406400"/>
            <a:ext cx="49688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CASCADING STYLE 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151" y="2289670"/>
            <a:ext cx="10521849" cy="6586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is a l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anguage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specifying how documents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are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presented to</a:t>
            </a:r>
            <a:r>
              <a:rPr sz="3600" spc="-3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users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69900" marR="5080" indent="-4572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Allows us to override the browser’s default presentation styles with a custom version</a:t>
            </a: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Provides consistent and scalable ways to style single elements, single pages, or entire websites</a:t>
            </a:r>
          </a:p>
          <a:p>
            <a:pPr marL="584200" marR="5080" indent="-571500">
              <a:spcBef>
                <a:spcPts val="5"/>
              </a:spcBef>
              <a:buClr>
                <a:srgbClr val="5F5F5F"/>
              </a:buClr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Separates look and feel from content/markup (HTML)</a:t>
            </a:r>
          </a:p>
          <a:p>
            <a:pPr marL="469900" marR="5080" indent="-457200">
              <a:buSzPct val="74242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98537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BC2A21E-7B83-4900-8FCE-1CF3369EEA8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C</a:t>
            </a:r>
            <a:r>
              <a:rPr lang="en-US" sz="5000" dirty="0"/>
              <a:t>SS</a:t>
            </a:r>
            <a:r>
              <a:rPr sz="5000" dirty="0"/>
              <a:t>: FAIR 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200" y="3657600"/>
            <a:ext cx="10231755" cy="309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There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LOT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do with</a:t>
            </a:r>
            <a:r>
              <a:rPr sz="3300" spc="-3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248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We won’t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get anywhere close to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covering</a:t>
            </a:r>
            <a:r>
              <a:rPr sz="3300" spc="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everything!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</a:pPr>
            <a:endParaRPr sz="3450">
              <a:latin typeface="Times New Roman"/>
              <a:cs typeface="Times New Roman"/>
            </a:endParaRPr>
          </a:p>
          <a:p>
            <a:pPr marL="424815" marR="14154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We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will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cover CSS for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text styles,</a:t>
            </a:r>
            <a:r>
              <a:rPr sz="3300" spc="-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colors,  positioning, layout, and a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couple of</a:t>
            </a:r>
            <a:r>
              <a:rPr sz="3300" spc="-9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extras</a:t>
            </a:r>
            <a:endParaRPr sz="33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678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6618" y="3352800"/>
            <a:ext cx="92277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kweeket.github.</a:t>
            </a:r>
            <a:r>
              <a:rPr lang="en-US"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io/dev-101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C7126B-7366-4344-8705-601A578D03F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100" y="406400"/>
            <a:ext cx="277495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WHY USE CSS?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0" y="3352800"/>
            <a:ext cx="10088880" cy="3749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1325">
              <a:buSzPct val="74242"/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Helps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you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avoid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duplication by keeping styles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one  place </a:t>
            </a:r>
            <a:r>
              <a:rPr sz="3200" spc="-4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(one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external</a:t>
            </a:r>
            <a:r>
              <a:rPr sz="3200" spc="6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stylesheet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for many HTML pages)</a:t>
            </a:r>
            <a:endParaRPr sz="3200" dirty="0">
              <a:latin typeface="Georgia" panose="02040502050405020303" pitchFamily="18" charset="0"/>
              <a:cs typeface="Georgia"/>
            </a:endParaRPr>
          </a:p>
          <a:p>
            <a:pPr marL="457200" indent="-441325">
              <a:spcBef>
                <a:spcPts val="3025"/>
              </a:spcBef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Makes style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maintenance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easier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-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example, update the font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entire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site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one line of</a:t>
            </a:r>
            <a:r>
              <a:rPr sz="3200" spc="-4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code!</a:t>
            </a:r>
            <a:endParaRPr sz="3200" dirty="0">
              <a:latin typeface="Georgia" panose="02040502050405020303" pitchFamily="18" charset="0"/>
              <a:cs typeface="Georgia"/>
            </a:endParaRPr>
          </a:p>
          <a:p>
            <a:pPr marL="457200" marR="1043940" indent="-441325">
              <a:spcBef>
                <a:spcPts val="3235"/>
              </a:spcBef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Separating presentation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from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content enforces  style consistency</a:t>
            </a:r>
            <a:endParaRPr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57137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C7126B-7366-4344-8705-601A578D03F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dirty="0" err="1"/>
              <a:t>Css</a:t>
            </a:r>
            <a:r>
              <a:rPr lang="en-US" sz="5000" dirty="0"/>
              <a:t> goes where?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1778000" y="3048000"/>
            <a:ext cx="1008888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>
              <a:buSzPct val="74242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is a different type of language than HTML, and has its own syntax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can go directly in your HTML file,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You can also create a .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file that can be linked to your HTML page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931545" marR="5080" lvl="1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Styles inside a .</a:t>
            </a:r>
            <a:r>
              <a:rPr lang="en-US" sz="2800" spc="-5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file don’t need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tag because the whole file is assumed to be in the CSS language</a:t>
            </a:r>
          </a:p>
        </p:txBody>
      </p:sp>
    </p:spTree>
    <p:extLst>
      <p:ext uri="{BB962C8B-B14F-4D97-AF65-F5344CB8AC3E}">
        <p14:creationId xmlns:p14="http://schemas.microsoft.com/office/powerpoint/2010/main" val="3995217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50614FB-4581-4D9F-816F-BC8732E70C70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5995"/>
              </a:lnSpc>
            </a:pPr>
            <a:r>
              <a:t>ANATOMY OF A CSS</a:t>
            </a:r>
            <a:r>
              <a:rPr spc="-100"/>
              <a:t> </a:t>
            </a:r>
            <a: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2215426"/>
            <a:ext cx="1056132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>
                <a:solidFill>
                  <a:srgbClr val="7F007F"/>
                </a:solidFill>
                <a:latin typeface="Consolas"/>
                <a:cs typeface="Consolas"/>
              </a:rPr>
              <a:t>selector 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sz="52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: value;</a:t>
            </a:r>
            <a:r>
              <a:rPr sz="52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5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sz="3600">
                <a:solidFill>
                  <a:srgbClr val="7F007F"/>
                </a:solidFill>
                <a:latin typeface="Consolas"/>
                <a:cs typeface="Consolas"/>
              </a:rPr>
              <a:t>elector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the 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want to</a:t>
            </a:r>
            <a:r>
              <a:rPr sz="3300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style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the 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attribute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want to</a:t>
            </a:r>
            <a:r>
              <a:rPr sz="3300" spc="4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style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300" b="1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how you want to style</a:t>
            </a:r>
            <a:r>
              <a:rPr sz="3300" spc="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01650" indent="-4572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sz="3300" spc="-45">
                <a:solidFill>
                  <a:srgbClr val="5F5F5F"/>
                </a:solidFill>
                <a:latin typeface="Georgia"/>
                <a:cs typeface="Georgia"/>
              </a:rPr>
              <a:t>Values</a:t>
            </a:r>
            <a:r>
              <a:rPr sz="3300" b="1" spc="-4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always end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semicolons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(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)</a:t>
            </a:r>
            <a:endParaRPr sz="33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5209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D7143DB-8C36-42FE-A7D3-5450816F726C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5995"/>
              </a:lnSpc>
            </a:pPr>
            <a:r>
              <a:t>ANATOMY OF A CSS</a:t>
            </a:r>
            <a:r>
              <a:rPr spc="-100"/>
              <a:t> </a:t>
            </a:r>
            <a: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359" y="2973679"/>
            <a:ext cx="7651115" cy="434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>
                <a:solidFill>
                  <a:srgbClr val="5F5F5F"/>
                </a:solidFill>
                <a:latin typeface="Georgia"/>
                <a:cs typeface="Georgia"/>
              </a:rPr>
              <a:t>So!</a:t>
            </a:r>
            <a:endParaRPr sz="4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>
              <a:solidFill>
                <a:srgbClr val="0000F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lang="en-US" sz="3800">
                <a:solidFill>
                  <a:srgbClr val="7F007F"/>
                </a:solidFill>
                <a:latin typeface="Consolas"/>
                <a:cs typeface="Consolas"/>
              </a:rPr>
              <a:t>	</a:t>
            </a:r>
            <a:r>
              <a:rPr sz="380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sz="38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sz="3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"All paragraphs </a:t>
            </a:r>
            <a:r>
              <a:rPr sz="3800" spc="-5">
                <a:solidFill>
                  <a:srgbClr val="5E5E5E"/>
                </a:solidFill>
                <a:latin typeface="Georgia"/>
                <a:cs typeface="Georgia"/>
              </a:rPr>
              <a:t>will </a:t>
            </a: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have </a:t>
            </a:r>
            <a:r>
              <a:rPr sz="3800" spc="-5">
                <a:solidFill>
                  <a:srgbClr val="5E5E5E"/>
                </a:solidFill>
                <a:latin typeface="Georgia"/>
                <a:cs typeface="Georgia"/>
              </a:rPr>
              <a:t>blue text</a:t>
            </a:r>
            <a:r>
              <a:rPr sz="3800" spc="-4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"</a:t>
            </a:r>
            <a:endParaRPr sz="3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5471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C8DC7EE-B8ED-45C5-BBD4-9CB27F0C154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06400"/>
            <a:ext cx="36995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EXAMPLE CSS 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126" y="2489098"/>
            <a:ext cx="89916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sz="380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8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8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80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3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20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20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sz="3300" b="1" spc="-5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is	</a:t>
            </a:r>
            <a:r>
              <a:rPr sz="320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(</a:t>
            </a:r>
            <a:r>
              <a:rPr lang="en-US" sz="3300">
                <a:solidFill>
                  <a:srgbClr val="5F5F5F"/>
                </a:solidFill>
                <a:latin typeface="Georgia"/>
                <a:cs typeface="Georgia"/>
              </a:rPr>
              <a:t>all </a:t>
            </a:r>
            <a:r>
              <a:rPr sz="330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30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1155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tags in the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sz="330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2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endParaRPr sz="3200">
              <a:solidFill>
                <a:srgbClr val="FF0000"/>
              </a:solidFill>
              <a:latin typeface="Consolas"/>
              <a:cs typeface="Consolas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300" b="1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300" b="1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5308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68FAFBD-F344-4DA4-A17B-9E1FF03A4D91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06400"/>
            <a:ext cx="36995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EXAMPLE CSS 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126" y="2489098"/>
            <a:ext cx="9480474" cy="422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1945" lvl="1"/>
            <a:r>
              <a:rPr sz="3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lang="en-US" sz="3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3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lang="en-US" sz="3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800" dirty="0" err="1">
                <a:solidFill>
                  <a:srgbClr val="0000FF"/>
                </a:solidFill>
                <a:latin typeface="Consolas"/>
                <a:cs typeface="Consolas"/>
              </a:rPr>
              <a:t>14px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3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sz="3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 dirty="0">
              <a:latin typeface="Consolas"/>
              <a:cs typeface="Consolas"/>
            </a:endParaRPr>
          </a:p>
          <a:p>
            <a:pPr>
              <a:spcBef>
                <a:spcPts val="55"/>
              </a:spcBef>
            </a:pPr>
            <a:r>
              <a:rPr lang="en-US" sz="5000" dirty="0">
                <a:latin typeface="Times New Roman"/>
                <a:cs typeface="Times New Roman"/>
              </a:rPr>
              <a:t>	</a:t>
            </a: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chemeClr val="tx1"/>
              </a:buClr>
              <a:tabLst>
                <a:tab pos="570865" algn="l"/>
                <a:tab pos="571500" algn="l"/>
                <a:tab pos="294767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Multiple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properties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can be defined for a single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, each separated by a semicolon (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  <a:endParaRPr sz="33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0410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FD42832E-1EAE-4EE6-8D96-410D48C319C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Common font 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line-height: </a:t>
            </a:r>
            <a:r>
              <a:rPr dirty="0"/>
              <a:t>a number </a:t>
            </a:r>
            <a:r>
              <a:rPr spc="-5" dirty="0"/>
              <a:t>followed by </a:t>
            </a:r>
            <a:r>
              <a:rPr dirty="0"/>
              <a:t>a </a:t>
            </a:r>
            <a:r>
              <a:rPr spc="-5" dirty="0"/>
              <a:t>measurement of the height  of </a:t>
            </a:r>
            <a:r>
              <a:rPr dirty="0"/>
              <a:t>a </a:t>
            </a:r>
            <a:r>
              <a:rPr spc="-5" dirty="0"/>
              <a:t>line of that element, </a:t>
            </a:r>
            <a:r>
              <a:rPr dirty="0"/>
              <a:t>in </a:t>
            </a:r>
            <a:r>
              <a:rPr spc="-5" dirty="0"/>
              <a:t>ems (</a:t>
            </a:r>
            <a:r>
              <a:rPr spc="-5" dirty="0" err="1"/>
              <a:t>em</a:t>
            </a:r>
            <a:r>
              <a:rPr spc="-5" dirty="0"/>
              <a:t>) </a:t>
            </a:r>
            <a:r>
              <a:rPr dirty="0"/>
              <a:t>or </a:t>
            </a:r>
            <a:r>
              <a:rPr spc="-5" dirty="0"/>
              <a:t>pixels</a:t>
            </a:r>
            <a:r>
              <a:rPr spc="35" dirty="0"/>
              <a:t> </a:t>
            </a:r>
            <a:r>
              <a:rPr dirty="0"/>
              <a:t>(</a:t>
            </a:r>
            <a:r>
              <a:rPr dirty="0" err="1"/>
              <a:t>px</a:t>
            </a:r>
            <a:r>
              <a:rPr dirty="0"/>
              <a:t>)</a:t>
            </a:r>
            <a:endParaRPr lang="en-US" dirty="0"/>
          </a:p>
          <a:p>
            <a:pPr marL="882015" marR="5080" lvl="1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lang="en-US" sz="2800" dirty="0">
                <a:solidFill>
                  <a:srgbClr val="5F5F5F"/>
                </a:solidFill>
                <a:latin typeface="Georgia"/>
                <a:cs typeface="Georgia"/>
              </a:rPr>
              <a:t>similar 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800" b="1" spc="-5" dirty="0">
                <a:solidFill>
                  <a:srgbClr val="5F5F5F"/>
                </a:solidFill>
                <a:latin typeface="Georgia"/>
                <a:cs typeface="Georgia"/>
              </a:rPr>
              <a:t>leading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typography</a:t>
            </a: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1.4em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2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82015" marR="5080" lvl="1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endParaRPr lang="en-US" sz="2800" dirty="0">
              <a:latin typeface="Georgia"/>
              <a:cs typeface="Georgi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5315" y="3045587"/>
            <a:ext cx="6001448" cy="4930808"/>
            <a:chOff x="6825552" y="3451192"/>
            <a:chExt cx="6001448" cy="4930808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6825552" y="3451192"/>
              <a:ext cx="6001448" cy="4930808"/>
              <a:chOff x="7249836" y="1898705"/>
              <a:chExt cx="5780364" cy="47491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249836" y="1898705"/>
                <a:ext cx="5780364" cy="4749165"/>
                <a:chOff x="7208083" y="1893486"/>
                <a:chExt cx="5780364" cy="4749165"/>
              </a:xfrm>
            </p:grpSpPr>
            <p:pic>
              <p:nvPicPr>
                <p:cNvPr id="10" name="Picture 2" descr="laptop_PNG8915.png (2046×1681)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8083" y="1893486"/>
                  <a:ext cx="5780364" cy="4749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85234" y="2743200"/>
                  <a:ext cx="3208316" cy="2007489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9016" y="2648013"/>
                <a:ext cx="3436468" cy="2192706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/>
            <a:srcRect b="11213"/>
            <a:stretch/>
          </p:blipFill>
          <p:spPr>
            <a:xfrm>
              <a:off x="8255498" y="4999966"/>
              <a:ext cx="3126985" cy="141770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69072" y="5879667"/>
            <a:ext cx="705252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FF0000"/>
                </a:solidFill>
                <a:latin typeface="Consolas"/>
                <a:cs typeface="Consolas"/>
              </a:rPr>
              <a:t>font-size: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 number followed by a measurement of the height of that element’s text in ems (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) or pixels (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px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Consolas"/>
              </a:rPr>
              <a:t>	</a:t>
            </a:r>
          </a:p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Consolas"/>
              </a:rPr>
              <a:t>	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14px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2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424815" marR="5080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endParaRPr lang="en-US" sz="29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9199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33B6E95-D27F-41E4-91EF-52F5B8591264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Quick aside about units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6429875"/>
            <a:ext cx="4772025" cy="2867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8660" y="2047061"/>
            <a:ext cx="11356340" cy="4947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standard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units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for sizing in CSS are </a:t>
            </a: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600" spc="-14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03555" marR="508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lang="en-US" sz="3600" spc="-5">
                <a:solidFill>
                  <a:srgbClr val="5F5F5F"/>
                </a:solidFill>
                <a:latin typeface="Georgia"/>
                <a:cs typeface="Georgia"/>
              </a:rPr>
              <a:t>is an abstract unit that isn’t related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font height </a:t>
            </a:r>
            <a:r>
              <a:rPr lang="en-US" sz="3600">
                <a:solidFill>
                  <a:srgbClr val="5F5F5F"/>
                </a:solidFill>
                <a:latin typeface="Georgia"/>
                <a:cs typeface="Georgia"/>
              </a:rPr>
              <a:t>and isn’t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 a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physical unit of measurement </a:t>
            </a: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503555" marR="508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lang="en-US" sz="2800">
                <a:solidFill>
                  <a:srgbClr val="5F5F5F"/>
                </a:solidFill>
                <a:latin typeface="Georgia"/>
                <a:cs typeface="Georgia"/>
              </a:rPr>
              <a:t>Devices with more PPI (pixels per inch) may use several “device” pixels when displaying a 1px line</a:t>
            </a: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endParaRPr lang="en-US" sz="2800">
              <a:latin typeface="Georgia"/>
              <a:cs typeface="Georgia"/>
            </a:endParaRP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That means that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size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varies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by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device,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but 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should always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look "about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2800" spc="-4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same"</a:t>
            </a:r>
            <a:endParaRPr lang="en-US" sz="280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657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45352E-C12D-49A6-8B2B-9D031E2F1BFE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Quick aside about units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7400"/>
            <a:ext cx="11110912" cy="62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F77E8B-83F0-43B7-8BEB-7A5A1DB98466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ah-</a:t>
            </a:r>
            <a:r>
              <a:rPr lang="en-US" sz="5000" dirty="0" err="1"/>
              <a:t>em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885189" y="2763083"/>
            <a:ext cx="11209655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55" marR="69342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em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refers to the height of the letter 'm' of the font  being</a:t>
            </a:r>
            <a:r>
              <a:rPr sz="3600" spc="-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used</a:t>
            </a: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693420">
              <a:lnSpc>
                <a:spcPct val="100000"/>
              </a:lnSpc>
              <a:buSzPct val="80555"/>
              <a:tabLst>
                <a:tab pos="503555" algn="l"/>
                <a:tab pos="504190" algn="l"/>
              </a:tabLst>
            </a:pPr>
            <a:endParaRPr lang="en-US" sz="3600">
              <a:latin typeface="Georgia"/>
              <a:cs typeface="Georgia"/>
            </a:endParaRPr>
          </a:p>
          <a:p>
            <a:pPr marL="960755" marR="69342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unit of measurement is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description of the </a:t>
            </a:r>
            <a:r>
              <a:rPr sz="2800" b="1">
                <a:solidFill>
                  <a:srgbClr val="5F5F5F"/>
                </a:solidFill>
                <a:latin typeface="Georgia"/>
                <a:cs typeface="Georgia"/>
              </a:rPr>
              <a:t>relative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size between this element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its</a:t>
            </a:r>
            <a:r>
              <a:rPr sz="2800" spc="1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parent</a:t>
            </a:r>
            <a:endParaRPr lang="en-US" sz="28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marR="693420" lvl="1">
              <a:buSzPct val="80555"/>
              <a:tabLst>
                <a:tab pos="503555" algn="l"/>
                <a:tab pos="504190" algn="l"/>
              </a:tabLst>
            </a:pPr>
            <a:endParaRPr lang="en-US" sz="2800">
              <a:latin typeface="Georgia"/>
              <a:cs typeface="Georgia"/>
            </a:endParaRPr>
          </a:p>
          <a:p>
            <a:pPr marL="960755" marR="69342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So </a:t>
            </a:r>
            <a:r>
              <a:rPr sz="2800">
                <a:solidFill>
                  <a:srgbClr val="7F007F"/>
                </a:solidFill>
                <a:latin typeface="Consolas"/>
                <a:cs typeface="Consolas"/>
              </a:rPr>
              <a:t>h2 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{ </a:t>
            </a:r>
            <a:r>
              <a:rPr sz="280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: </a:t>
            </a:r>
            <a:r>
              <a:rPr lang="en-US" sz="2800">
                <a:solidFill>
                  <a:srgbClr val="0000FF"/>
                </a:solidFill>
                <a:latin typeface="Consolas"/>
                <a:cs typeface="Consolas"/>
              </a:rPr>
              <a:t>2em;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 }</a:t>
            </a:r>
            <a:r>
              <a:rPr sz="2800" spc="-905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means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 header is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2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times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big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 letter 'm' of the default font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in your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396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F38CCA2-6A9F-4D82-8730-B446C408B871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That wasn’t quick</a:t>
            </a:r>
            <a:endParaRPr sz="5000" dirty="0"/>
          </a:p>
        </p:txBody>
      </p:sp>
      <p:sp>
        <p:nvSpPr>
          <p:cNvPr id="8" name="Rectangle 7"/>
          <p:cNvSpPr/>
          <p:nvPr/>
        </p:nvSpPr>
        <p:spPr>
          <a:xfrm>
            <a:off x="711200" y="2513146"/>
            <a:ext cx="1120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3420">
              <a:lnSpc>
                <a:spcPct val="100000"/>
              </a:lnSpc>
              <a:buSzPct val="80555"/>
              <a:tabLst>
                <a:tab pos="503555" algn="l"/>
                <a:tab pos="504190" algn="l"/>
              </a:tabLst>
            </a:pP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Because </a:t>
            </a:r>
            <a:r>
              <a:rPr lang="en-US" sz="3400" dirty="0" err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 is </a:t>
            </a:r>
            <a:r>
              <a:rPr lang="en-US" sz="3400" b="1" dirty="0">
                <a:solidFill>
                  <a:srgbClr val="5F5F5F"/>
                </a:solidFill>
                <a:latin typeface="Georgia"/>
                <a:cs typeface="Georgia"/>
              </a:rPr>
              <a:t>relative</a:t>
            </a: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, that means that if the parent’s font size is increased, the children will get bigger too.</a:t>
            </a:r>
            <a:endParaRPr lang="en-US" sz="3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" y="4495800"/>
            <a:ext cx="119443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23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394047B-D27C-41BB-83A1-E3C72245C87D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Common font 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6594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font-style: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normal</a:t>
            </a:r>
            <a:r>
              <a:rPr lang="en-US" dirty="0"/>
              <a:t> </a:t>
            </a:r>
            <a:r>
              <a:rPr lang="en-US" spc="-5" dirty="0"/>
              <a:t>by default – </a:t>
            </a:r>
            <a:r>
              <a:rPr lang="en-US" dirty="0"/>
              <a:t>can </a:t>
            </a:r>
            <a:r>
              <a:rPr lang="en-US" spc="-5" dirty="0"/>
              <a:t>also be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italic</a:t>
            </a:r>
            <a:r>
              <a:rPr lang="en-US" spc="-5" dirty="0"/>
              <a:t> </a:t>
            </a:r>
            <a:r>
              <a:rPr lang="en-US" dirty="0"/>
              <a:t>or</a:t>
            </a:r>
            <a:r>
              <a:rPr lang="en-US" spc="3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oblique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lang="en-US" sz="2750" dirty="0">
              <a:latin typeface="Times New Roman"/>
              <a:cs typeface="Times New Roman"/>
            </a:endParaRPr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font-weight: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normal</a:t>
            </a:r>
            <a:r>
              <a:rPr lang="en-US" dirty="0"/>
              <a:t> </a:t>
            </a:r>
            <a:r>
              <a:rPr lang="en-US" spc="-5" dirty="0"/>
              <a:t>by default – ca</a:t>
            </a:r>
            <a:r>
              <a:rPr lang="en-US" dirty="0"/>
              <a:t>n </a:t>
            </a:r>
            <a:r>
              <a:rPr lang="en-US" spc="-5" dirty="0"/>
              <a:t>also be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bold</a:t>
            </a:r>
            <a:r>
              <a:rPr lang="en-US" dirty="0"/>
              <a:t>, or </a:t>
            </a:r>
            <a:r>
              <a:rPr lang="en-US" spc="-5" dirty="0"/>
              <a:t>values of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en-US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200</a:t>
            </a:r>
            <a:r>
              <a:rPr lang="en-US" dirty="0"/>
              <a:t>, </a:t>
            </a:r>
            <a:r>
              <a:rPr lang="en-US" spc="-5" dirty="0"/>
              <a:t>etc. (depending </a:t>
            </a:r>
            <a:r>
              <a:rPr lang="en-US" dirty="0"/>
              <a:t>on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spc="-5" dirty="0"/>
              <a:t>typeface)</a:t>
            </a:r>
          </a:p>
          <a:p>
            <a:pPr marL="469900" marR="1020444" indent="-457200">
              <a:lnSpc>
                <a:spcPct val="100000"/>
              </a:lnSpc>
              <a:buClr>
                <a:srgbClr val="5F5F5F"/>
              </a:buClr>
              <a:buSzPct val="74137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1020444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spc="-20" dirty="0">
                <a:solidFill>
                  <a:srgbClr val="FF0000"/>
                </a:solidFill>
                <a:latin typeface="Consolas"/>
                <a:cs typeface="Consolas"/>
              </a:rPr>
              <a:t>font-family: </a:t>
            </a:r>
            <a:r>
              <a:rPr spc="-5" dirty="0"/>
              <a:t>the </a:t>
            </a:r>
            <a:r>
              <a:rPr dirty="0"/>
              <a:t>name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typeface installed </a:t>
            </a:r>
            <a:r>
              <a:rPr dirty="0"/>
              <a:t>on </a:t>
            </a:r>
            <a:r>
              <a:rPr spc="-5" dirty="0"/>
              <a:t>the user's  computer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5F5F"/>
              </a:buClr>
              <a:buFont typeface="Lora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1134745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   font-family: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Arial, Helvetica, sans-serif; </a:t>
            </a:r>
          </a:p>
          <a:p>
            <a:pPr marL="1134745">
              <a:lnSpc>
                <a:spcPct val="100000"/>
              </a:lnSpc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900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27100" marR="5080" lvl="1" indent="-457200">
              <a:spcBef>
                <a:spcPts val="1555"/>
              </a:spcBef>
              <a:buClr>
                <a:srgbClr val="5F5F5F"/>
              </a:buClr>
              <a:buSzPct val="74137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W3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 has a list of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“web safe” fonts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 that most people will have installed locally</a:t>
            </a:r>
          </a:p>
        </p:txBody>
      </p:sp>
    </p:spTree>
    <p:extLst>
      <p:ext uri="{BB962C8B-B14F-4D97-AF65-F5344CB8AC3E}">
        <p14:creationId xmlns:p14="http://schemas.microsoft.com/office/powerpoint/2010/main" val="283497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394047B-D27C-41BB-83A1-E3C72245C87D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06400"/>
            <a:ext cx="561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font transform</a:t>
            </a:r>
            <a:endParaRPr sz="5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5560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text-transform: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spc="-5" dirty="0"/>
              <a:t>changes font casing. C</a:t>
            </a:r>
            <a:r>
              <a:rPr lang="en-US" dirty="0"/>
              <a:t>an </a:t>
            </a:r>
            <a:r>
              <a:rPr lang="en-US" spc="-5" dirty="0"/>
              <a:t>be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uppercase</a:t>
            </a:r>
            <a:r>
              <a:rPr lang="en-US" sz="2800" spc="-5" dirty="0"/>
              <a:t> (all caps),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lowercase</a:t>
            </a:r>
            <a:r>
              <a:rPr lang="en-US" sz="2800" spc="-5" dirty="0"/>
              <a:t>, 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capitalize</a:t>
            </a:r>
            <a:r>
              <a:rPr lang="en-US" sz="2800" spc="-5" dirty="0"/>
              <a:t> (first letter of all words capitalized) </a:t>
            </a:r>
            <a:endParaRPr lang="en-US" sz="2800" i="1" spc="-5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lang="en-US" sz="2750" dirty="0">
              <a:latin typeface="Times New Roman"/>
              <a:cs typeface="Times New Roman"/>
            </a:endParaRPr>
          </a:p>
          <a:p>
            <a:pPr marL="12700" marR="280035"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letter-spacing: </a:t>
            </a:r>
            <a:r>
              <a:rPr lang="en-US" spc="-5" dirty="0"/>
              <a:t>change font kerning by specifying the space between letters in</a:t>
            </a:r>
            <a:r>
              <a:rPr lang="en-US" dirty="0"/>
              <a:t> ems (</a:t>
            </a:r>
            <a:r>
              <a:rPr lang="en-US" dirty="0" err="1"/>
              <a:t>em</a:t>
            </a:r>
            <a:r>
              <a:rPr lang="en-US" dirty="0"/>
              <a:t>) or pixels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pc="-5" dirty="0"/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pc="-5" dirty="0"/>
          </a:p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font-family: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Arial;</a:t>
            </a:r>
            <a:endParaRPr lang="en-US" sz="3200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text-transform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uppercase;</a:t>
            </a:r>
          </a:p>
          <a:p>
            <a:pPr marL="1134745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letter-spacing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: 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2.4px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6405-B5AE-41C9-A0E1-E5A846FA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7671400"/>
            <a:ext cx="4319588" cy="8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3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2EB721-6B5C-42CE-AC22-3AEADF4C07E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2184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2548066"/>
            <a:ext cx="10892790" cy="65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230" indent="-405130">
              <a:lnSpc>
                <a:spcPct val="100000"/>
              </a:lnSpc>
              <a:buClr>
                <a:srgbClr val="5F5F5F"/>
              </a:buClr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spc="-25" dirty="0">
                <a:solidFill>
                  <a:srgbClr val="FF0000"/>
                </a:solidFill>
                <a:latin typeface="Consolas"/>
                <a:cs typeface="Consolas"/>
              </a:rPr>
              <a:t>color: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changes the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color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29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b="1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sz="290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F5F5F"/>
              </a:buClr>
              <a:buFont typeface="Lora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443230" indent="-405130">
              <a:lnSpc>
                <a:spcPct val="100000"/>
              </a:lnSpc>
              <a:buClr>
                <a:srgbClr val="5F5F5F"/>
              </a:buClr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spc="-10" dirty="0">
                <a:solidFill>
                  <a:srgbClr val="FF0000"/>
                </a:solidFill>
                <a:latin typeface="Consolas"/>
                <a:cs typeface="Consolas"/>
              </a:rPr>
              <a:t>background-color:</a:t>
            </a:r>
            <a:r>
              <a:rPr sz="2900" spc="-8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sets the 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background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 color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sz="2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5F5F"/>
              </a:buClr>
              <a:buFont typeface="Lora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443230" indent="-405130">
              <a:lnSpc>
                <a:spcPct val="100000"/>
              </a:lnSpc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Color </a:t>
            </a:r>
            <a:r>
              <a:rPr sz="2900" spc="-5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be set using </a:t>
            </a:r>
            <a:r>
              <a:rPr lang="en-US" sz="2900" b="1" spc="-5" dirty="0">
                <a:solidFill>
                  <a:srgbClr val="5F5F5F"/>
                </a:solidFill>
                <a:latin typeface="Georgia"/>
                <a:cs typeface="Georgia"/>
              </a:rPr>
              <a:t>names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HEX, </a:t>
            </a:r>
            <a:r>
              <a:rPr sz="2900" b="1" spc="-5" dirty="0" err="1">
                <a:solidFill>
                  <a:srgbClr val="5F5F5F"/>
                </a:solidFill>
                <a:latin typeface="Georgia"/>
                <a:cs typeface="Georgia"/>
              </a:rPr>
              <a:t>RGB</a:t>
            </a:r>
            <a:r>
              <a:rPr sz="2900" b="1" spc="-5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29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b="1" spc="-5" dirty="0" err="1">
                <a:solidFill>
                  <a:srgbClr val="5F5F5F"/>
                </a:solidFill>
                <a:latin typeface="Georgia"/>
                <a:cs typeface="Georgia"/>
              </a:rPr>
              <a:t>RGBA</a:t>
            </a:r>
            <a:endParaRPr sz="2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887730" lvl="1" indent="-405130">
              <a:lnSpc>
                <a:spcPct val="100000"/>
              </a:lnSpc>
              <a:buSzPct val="74137"/>
              <a:buFont typeface="Lora"/>
              <a:buChar char="•"/>
              <a:tabLst>
                <a:tab pos="887730" algn="l"/>
                <a:tab pos="888365" algn="l"/>
              </a:tabLst>
            </a:pPr>
            <a:r>
              <a:rPr lang="en-US" sz="2900" spc="-50" dirty="0">
                <a:solidFill>
                  <a:srgbClr val="5F5F5F"/>
                </a:solidFill>
                <a:latin typeface="Georgia"/>
                <a:cs typeface="Georgia"/>
              </a:rPr>
              <a:t>Name:</a:t>
            </a:r>
            <a:r>
              <a:rPr lang="en-US" sz="29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0000FF"/>
                </a:solidFill>
                <a:latin typeface="Consolas"/>
                <a:cs typeface="Georgia"/>
              </a:rPr>
              <a:t>white</a:t>
            </a:r>
            <a:endParaRPr lang="en-US" sz="2900" spc="-5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82600" lvl="1">
              <a:lnSpc>
                <a:spcPct val="100000"/>
              </a:lnSpc>
              <a:buSzPct val="74137"/>
              <a:tabLst>
                <a:tab pos="887730" algn="l"/>
                <a:tab pos="888365" algn="l"/>
              </a:tabLst>
            </a:pPr>
            <a:endParaRPr lang="en-US" sz="2900" spc="-5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87730" lvl="1" indent="-405130">
              <a:buSzPct val="74137"/>
              <a:buFont typeface="Lora"/>
              <a:buChar char="•"/>
              <a:tabLst>
                <a:tab pos="887730" algn="l"/>
                <a:tab pos="888365" algn="l"/>
              </a:tabLst>
            </a:pPr>
            <a:r>
              <a:rPr lang="en-US" sz="2900" spc="-50" dirty="0">
                <a:solidFill>
                  <a:srgbClr val="5F5F5F"/>
                </a:solidFill>
                <a:latin typeface="Georgia"/>
                <a:cs typeface="Georgia"/>
              </a:rPr>
              <a:t>Hex:</a:t>
            </a:r>
            <a:r>
              <a:rPr lang="en-US" sz="29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2900" spc="-5" dirty="0" err="1">
                <a:solidFill>
                  <a:srgbClr val="0000FF"/>
                </a:solidFill>
                <a:latin typeface="Consolas"/>
                <a:cs typeface="Consolas"/>
              </a:rPr>
              <a:t>ffffff</a:t>
            </a:r>
            <a:endParaRPr lang="en-US"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887730" algn="l"/>
              </a:tabLst>
            </a:pPr>
            <a:r>
              <a:rPr sz="2150" spc="10" dirty="0">
                <a:solidFill>
                  <a:srgbClr val="5F5F5F"/>
                </a:solidFill>
                <a:latin typeface="Lora"/>
                <a:cs typeface="Lora"/>
              </a:rPr>
              <a:t>•	</a:t>
            </a:r>
            <a:r>
              <a:rPr sz="2900" spc="-5" dirty="0" err="1">
                <a:solidFill>
                  <a:srgbClr val="5F5F5F"/>
                </a:solidFill>
                <a:latin typeface="Georgia"/>
                <a:cs typeface="Georgia"/>
              </a:rPr>
              <a:t>RGB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: </a:t>
            </a:r>
            <a:r>
              <a:rPr sz="2900" dirty="0" err="1">
                <a:solidFill>
                  <a:srgbClr val="0000FF"/>
                </a:solidFill>
                <a:latin typeface="Consolas"/>
                <a:cs typeface="Consolas"/>
              </a:rPr>
              <a:t>rgb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2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</a:t>
            </a:r>
            <a:r>
              <a:rPr sz="29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5)</a:t>
            </a:r>
            <a:endParaRPr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887730" algn="l"/>
              </a:tabLst>
            </a:pPr>
            <a:r>
              <a:rPr sz="2150" spc="10" dirty="0">
                <a:solidFill>
                  <a:srgbClr val="5F5F5F"/>
                </a:solidFill>
                <a:latin typeface="Lora"/>
                <a:cs typeface="Lora"/>
              </a:rPr>
              <a:t>•	</a:t>
            </a:r>
            <a:r>
              <a:rPr sz="2900" spc="-5" dirty="0" err="1">
                <a:solidFill>
                  <a:srgbClr val="5F5F5F"/>
                </a:solidFill>
                <a:latin typeface="Georgia"/>
                <a:cs typeface="Georgia"/>
              </a:rPr>
              <a:t>RGBA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: </a:t>
            </a:r>
            <a:r>
              <a:rPr sz="2900" dirty="0" err="1">
                <a:solidFill>
                  <a:srgbClr val="0000FF"/>
                </a:solidFill>
                <a:latin typeface="Consolas"/>
                <a:cs typeface="Consolas"/>
              </a:rPr>
              <a:t>rgba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</a:t>
            </a:r>
            <a:r>
              <a:rPr sz="29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0.8)</a:t>
            </a:r>
            <a:endParaRPr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263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2EB721-6B5C-42CE-AC22-3AEADF4C07E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453479"/>
            <a:ext cx="4775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Color</a:t>
            </a:r>
            <a:r>
              <a:rPr lang="en-US" sz="5000" dirty="0"/>
              <a:t> examples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1096010" y="2716932"/>
            <a:ext cx="10435590" cy="665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 color: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black; 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 background-color: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#000000; 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   background-color: 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rgb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(0, 0,</a:t>
            </a:r>
            <a:r>
              <a:rPr lang="en-US" sz="28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0); </a:t>
            </a:r>
          </a:p>
          <a:p>
            <a:pPr marL="1134745">
              <a:lnSpc>
                <a:spcPct val="100000"/>
              </a:lnSpc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369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1D002158-A295-4A4E-A69D-627A51100E06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406400"/>
            <a:ext cx="4660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Text-align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698677" y="2150269"/>
            <a:ext cx="1143317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You can change the alignment of text using the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text-align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property.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Values: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center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Georgia"/>
              </a:rPr>
              <a:t>right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Georgia"/>
              </a:rPr>
              <a:t>justify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 dirty="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lang="en-US" sz="31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31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text-align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center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sz="31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1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69000" y="2438400"/>
            <a:ext cx="7533563" cy="6174613"/>
            <a:chOff x="6825552" y="3451192"/>
            <a:chExt cx="6001448" cy="493080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6825552" y="3451192"/>
              <a:ext cx="6001448" cy="4930808"/>
              <a:chOff x="7249836" y="1898705"/>
              <a:chExt cx="5780364" cy="47491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249836" y="1898705"/>
                <a:ext cx="5780364" cy="4749165"/>
                <a:chOff x="7208083" y="1893486"/>
                <a:chExt cx="5780364" cy="4749165"/>
              </a:xfrm>
            </p:grpSpPr>
            <p:pic>
              <p:nvPicPr>
                <p:cNvPr id="11" name="Picture 2" descr="laptop_PNG8915.png (2046×1681)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8083" y="1893486"/>
                  <a:ext cx="5780364" cy="4749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85234" y="2743200"/>
                  <a:ext cx="3208316" cy="2007489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016" y="2648013"/>
                <a:ext cx="3436468" cy="2192706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b="11213"/>
            <a:stretch/>
          </p:blipFill>
          <p:spPr>
            <a:xfrm>
              <a:off x="8255498" y="4999966"/>
              <a:ext cx="3126985" cy="141770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7420"/>
          <a:stretch/>
        </p:blipFill>
        <p:spPr>
          <a:xfrm>
            <a:off x="7763998" y="4317761"/>
            <a:ext cx="3925276" cy="1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98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D1CD933-16FF-4190-8007-9E8DEF47C1E0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00" y="406400"/>
            <a:ext cx="3708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{ } </a:t>
            </a:r>
            <a:r>
              <a:rPr sz="5000" dirty="0"/>
              <a:t>CSS 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1800" y="2743200"/>
            <a:ext cx="8082915" cy="656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Just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like HTML, CSS can have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comments</a:t>
            </a: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Start with 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/*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End with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*/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/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864869">
              <a:lnSpc>
                <a:spcPct val="100000"/>
              </a:lnSpc>
              <a:spcBef>
                <a:spcPts val="1060"/>
              </a:spcBef>
            </a:pPr>
            <a:r>
              <a:rPr lang="en-US" sz="3600" dirty="0">
                <a:solidFill>
                  <a:srgbClr val="3FAA54"/>
                </a:solidFill>
                <a:latin typeface="Consolas"/>
                <a:cs typeface="Consolas"/>
              </a:rPr>
              <a:t>/* I am a CSS comment!</a:t>
            </a:r>
            <a:r>
              <a:rPr lang="en-US" sz="3600" spc="-9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dirty="0">
              <a:latin typeface="Consolas"/>
              <a:cs typeface="Consolas"/>
            </a:endParaRPr>
          </a:p>
          <a:p>
            <a:pPr marL="12700"/>
            <a:endParaRPr lang="en-US"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33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84206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1808013-EFCA-45BB-A21D-5F9EFA0C0A32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035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DC20E84-5C41-47C4-9F91-242FF29C7637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34655" y="2418842"/>
            <a:ext cx="10484485" cy="461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0095">
              <a:spcBef>
                <a:spcPts val="2000"/>
              </a:spcBef>
              <a:tabLst>
                <a:tab pos="681355" algn="l"/>
                <a:tab pos="6819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Add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section in the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on your page</a:t>
            </a:r>
            <a:endParaRPr lang="en-US" sz="29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0865" marR="760095" indent="-558165">
              <a:spcBef>
                <a:spcPts val="2000"/>
              </a:spcBef>
              <a:buFont typeface="Symbol"/>
              <a:buChar char=""/>
              <a:tabLst>
                <a:tab pos="681355" algn="l"/>
                <a:tab pos="681990" algn="l"/>
              </a:tabLst>
            </a:pPr>
            <a:endParaRPr lang="en-US" sz="3600" dirty="0">
              <a:latin typeface="Consolas"/>
              <a:cs typeface="Consolas"/>
            </a:endParaRPr>
          </a:p>
          <a:p>
            <a:pPr marL="12700" marR="760095">
              <a:lnSpc>
                <a:spcPct val="100000"/>
              </a:lnSpc>
              <a:spcBef>
                <a:spcPts val="2000"/>
              </a:spcBef>
              <a:tabLst>
                <a:tab pos="681355" algn="l"/>
                <a:tab pos="6819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ake some style changes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lang="en-US" sz="3300" dirty="0">
              <a:latin typeface="Georgia"/>
              <a:cs typeface="Georgia"/>
            </a:endParaRPr>
          </a:p>
          <a:p>
            <a:pPr marL="1028065" marR="760095" lvl="1" indent="-558165">
              <a:spcBef>
                <a:spcPts val="2000"/>
              </a:spcBef>
              <a:buFont typeface="Symbol"/>
              <a:buChar char=""/>
              <a:tabLst>
                <a:tab pos="681355" algn="l"/>
                <a:tab pos="6819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Consider changing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color,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font family, font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size,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text alignment,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background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color</a:t>
            </a:r>
          </a:p>
          <a:p>
            <a:pPr marL="1344295" marR="5080" indent="-617855">
              <a:lnSpc>
                <a:spcPct val="100000"/>
              </a:lnSpc>
              <a:spcBef>
                <a:spcPts val="2000"/>
              </a:spcBef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0500" y="399415"/>
            <a:ext cx="35941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/>
              <a:t>Practice</a:t>
            </a:r>
            <a:endParaRPr sz="5000"/>
          </a:p>
        </p:txBody>
      </p:sp>
    </p:spTree>
    <p:extLst>
      <p:ext uri="{BB962C8B-B14F-4D97-AF65-F5344CB8AC3E}">
        <p14:creationId xmlns:p14="http://schemas.microsoft.com/office/powerpoint/2010/main" val="1642641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beckjohnson@gmail.com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650066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492561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556061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5841819"/>
            <a:ext cx="303657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</a:rPr>
              <a:t>HTML</a:t>
            </a:r>
            <a:endParaRPr sz="4600" b="1" dirty="0">
              <a:solidFill>
                <a:srgbClr val="5F5F5F"/>
              </a:solidFill>
              <a:latin typeface="Bebas Neue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5836485"/>
            <a:ext cx="3383279" cy="341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</a:rPr>
              <a:t>CSS</a:t>
            </a:r>
          </a:p>
          <a:p>
            <a:pPr marL="226060" marR="5080" indent="-213995" algn="ctr">
              <a:lnSpc>
                <a:spcPct val="126200"/>
              </a:lnSpc>
            </a:pP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5842391"/>
            <a:ext cx="3441446" cy="290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 err="1">
                <a:solidFill>
                  <a:srgbClr val="5F5F5F"/>
                </a:solidFill>
                <a:latin typeface="Bebas Neue Bold"/>
              </a:rPr>
              <a:t>Javascript</a:t>
            </a:r>
            <a:endParaRPr lang="en-US" sz="4600" b="1" dirty="0">
              <a:solidFill>
                <a:srgbClr val="5F5F5F"/>
              </a:solidFill>
              <a:latin typeface="Bebas Neue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FDEA383-66F0-4E29-8A6D-11222A50D1B8}"/>
              </a:ext>
            </a:extLst>
          </p:cNvPr>
          <p:cNvSpPr/>
          <p:nvPr/>
        </p:nvSpPr>
        <p:spPr>
          <a:xfrm>
            <a:off x="3588867" y="8263308"/>
            <a:ext cx="801052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300" spc="-5" dirty="0">
                <a:solidFill>
                  <a:srgbClr val="5F5F5F"/>
                </a:solidFill>
                <a:latin typeface="Georgia"/>
              </a:rPr>
              <a:t>Content is  entered using HTML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19985</TotalTime>
  <Words>2589</Words>
  <Application>Microsoft Office PowerPoint</Application>
  <PresentationFormat>Custom</PresentationFormat>
  <Paragraphs>536</Paragraphs>
  <Slides>79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Symbol</vt:lpstr>
      <vt:lpstr>Times New Roman</vt:lpstr>
      <vt:lpstr>Vivaldi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Elements</vt:lpstr>
      <vt:lpstr>HTML DOCUMENT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PowerPoint Presentation</vt:lpstr>
      <vt:lpstr>Lifecycle of a website</vt:lpstr>
      <vt:lpstr>Lifecycle of a website</vt:lpstr>
      <vt:lpstr>Lifecycle of a website</vt:lpstr>
      <vt:lpstr>The role of the dev</vt:lpstr>
      <vt:lpstr>PowerPoint Presentation</vt:lpstr>
      <vt:lpstr>html + CSS = WEBPAGE</vt:lpstr>
      <vt:lpstr>CASCADING STYLE SHEETS</vt:lpstr>
      <vt:lpstr>CSS: FAIR WARNING</vt:lpstr>
      <vt:lpstr>WHY USE CSS?</vt:lpstr>
      <vt:lpstr>Css goes where?</vt:lpstr>
      <vt:lpstr>ANATOMY OF A CSS RULE</vt:lpstr>
      <vt:lpstr>ANATOMY OF A CSS RULE</vt:lpstr>
      <vt:lpstr>EXAMPLE CSS RULE</vt:lpstr>
      <vt:lpstr>EXAMPLE CSS RULE</vt:lpstr>
      <vt:lpstr>{ } Common font Properties</vt:lpstr>
      <vt:lpstr>{ } Quick aside about units</vt:lpstr>
      <vt:lpstr>{ } Quick aside about units</vt:lpstr>
      <vt:lpstr>{ } ah-em</vt:lpstr>
      <vt:lpstr>{ } That wasn’t quick</vt:lpstr>
      <vt:lpstr>{ } Common font Properties</vt:lpstr>
      <vt:lpstr>{ } font transform</vt:lpstr>
      <vt:lpstr>{ } Colors</vt:lpstr>
      <vt:lpstr>{ } Color examples</vt:lpstr>
      <vt:lpstr>{ } Text-align</vt:lpstr>
      <vt:lpstr>{ } CSS COMMENTS</vt:lpstr>
      <vt:lpstr>PowerPoint Presentation</vt:lpstr>
      <vt:lpstr>Practice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Rebeckah Johnson</cp:lastModifiedBy>
  <cp:revision>127</cp:revision>
  <dcterms:created xsi:type="dcterms:W3CDTF">2017-02-09T11:19:08Z</dcterms:created>
  <dcterms:modified xsi:type="dcterms:W3CDTF">2018-06-01T20:53:24Z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