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2" r:id="rId5"/>
    <p:sldId id="259" r:id="rId6"/>
    <p:sldId id="319" r:id="rId7"/>
    <p:sldId id="320" r:id="rId8"/>
    <p:sldId id="327" r:id="rId9"/>
    <p:sldId id="318" r:id="rId10"/>
    <p:sldId id="301" r:id="rId11"/>
    <p:sldId id="317" r:id="rId12"/>
    <p:sldId id="276" r:id="rId13"/>
    <p:sldId id="346" r:id="rId14"/>
    <p:sldId id="347" r:id="rId15"/>
    <p:sldId id="348" r:id="rId16"/>
    <p:sldId id="349" r:id="rId17"/>
    <p:sldId id="350" r:id="rId18"/>
    <p:sldId id="351" r:id="rId19"/>
    <p:sldId id="354" r:id="rId20"/>
    <p:sldId id="355" r:id="rId21"/>
    <p:sldId id="356" r:id="rId22"/>
    <p:sldId id="357" r:id="rId23"/>
    <p:sldId id="359" r:id="rId24"/>
    <p:sldId id="363" r:id="rId25"/>
    <p:sldId id="364" r:id="rId26"/>
    <p:sldId id="278" r:id="rId27"/>
    <p:sldId id="279" r:id="rId28"/>
    <p:sldId id="280" r:id="rId29"/>
    <p:sldId id="310" r:id="rId30"/>
    <p:sldId id="284" r:id="rId31"/>
    <p:sldId id="285" r:id="rId32"/>
    <p:sldId id="312" r:id="rId33"/>
    <p:sldId id="311" r:id="rId34"/>
    <p:sldId id="373" r:id="rId35"/>
    <p:sldId id="374" r:id="rId36"/>
    <p:sldId id="316" r:id="rId37"/>
    <p:sldId id="328" r:id="rId38"/>
    <p:sldId id="329" r:id="rId39"/>
    <p:sldId id="334" r:id="rId40"/>
    <p:sldId id="330" r:id="rId41"/>
    <p:sldId id="287" r:id="rId42"/>
    <p:sldId id="336" r:id="rId43"/>
    <p:sldId id="331" r:id="rId44"/>
    <p:sldId id="333" r:id="rId45"/>
    <p:sldId id="338" r:id="rId46"/>
    <p:sldId id="335" r:id="rId47"/>
    <p:sldId id="332" r:id="rId48"/>
    <p:sldId id="340" r:id="rId49"/>
    <p:sldId id="337" r:id="rId50"/>
    <p:sldId id="341" r:id="rId51"/>
    <p:sldId id="344" r:id="rId52"/>
    <p:sldId id="314" r:id="rId53"/>
    <p:sldId id="315" r:id="rId54"/>
    <p:sldId id="379" r:id="rId55"/>
    <p:sldId id="380" r:id="rId56"/>
    <p:sldId id="381" r:id="rId57"/>
    <p:sldId id="382" r:id="rId58"/>
    <p:sldId id="383" r:id="rId59"/>
    <p:sldId id="384" r:id="rId60"/>
    <p:sldId id="385" r:id="rId61"/>
    <p:sldId id="386" r:id="rId62"/>
    <p:sldId id="387" r:id="rId63"/>
    <p:sldId id="388" r:id="rId64"/>
    <p:sldId id="389" r:id="rId65"/>
    <p:sldId id="390" r:id="rId66"/>
    <p:sldId id="391" r:id="rId67"/>
    <p:sldId id="392" r:id="rId68"/>
    <p:sldId id="393" r:id="rId69"/>
    <p:sldId id="394" r:id="rId70"/>
    <p:sldId id="395" r:id="rId71"/>
    <p:sldId id="396" r:id="rId72"/>
    <p:sldId id="403" r:id="rId73"/>
    <p:sldId id="398" r:id="rId74"/>
    <p:sldId id="397" r:id="rId75"/>
    <p:sldId id="401" r:id="rId76"/>
    <p:sldId id="399" r:id="rId77"/>
    <p:sldId id="400" r:id="rId78"/>
    <p:sldId id="402" r:id="rId79"/>
    <p:sldId id="305" r:id="rId80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4660"/>
  </p:normalViewPr>
  <p:slideViewPr>
    <p:cSldViewPr>
      <p:cViewPr varScale="1">
        <p:scale>
          <a:sx n="55" d="100"/>
          <a:sy n="55" d="100"/>
        </p:scale>
        <p:origin x="1459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104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7755" y="406400"/>
            <a:ext cx="3209290" cy="761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cs typeface="Bebas Neue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3620" y="3022600"/>
            <a:ext cx="10957560" cy="4893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rgbClr val="5F5F5F"/>
                </a:solidFill>
                <a:latin typeface="Lora"/>
                <a:cs typeface="Lor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37300" y="9336278"/>
            <a:ext cx="305434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8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kweeket.github.io/demos/floa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kweeket.github.io/dev-101/demos/float-bio.htm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://fontawesome.io/icons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://fontawesome.io/icons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pring.com/" TargetMode="External"/><Relationship Id="rId2" Type="http://schemas.openxmlformats.org/officeDocument/2006/relationships/hyperlink" Target="https://www.fontsquirrel.com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weeket.github.io/dev-101/demos/javascript.html" TargetMode="External"/><Relationship Id="rId4" Type="http://schemas.openxmlformats.org/officeDocument/2006/relationships/image" Target="../media/image1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weeket.github.io/dev-101/demos/jquery.html" TargetMode="Externa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thewlein.com/tools/jquery-easing" TargetMode="Externa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2800" y="1092200"/>
            <a:ext cx="4394200" cy="439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15200" y="1066800"/>
            <a:ext cx="3111500" cy="439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46600" y="5715000"/>
            <a:ext cx="3980815" cy="2308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>
                <a:solidFill>
                  <a:srgbClr val="565B5F"/>
                </a:solidFill>
                <a:latin typeface="Bebas Neue Bold"/>
                <a:cs typeface="Bebas Neue Bold"/>
              </a:rPr>
              <a:t>HTML &amp; CSS: FUNDAMENTALS OF DEVELOPMENT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10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639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7800" y="0"/>
            <a:ext cx="3267710" cy="125730"/>
          </a:xfrm>
          <a:custGeom>
            <a:avLst/>
            <a:gdLst/>
            <a:ahLst/>
            <a:cxnLst/>
            <a:rect l="l" t="t" r="r" b="b"/>
            <a:pathLst>
              <a:path w="3267709" h="125730">
                <a:moveTo>
                  <a:pt x="0" y="0"/>
                </a:moveTo>
                <a:lnTo>
                  <a:pt x="3267720" y="0"/>
                </a:lnTo>
                <a:lnTo>
                  <a:pt x="326772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91700" y="0"/>
            <a:ext cx="3213100" cy="125730"/>
          </a:xfrm>
          <a:custGeom>
            <a:avLst/>
            <a:gdLst/>
            <a:ahLst/>
            <a:cxnLst/>
            <a:rect l="l" t="t" r="r" b="b"/>
            <a:pathLst>
              <a:path w="3213100" h="125730">
                <a:moveTo>
                  <a:pt x="0" y="0"/>
                </a:moveTo>
                <a:lnTo>
                  <a:pt x="3213100" y="0"/>
                </a:lnTo>
                <a:lnTo>
                  <a:pt x="3213100" y="125511"/>
                </a:lnTo>
                <a:lnTo>
                  <a:pt x="0" y="125511"/>
                </a:lnTo>
                <a:lnTo>
                  <a:pt x="0" y="0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23690" y="8215481"/>
            <a:ext cx="4808220" cy="1034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100" marR="537210" algn="ctr">
              <a:lnSpc>
                <a:spcPct val="155800"/>
              </a:lnSpc>
            </a:pPr>
            <a:r>
              <a:rPr sz="2300" spc="-5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Instructor: </a:t>
            </a:r>
            <a:r>
              <a:rPr lang="en-US" sz="2300" spc="-5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Beck Johnson</a:t>
            </a:r>
          </a:p>
          <a:p>
            <a:pPr marL="546100" marR="537210" algn="ctr">
              <a:lnSpc>
                <a:spcPct val="155800"/>
              </a:lnSpc>
            </a:pPr>
            <a:r>
              <a:rPr sz="2300" spc="-30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Week </a:t>
            </a:r>
            <a:r>
              <a:rPr sz="2300" dirty="0">
                <a:solidFill>
                  <a:srgbClr val="565B5F"/>
                </a:solidFill>
                <a:latin typeface="Georgia" panose="02040502050405020303" pitchFamily="18" charset="0"/>
                <a:cs typeface="Lora"/>
              </a:rPr>
              <a:t>4</a:t>
            </a:r>
            <a:endParaRPr sz="2300" dirty="0">
              <a:latin typeface="Georgia" panose="02040502050405020303" pitchFamily="18" charset="0"/>
              <a:cs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>
            <a:spLocks noChangeAspect="1"/>
          </p:cNvSpPr>
          <p:nvPr/>
        </p:nvSpPr>
        <p:spPr>
          <a:xfrm>
            <a:off x="5283200" y="5410200"/>
            <a:ext cx="6895466" cy="3825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inline elements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397000" y="2428373"/>
            <a:ext cx="965200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inline elements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along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text</a:t>
            </a:r>
            <a:r>
              <a:rPr lang="en-US" sz="3200" spc="-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content</a:t>
            </a: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Ignores height, width, top margin, and bottom </a:t>
            </a:r>
            <a:r>
              <a:rPr lang="en-US" sz="32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margin</a:t>
            </a: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Honors </a:t>
            </a:r>
            <a:r>
              <a:rPr lang="en-US" sz="32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left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2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right margins (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any</a:t>
            </a:r>
            <a:r>
              <a:rPr lang="en-US" sz="3200" spc="-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padding)</a:t>
            </a:r>
          </a:p>
          <a:p>
            <a:pPr marL="469900" marR="5080" lvl="1"/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699774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inline-block elements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397000" y="2428373"/>
            <a:ext cx="96520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Inline-block elements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hybrid of block and inline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along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text</a:t>
            </a:r>
            <a:r>
              <a:rPr lang="en-US" sz="3200" spc="-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content</a:t>
            </a: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Has height, width, margin, and padding</a:t>
            </a:r>
          </a:p>
          <a:p>
            <a:pPr marL="469900" marR="5080" lvl="1"/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318" y="5229738"/>
            <a:ext cx="8126455" cy="313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72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6300" y="4241800"/>
            <a:ext cx="36302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</a:pPr>
            <a:r>
              <a:rPr sz="7800" dirty="0"/>
              <a:t>QUESTIONS?</a:t>
            </a:r>
            <a:endParaRPr sz="7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49600" y="5753100"/>
            <a:ext cx="668274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758190" algn="l"/>
                <a:tab pos="1322070" algn="l"/>
                <a:tab pos="3337560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ID	&amp;	Class	selectors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10200" y="3022600"/>
            <a:ext cx="2184400" cy="224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4707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1400" y="406400"/>
            <a:ext cx="32931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CLASSES AND</a:t>
            </a:r>
            <a:r>
              <a:rPr spc="-100" dirty="0"/>
              <a:t> </a:t>
            </a:r>
            <a:r>
              <a:rPr dirty="0"/>
              <a:t>IDs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47800" y="2471287"/>
            <a:ext cx="10378440" cy="49129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r>
              <a:rPr lang="en-US" sz="3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CSS lets us target </a:t>
            </a:r>
            <a:r>
              <a:rPr lang="en-US" sz="3800" b="1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all</a:t>
            </a:r>
            <a:r>
              <a:rPr lang="en-US" sz="3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paragraphs like this:</a:t>
            </a: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1155700" marR="2245360" lvl="1" indent="45720">
              <a:lnSpc>
                <a:spcPct val="112000"/>
              </a:lnSpc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font-size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20px;</a:t>
            </a:r>
          </a:p>
          <a:p>
            <a:pPr marL="469900" lvl="1">
              <a:spcBef>
                <a:spcPts val="56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800" dirty="0">
              <a:latin typeface="Georgia" panose="02040502050405020303" pitchFamily="18" charset="0"/>
              <a:cs typeface="Lora"/>
            </a:endParaRP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r>
              <a:rPr lang="en-US" sz="3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But what if we want to style only </a:t>
            </a:r>
            <a:r>
              <a:rPr lang="en-US" sz="3800" b="1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some </a:t>
            </a:r>
            <a:r>
              <a:rPr lang="en-US" sz="3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paragraphs?</a:t>
            </a:r>
            <a:endParaRPr sz="38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8400" y="7696200"/>
            <a:ext cx="6404610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7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0322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1400" y="406400"/>
            <a:ext cx="32931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CLASSES AND</a:t>
            </a:r>
            <a:r>
              <a:rPr spc="-100" dirty="0"/>
              <a:t> </a:t>
            </a:r>
            <a:r>
              <a:rPr dirty="0"/>
              <a:t>IDs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8080" y="2392345"/>
            <a:ext cx="10078720" cy="666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57555">
              <a:lnSpc>
                <a:spcPct val="100899"/>
              </a:lnSpc>
            </a:pPr>
            <a:r>
              <a:rPr lang="en-US" sz="3800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can add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3800" b="1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Lora"/>
              </a:rPr>
              <a:t>id</a:t>
            </a:r>
            <a:r>
              <a:rPr sz="3800" b="1" spc="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attributes t</a:t>
            </a:r>
            <a:r>
              <a:rPr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</a:t>
            </a:r>
            <a:r>
              <a:rPr sz="3800" spc="-1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any 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HTML</a:t>
            </a:r>
            <a:r>
              <a:rPr lang="en-US" sz="3800" spc="-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to identify it for styling.</a:t>
            </a:r>
          </a:p>
          <a:p>
            <a:pPr marL="12700" marR="757555">
              <a:lnSpc>
                <a:spcPct val="100899"/>
              </a:lnSpc>
            </a:pPr>
            <a:endParaRPr sz="3800" dirty="0">
              <a:latin typeface="Georgia" panose="02040502050405020303" pitchFamily="18" charset="0"/>
              <a:cs typeface="Lora"/>
            </a:endParaRPr>
          </a:p>
          <a:p>
            <a:pPr marL="584200" marR="542290" indent="-571500"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3200" spc="-9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decide 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3200" b="1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Lora"/>
              </a:rPr>
              <a:t>id</a:t>
            </a:r>
            <a:r>
              <a:rPr sz="3200" b="1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names – be descriptive!</a:t>
            </a:r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="important"&gt;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Big text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="anyLettersOrNumb3rsOr_Or-"&gt;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Still totally valid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8400" y="7696200"/>
            <a:ext cx="6404610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7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9941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1400" y="406400"/>
            <a:ext cx="32931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CLASSES AND</a:t>
            </a:r>
            <a:r>
              <a:rPr spc="-100" dirty="0"/>
              <a:t> </a:t>
            </a:r>
            <a:r>
              <a:rPr dirty="0"/>
              <a:t>IDs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8080" y="2392345"/>
            <a:ext cx="10078720" cy="56552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57555">
              <a:lnSpc>
                <a:spcPct val="100899"/>
              </a:lnSpc>
            </a:pPr>
            <a:r>
              <a:rPr lang="en-US" sz="3800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Adding a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sz="3800" b="1" spc="5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or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Lora"/>
              </a:rPr>
              <a:t>id</a:t>
            </a:r>
            <a:r>
              <a:rPr sz="3800" b="1" spc="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does nothing to an element by default.</a:t>
            </a:r>
            <a:endParaRPr lang="en-US" sz="3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5080" indent="-571500">
              <a:spcBef>
                <a:spcPts val="1395"/>
              </a:spcBef>
              <a:buFont typeface="Arial" panose="020B0604020202020204" pitchFamily="34" charset="0"/>
              <a:buChar char="•"/>
            </a:pPr>
            <a:endParaRPr lang="en-US" sz="3200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5080" indent="-571500"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Classes and ids don’t have any styling information by themselves</a:t>
            </a:r>
          </a:p>
          <a:p>
            <a:pPr marL="584200" marR="5080" indent="-571500"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They require you to add CSS if you want styling to be applied</a:t>
            </a:r>
          </a:p>
          <a:p>
            <a:pPr marL="584200" marR="5080" indent="-571500">
              <a:spcBef>
                <a:spcPts val="1395"/>
              </a:spcBef>
              <a:buFont typeface="Arial" panose="020B0604020202020204" pitchFamily="34" charset="0"/>
              <a:buChar char="•"/>
            </a:pPr>
            <a:endParaRPr lang="en-US" sz="3200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42290">
              <a:lnSpc>
                <a:spcPct val="100899"/>
              </a:lnSpc>
              <a:spcBef>
                <a:spcPts val="1395"/>
              </a:spcBef>
            </a:pPr>
            <a:endParaRPr lang="en-US" sz="3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8400" y="7696200"/>
            <a:ext cx="6404610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7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69107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595" y="2710279"/>
            <a:ext cx="2495550" cy="2113349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1400" y="406400"/>
            <a:ext cx="32931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CLASSES AND</a:t>
            </a:r>
            <a:r>
              <a:rPr spc="-100" dirty="0"/>
              <a:t> </a:t>
            </a:r>
            <a:r>
              <a:rPr dirty="0"/>
              <a:t>IDs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5011" y="3000042"/>
            <a:ext cx="7975600" cy="49039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395"/>
              </a:spcBef>
            </a:pPr>
            <a:r>
              <a:rPr lang="en-US" sz="3200" b="1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Multiple </a:t>
            </a: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 can have the same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</a:p>
          <a:p>
            <a:pPr marL="469900" marR="5080" indent="-457200"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28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class is like a barcode – all of the same products have the same barcode</a:t>
            </a:r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>
              <a:spcBef>
                <a:spcPts val="1395"/>
              </a:spcBef>
            </a:pPr>
            <a:endParaRPr lang="en-US" sz="3200" b="1" spc="5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395"/>
              </a:spcBef>
            </a:pP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Only </a:t>
            </a:r>
            <a:r>
              <a:rPr lang="en-US" sz="3200" b="1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one</a:t>
            </a:r>
            <a:r>
              <a:rPr lang="en-US" sz="32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element per page can use the same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Lora"/>
              </a:rPr>
              <a:t>id</a:t>
            </a:r>
          </a:p>
          <a:p>
            <a:pPr marL="469900" marR="5080" indent="-457200"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lang="en-US" sz="2800" spc="5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id is like a serial number – it uniquely identifies one specific instance of a product</a:t>
            </a:r>
            <a:endParaRPr lang="en-US" sz="2800" dirty="0">
              <a:solidFill>
                <a:srgbClr val="FF0000"/>
              </a:solidFill>
              <a:latin typeface="Consolas"/>
              <a:cs typeface="Lor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8400" y="7696200"/>
            <a:ext cx="6404610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2700" dirty="0">
              <a:latin typeface="Courier New"/>
              <a:cs typeface="Courier New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4298" y="6218255"/>
            <a:ext cx="3034004" cy="145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65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7500" y="406400"/>
            <a:ext cx="476186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Class selectors in</a:t>
            </a:r>
            <a:r>
              <a:rPr spc="-100" dirty="0"/>
              <a:t> </a:t>
            </a:r>
            <a:r>
              <a:rPr dirty="0"/>
              <a:t>css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97000" y="2545002"/>
            <a:ext cx="10439399" cy="6463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CSS, target a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</a:t>
            </a:r>
            <a:r>
              <a:rPr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</a:t>
            </a:r>
            <a:r>
              <a:rPr sz="3800" b="1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period</a:t>
            </a:r>
            <a:endParaRPr lang="en-US" sz="38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3800" dirty="0">
              <a:latin typeface="Georgia" panose="02040502050405020303" pitchFamily="18" charset="0"/>
              <a:cs typeface="Lora"/>
            </a:endParaRPr>
          </a:p>
          <a:p>
            <a:pPr marL="584200" indent="-571500">
              <a:lnSpc>
                <a:spcPct val="100000"/>
              </a:lnSpc>
              <a:spcBef>
                <a:spcPts val="1240"/>
              </a:spcBef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Will s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tyle </a:t>
            </a:r>
            <a:r>
              <a:rPr lang="en-US" sz="3800" b="1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all</a:t>
            </a:r>
            <a:r>
              <a:rPr sz="3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types of 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</a:t>
            </a:r>
            <a:r>
              <a:rPr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that have </a:t>
            </a:r>
          </a:p>
          <a:p>
            <a:pPr marL="469900" lvl="1">
              <a:spcBef>
                <a:spcPts val="1240"/>
              </a:spcBef>
            </a:pP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that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3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</a:t>
            </a:r>
          </a:p>
          <a:p>
            <a:pPr marL="584200" indent="-571500">
              <a:lnSpc>
                <a:spcPct val="100000"/>
              </a:lnSpc>
              <a:spcBef>
                <a:spcPts val="1240"/>
              </a:spcBef>
              <a:buFont typeface="Arial" panose="020B0604020202020204" pitchFamily="34" charset="0"/>
              <a:buChar char="•"/>
            </a:pPr>
            <a:endParaRPr lang="en-US" sz="3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1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.ghost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white;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opacity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.1; }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="ghost"&gt;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Spooky!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lvl="1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div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="ghost"&gt;</a:t>
            </a:r>
            <a:r>
              <a:rPr lang="en-US" sz="2800" dirty="0">
                <a:solidFill>
                  <a:srgbClr val="5F5F5F"/>
                </a:solidFill>
                <a:latin typeface="Consolas"/>
                <a:cs typeface="Consolas"/>
              </a:rPr>
              <a:t>This will be spooky too.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469900" lvl="1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36058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05400" y="482600"/>
            <a:ext cx="27978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ID</a:t>
            </a:r>
            <a:r>
              <a:rPr spc="-100" dirty="0"/>
              <a:t> </a:t>
            </a:r>
            <a:r>
              <a:rPr dirty="0"/>
              <a:t>Attributes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61757" y="2438400"/>
            <a:ext cx="10281285" cy="6080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r>
              <a:rPr lang="en-US" sz="4000" spc="10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  <a:cs typeface="Consolas"/>
              </a:rPr>
              <a:t>id</a:t>
            </a:r>
            <a:r>
              <a:rPr lang="en-US" sz="40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only be used </a:t>
            </a:r>
            <a:r>
              <a:rPr lang="en-US" sz="40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once</a:t>
            </a:r>
            <a:r>
              <a:rPr lang="en-US"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per page</a:t>
            </a: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endParaRPr lang="en-US" sz="4000" dirty="0">
              <a:latin typeface="Georgia" panose="02040502050405020303" pitchFamily="18" charset="0"/>
              <a:cs typeface="Lora"/>
            </a:endParaRP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</a:t>
            </a:r>
            <a:r>
              <a:rPr lang="en-US"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40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cannot</a:t>
            </a:r>
            <a:r>
              <a:rPr lang="en-US"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40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have </a:t>
            </a:r>
            <a:r>
              <a:rPr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multiple</a:t>
            </a:r>
            <a:r>
              <a:rPr sz="4000" spc="3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attributes</a:t>
            </a:r>
          </a:p>
          <a:p>
            <a:pPr marL="139700">
              <a:lnSpc>
                <a:spcPct val="100000"/>
              </a:lnSpc>
              <a:spcBef>
                <a:spcPts val="1440"/>
              </a:spcBef>
            </a:pPr>
            <a:endParaRPr lang="en-US" sz="3800" dirty="0">
              <a:solidFill>
                <a:srgbClr val="5F5F5F"/>
              </a:solidFill>
              <a:latin typeface="Lora"/>
              <a:cs typeface="Lora"/>
            </a:endParaRPr>
          </a:p>
          <a:p>
            <a:pPr marL="139700">
              <a:spcBef>
                <a:spcPts val="1440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3200" dirty="0" err="1">
                <a:solidFill>
                  <a:srgbClr val="0000FF"/>
                </a:solidFill>
                <a:latin typeface="Consolas"/>
                <a:cs typeface="Consolas"/>
              </a:rPr>
              <a:t>mainContent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"&gt;	</a:t>
            </a:r>
          </a:p>
          <a:p>
            <a:pPr marL="139700">
              <a:spcBef>
                <a:spcPts val="1440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	</a:t>
            </a:r>
            <a:r>
              <a:rPr lang="en-US" sz="3200" dirty="0">
                <a:solidFill>
                  <a:srgbClr val="3FAA54"/>
                </a:solidFill>
                <a:latin typeface="Consolas"/>
                <a:cs typeface="Consolas"/>
              </a:rPr>
              <a:t> &lt;!-- This better be the only main --&gt;</a:t>
            </a:r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39700">
              <a:spcBef>
                <a:spcPts val="1440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39700">
              <a:lnSpc>
                <a:spcPct val="100000"/>
              </a:lnSpc>
              <a:spcBef>
                <a:spcPts val="1440"/>
              </a:spcBef>
            </a:pPr>
            <a:endParaRPr sz="3800" dirty="0">
              <a:latin typeface="Lora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07598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981200"/>
          </a:xfrm>
          <a:custGeom>
            <a:avLst/>
            <a:gdLst/>
            <a:ahLst/>
            <a:cxnLst/>
            <a:rect l="l" t="t" r="r" b="b"/>
            <a:pathLst>
              <a:path w="13004800" h="2623820">
                <a:moveTo>
                  <a:pt x="0" y="2623806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2623806"/>
                </a:lnTo>
                <a:lnTo>
                  <a:pt x="0" y="2623806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3500" y="3347796"/>
            <a:ext cx="10350500" cy="3808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33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Review</a:t>
            </a:r>
            <a:r>
              <a:rPr lang="en-US" sz="33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CSS</a:t>
            </a:r>
            <a:r>
              <a:rPr sz="33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3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</a:t>
            </a:r>
            <a:r>
              <a:rPr sz="33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ox </a:t>
            </a: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</a:t>
            </a:r>
            <a:r>
              <a:rPr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odel</a:t>
            </a: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and inline/block</a:t>
            </a:r>
          </a:p>
          <a:p>
            <a:pPr marL="469900" marR="508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Classes and IDs</a:t>
            </a:r>
          </a:p>
          <a:p>
            <a:pPr marL="469900" marR="508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Layout – floats and positioning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Using web fonts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Supplemental technologies: </a:t>
            </a:r>
            <a:r>
              <a:rPr lang="en-US" sz="33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Javascript</a:t>
            </a:r>
            <a:r>
              <a:rPr lang="en-US" sz="33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 jQuery</a:t>
            </a:r>
            <a:endParaRPr sz="33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54600" y="637519"/>
            <a:ext cx="36741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SESSION</a:t>
            </a:r>
            <a:r>
              <a:rPr spc="-75" dirty="0"/>
              <a:t> </a:t>
            </a:r>
            <a:r>
              <a:rPr spc="-5" dirty="0"/>
              <a:t>OVERVIEW</a:t>
            </a:r>
          </a:p>
        </p:txBody>
      </p:sp>
      <p:sp>
        <p:nvSpPr>
          <p:cNvPr id="9" name="object 9"/>
          <p:cNvSpPr/>
          <p:nvPr/>
        </p:nvSpPr>
        <p:spPr>
          <a:xfrm>
            <a:off x="4140200" y="618185"/>
            <a:ext cx="736600" cy="744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33900" y="406400"/>
            <a:ext cx="394779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ID selectors in</a:t>
            </a:r>
            <a:r>
              <a:rPr spc="-100" dirty="0"/>
              <a:t> </a:t>
            </a:r>
            <a:r>
              <a:rPr dirty="0"/>
              <a:t>css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47800" y="2552700"/>
            <a:ext cx="9096375" cy="6258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4000" dirty="0">
                <a:solidFill>
                  <a:srgbClr val="7F007F"/>
                </a:solidFill>
                <a:latin typeface="Consolas"/>
                <a:cs typeface="Consolas"/>
              </a:rPr>
              <a:t>div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4000" dirty="0" err="1">
                <a:solidFill>
                  <a:srgbClr val="0000FF"/>
                </a:solidFill>
                <a:latin typeface="Consolas"/>
                <a:cs typeface="Consolas"/>
              </a:rPr>
              <a:t>lego</a:t>
            </a: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"&gt;&lt;/</a:t>
            </a:r>
            <a:r>
              <a:rPr lang="en-US" sz="40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</a:pPr>
            <a:endParaRPr lang="en-US" sz="40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CSS, target an id </a:t>
            </a:r>
            <a:r>
              <a:rPr lang="en-US" sz="40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 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</a:t>
            </a:r>
            <a:r>
              <a:rPr lang="en-US" sz="4000" b="1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hash</a:t>
            </a:r>
            <a:r>
              <a:rPr lang="en-US" sz="40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</a:t>
            </a:r>
          </a:p>
          <a:p>
            <a:pPr marL="12700">
              <a:lnSpc>
                <a:spcPct val="100000"/>
              </a:lnSpc>
            </a:pPr>
            <a:endParaRPr lang="en-US" sz="40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40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395"/>
              </a:spcBef>
            </a:pPr>
            <a:r>
              <a:rPr lang="en-US" sz="4000" dirty="0">
                <a:solidFill>
                  <a:srgbClr val="7F007F"/>
                </a:solidFill>
                <a:latin typeface="Consolas"/>
                <a:cs typeface="Consolas"/>
              </a:rPr>
              <a:t>#</a:t>
            </a:r>
            <a:r>
              <a:rPr lang="en-US" sz="4000" dirty="0" err="1">
                <a:solidFill>
                  <a:srgbClr val="7F007F"/>
                </a:solidFill>
                <a:latin typeface="Consolas"/>
                <a:cs typeface="Consolas"/>
              </a:rPr>
              <a:t>lego</a:t>
            </a: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 marR="5080">
              <a:spcBef>
                <a:spcPts val="1395"/>
              </a:spcBef>
            </a:pPr>
            <a:r>
              <a:rPr lang="en-US" sz="40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display</a:t>
            </a: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: block; </a:t>
            </a:r>
          </a:p>
          <a:p>
            <a:pPr marL="12700" marR="5080">
              <a:spcBef>
                <a:spcPts val="1395"/>
              </a:spcBef>
            </a:pPr>
            <a:r>
              <a:rPr lang="en-US" sz="40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 marR="5080">
              <a:spcBef>
                <a:spcPts val="1395"/>
              </a:spcBef>
            </a:pPr>
            <a:endParaRPr lang="en-US" sz="40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1637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33900" y="406400"/>
            <a:ext cx="394779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ID</a:t>
            </a:r>
            <a:r>
              <a:rPr lang="en-US" dirty="0"/>
              <a:t>s</a:t>
            </a:r>
            <a:r>
              <a:rPr dirty="0"/>
              <a:t> </a:t>
            </a:r>
            <a:r>
              <a:rPr lang="en-US" dirty="0"/>
              <a:t>for anchoring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447800" y="2552700"/>
            <a:ext cx="9096375" cy="6073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1395"/>
              </a:spcBef>
            </a:pP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 put a hash followed by the element’s </a:t>
            </a:r>
            <a:r>
              <a:rPr lang="en-US" sz="40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the URL, the browser will </a:t>
            </a:r>
            <a:r>
              <a:rPr lang="en-US" sz="4000" b="1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jump</a:t>
            </a:r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to that location on the same page:</a:t>
            </a:r>
          </a:p>
          <a:p>
            <a:pPr marL="12700" marR="5080">
              <a:spcBef>
                <a:spcPts val="1395"/>
              </a:spcBef>
            </a:pPr>
            <a:endParaRPr lang="en-US" sz="40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spcBef>
                <a:spcPts val="1395"/>
              </a:spcBef>
            </a:pP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a </a:t>
            </a:r>
            <a:r>
              <a:rPr lang="en-US" sz="3600" dirty="0" err="1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="#kittens"&gt;</a:t>
            </a:r>
            <a:r>
              <a:rPr lang="en-US" sz="3600" dirty="0">
                <a:solidFill>
                  <a:srgbClr val="5F5F5F"/>
                </a:solidFill>
                <a:latin typeface="Consolas"/>
                <a:cs typeface="Consolas"/>
              </a:rPr>
              <a:t>Proceed directly to kittens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36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 marR="5080">
              <a:spcBef>
                <a:spcPts val="1395"/>
              </a:spcBef>
            </a:pPr>
            <a:r>
              <a:rPr lang="en-US" sz="3600" dirty="0">
                <a:solidFill>
                  <a:srgbClr val="5F5F5F"/>
                </a:solidFill>
                <a:latin typeface="Consolas"/>
                <a:cs typeface="Consolas"/>
              </a:rPr>
              <a:t>...</a:t>
            </a:r>
            <a:endParaRPr lang="en-US" sz="360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5080">
              <a:spcBef>
                <a:spcPts val="1395"/>
              </a:spcBef>
            </a:pPr>
            <a:r>
              <a:rPr lang="en-US" sz="3600" dirty="0">
                <a:solidFill>
                  <a:srgbClr val="0000FF"/>
                </a:solidFill>
                <a:latin typeface="Consolas"/>
                <a:cs typeface="Lora"/>
              </a:rPr>
              <a:t>&lt;</a:t>
            </a:r>
            <a:r>
              <a:rPr lang="en-US" sz="3600" dirty="0">
                <a:solidFill>
                  <a:srgbClr val="7F007F"/>
                </a:solidFill>
                <a:latin typeface="Consolas"/>
              </a:rPr>
              <a:t>div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Consolas"/>
              </a:rPr>
              <a:t>="kittens"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Lora"/>
              </a:rPr>
              <a:t>&gt;</a:t>
            </a:r>
            <a:r>
              <a:rPr lang="en-US" sz="3600" dirty="0">
                <a:solidFill>
                  <a:srgbClr val="5F5F5F"/>
                </a:solidFill>
                <a:latin typeface="Consolas"/>
                <a:cs typeface="Lora"/>
              </a:rPr>
              <a:t>Meow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Lora"/>
              </a:rPr>
              <a:t>&lt;</a:t>
            </a:r>
            <a:r>
              <a:rPr lang="en-US" sz="3600" dirty="0">
                <a:solidFill>
                  <a:srgbClr val="7F007F"/>
                </a:solidFill>
                <a:latin typeface="Consolas"/>
              </a:rPr>
              <a:t>div</a:t>
            </a:r>
            <a:r>
              <a:rPr lang="en-US" sz="3600" dirty="0">
                <a:solidFill>
                  <a:srgbClr val="0000FF"/>
                </a:solidFill>
                <a:latin typeface="Consolas"/>
                <a:cs typeface="Lora"/>
              </a:rPr>
              <a:t>&gt;</a:t>
            </a:r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742136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05400" y="482600"/>
            <a:ext cx="27978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ID</a:t>
            </a:r>
            <a:r>
              <a:rPr spc="-100" dirty="0"/>
              <a:t> </a:t>
            </a:r>
            <a:r>
              <a:rPr dirty="0"/>
              <a:t>Attributes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61757" y="2438400"/>
            <a:ext cx="10281285" cy="6340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099"/>
              </a:lnSpc>
            </a:pPr>
            <a:r>
              <a:rPr lang="en-US" sz="4800" spc="105" dirty="0">
                <a:solidFill>
                  <a:srgbClr val="5F5F5F"/>
                </a:solidFill>
                <a:latin typeface="Bebas Neue Bold" panose="020B0606020202050201" pitchFamily="34" charset="0"/>
                <a:cs typeface="Lora"/>
              </a:rPr>
              <a:t>Q: </a:t>
            </a:r>
            <a:r>
              <a:rPr lang="en-US" sz="4000" spc="10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What horrible thing will happen if you use an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  <a:cs typeface="Consolas"/>
              </a:rPr>
              <a:t>id</a:t>
            </a:r>
            <a:r>
              <a:rPr lang="en-US" sz="40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4000" spc="10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twice on the same page? </a:t>
            </a:r>
            <a:endParaRPr lang="en-US" sz="40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endParaRPr lang="en-US" sz="4000" dirty="0">
              <a:latin typeface="Georgia" panose="02040502050405020303" pitchFamily="18" charset="0"/>
              <a:cs typeface="Lora"/>
            </a:endParaRPr>
          </a:p>
          <a:p>
            <a:pPr marL="12700" marR="5080">
              <a:lnSpc>
                <a:spcPct val="103099"/>
              </a:lnSpc>
            </a:pPr>
            <a:r>
              <a:rPr lang="en-US" sz="4800" spc="105" dirty="0">
                <a:solidFill>
                  <a:srgbClr val="5F5F5F"/>
                </a:solidFill>
                <a:latin typeface="Bebas Neue Bold" panose="020B0606020202050201" pitchFamily="34" charset="0"/>
                <a:cs typeface="Lora"/>
              </a:rPr>
              <a:t>A: </a:t>
            </a:r>
            <a:r>
              <a:rPr lang="en-US" sz="4000" spc="10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Well…actually nothing.</a:t>
            </a: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But your page won’t validate</a:t>
            </a: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Jump links will go to whatever</a:t>
            </a:r>
            <a:r>
              <a:rPr lang="en-US"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/>
              </a:rPr>
              <a:t>id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appears first</a:t>
            </a:r>
            <a:endParaRPr lang="en-US" sz="3200" dirty="0">
              <a:solidFill>
                <a:srgbClr val="FF0000"/>
              </a:solidFill>
              <a:latin typeface="Consolas" panose="020B0609020204030204" pitchFamily="49" charset="0"/>
              <a:cs typeface="Consolas"/>
            </a:endParaRPr>
          </a:p>
          <a:p>
            <a:pPr marL="584200" marR="508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5080" lvl="0" indent="-571500">
              <a:lnSpc>
                <a:spcPct val="103099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any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Javascript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that needs to locate that specific element will fail </a:t>
            </a:r>
          </a:p>
        </p:txBody>
      </p:sp>
    </p:spTree>
    <p:extLst>
      <p:ext uri="{BB962C8B-B14F-4D97-AF65-F5344CB8AC3E}">
        <p14:creationId xmlns:p14="http://schemas.microsoft.com/office/powerpoint/2010/main" val="3392051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9300" y="406400"/>
            <a:ext cx="642810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how to choose - class or id?</a:t>
            </a:r>
            <a:endParaRPr spc="-20" dirty="0"/>
          </a:p>
        </p:txBody>
      </p:sp>
      <p:sp>
        <p:nvSpPr>
          <p:cNvPr id="5" name="object 5"/>
          <p:cNvSpPr txBox="1"/>
          <p:nvPr/>
        </p:nvSpPr>
        <p:spPr>
          <a:xfrm>
            <a:off x="1206065" y="2667000"/>
            <a:ext cx="10592670" cy="57060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099"/>
              </a:lnSpc>
            </a:pP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 think it’s likely or possible that you’ll want to apply the same style to multiple things, definitely use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</a:p>
          <a:p>
            <a:pPr marL="12700" marR="5080">
              <a:lnSpc>
                <a:spcPct val="103099"/>
              </a:lnSpc>
            </a:pPr>
            <a:endParaRPr lang="en-US" sz="3600" spc="-5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 marR="5080">
              <a:lnSpc>
                <a:spcPct val="103099"/>
              </a:lnSpc>
            </a:pPr>
            <a:endParaRPr lang="en-US" sz="3600" spc="-5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 marR="5080">
              <a:lnSpc>
                <a:spcPct val="103099"/>
              </a:lnSpc>
            </a:pP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your element is guaranteed to be the only one on the page, you can use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– or you can still use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</a:p>
          <a:p>
            <a:pPr marL="12700" marR="5080">
              <a:lnSpc>
                <a:spcPct val="103099"/>
              </a:lnSpc>
            </a:pPr>
            <a:endParaRPr lang="en-US" sz="36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>
              <a:lnSpc>
                <a:spcPct val="103099"/>
              </a:lnSpc>
            </a:pPr>
            <a:endParaRPr lang="en-US" sz="36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>
              <a:lnSpc>
                <a:spcPct val="103099"/>
              </a:lnSpc>
            </a:pPr>
            <a:r>
              <a:rPr lang="en-US" sz="36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your element needs to be linked to directly, use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1933886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8333C28C-3F2E-4C03-ABAA-568878B127D4}"/>
              </a:ext>
            </a:extLst>
          </p:cNvPr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9622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F8BF5D4-43DA-4808-9725-18DD944CBDD6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57800" y="444500"/>
            <a:ext cx="24726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ASSIGNMENT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5845" y="2362200"/>
            <a:ext cx="1089660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Give an element on your page a descriptive </a:t>
            </a:r>
            <a:r>
              <a:rPr lang="en-US" sz="3200" dirty="0">
                <a:solidFill>
                  <a:srgbClr val="FF0000"/>
                </a:solidFill>
                <a:latin typeface="Consolas"/>
              </a:rPr>
              <a:t>class</a:t>
            </a: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Apply a special style using a CSS 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class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 selector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Style a </a:t>
            </a:r>
            <a:r>
              <a:rPr lang="en-US" sz="2800" b="1" spc="-10" dirty="0">
                <a:solidFill>
                  <a:srgbClr val="5F5F5F"/>
                </a:solidFill>
                <a:latin typeface="Georgia" panose="02040502050405020303" pitchFamily="18" charset="0"/>
              </a:rPr>
              <a:t>child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 element of this element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Create another class and apply it to </a:t>
            </a:r>
            <a:r>
              <a:rPr lang="en-US" sz="3200" b="1" spc="-10" dirty="0">
                <a:solidFill>
                  <a:srgbClr val="5F5F5F"/>
                </a:solidFill>
                <a:latin typeface="Georgia" panose="02040502050405020303" pitchFamily="18" charset="0"/>
              </a:rPr>
              <a:t>two different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types of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Bonus points: apply to an element that already has a class. What happens if the styles conflict? How would you make sure the result is what you want?</a:t>
            </a:r>
          </a:p>
          <a:p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</a:endParaRPr>
          </a:p>
          <a:p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Assign an </a:t>
            </a:r>
            <a:r>
              <a:rPr lang="en-US" sz="3200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</a:rPr>
              <a:t> to an element on your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Apply a unique style using an 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 selector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Create a link in your </a:t>
            </a:r>
            <a:r>
              <a:rPr lang="en-US" sz="2800" spc="-10" dirty="0" err="1">
                <a:solidFill>
                  <a:srgbClr val="5F5F5F"/>
                </a:solidFill>
                <a:latin typeface="Georgia" panose="02040502050405020303" pitchFamily="18" charset="0"/>
              </a:rPr>
              <a:t>nav</a:t>
            </a: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</a:rPr>
              <a:t> that jumps to that element</a:t>
            </a:r>
          </a:p>
        </p:txBody>
      </p:sp>
    </p:spTree>
    <p:extLst>
      <p:ext uri="{BB962C8B-B14F-4D97-AF65-F5344CB8AC3E}">
        <p14:creationId xmlns:p14="http://schemas.microsoft.com/office/powerpoint/2010/main" val="1220093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0200" y="5791200"/>
            <a:ext cx="4145204" cy="1192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149034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WEB	LA</a:t>
            </a:r>
            <a:r>
              <a:rPr sz="7800" b="1" spc="-120" dirty="0">
                <a:solidFill>
                  <a:srgbClr val="FFFFFF"/>
                </a:solidFill>
                <a:latin typeface="Bebas Neue Bold"/>
                <a:cs typeface="Bebas Neue Bold"/>
              </a:rPr>
              <a:t>Y</a:t>
            </a: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OUTS</a:t>
            </a:r>
            <a:endParaRPr sz="7800" dirty="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10100" y="2755900"/>
            <a:ext cx="3073400" cy="276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68900" y="406400"/>
            <a:ext cx="265620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WEB</a:t>
            </a:r>
            <a:r>
              <a:rPr spc="-70" dirty="0"/>
              <a:t> </a:t>
            </a:r>
            <a:r>
              <a:rPr spc="-15" dirty="0"/>
              <a:t>lAYOUTS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4300" y="2377287"/>
            <a:ext cx="9918700" cy="31188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16280"/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CSS, </a:t>
            </a:r>
            <a:r>
              <a:rPr sz="31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we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use a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variety of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properties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arrange elements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on the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screen </a:t>
            </a:r>
            <a:r>
              <a:rPr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adjusting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sz="31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of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</a:t>
            </a:r>
            <a:r>
              <a:rPr sz="3100" spc="-8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page.</a:t>
            </a:r>
            <a:endParaRPr lang="en-US" sz="31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716280"/>
            <a:endParaRPr sz="3100" dirty="0"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1980"/>
              </a:spcBef>
            </a:pPr>
            <a:r>
              <a:rPr sz="3100" spc="-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Basically, </a:t>
            </a:r>
            <a:r>
              <a:rPr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</a:t>
            </a:r>
            <a:r>
              <a:rPr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put </a:t>
            </a:r>
            <a:r>
              <a:rPr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</a:t>
            </a:r>
            <a:r>
              <a:rPr sz="31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anywhere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…which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be both </a:t>
            </a: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good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</a:t>
            </a: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 bad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thing!</a:t>
            </a:r>
            <a:endParaRPr lang="en-US"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7065E8D-24AA-4D0F-A95B-138E38AA0BA4}"/>
              </a:ext>
            </a:extLst>
          </p:cNvPr>
          <p:cNvSpPr/>
          <p:nvPr/>
        </p:nvSpPr>
        <p:spPr>
          <a:xfrm>
            <a:off x="4445000" y="533400"/>
            <a:ext cx="495300" cy="481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7000" y="406400"/>
            <a:ext cx="512826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3 web </a:t>
            </a:r>
            <a:r>
              <a:rPr spc="-55" dirty="0"/>
              <a:t>layout</a:t>
            </a:r>
            <a:r>
              <a:rPr spc="-90" dirty="0"/>
              <a:t> </a:t>
            </a:r>
            <a:r>
              <a:rPr dirty="0"/>
              <a:t>properties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78000" y="2667000"/>
            <a:ext cx="9004299" cy="4596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sz="3200" dirty="0">
                <a:solidFill>
                  <a:srgbClr val="FF0000"/>
                </a:solidFill>
                <a:latin typeface="Consolas"/>
                <a:cs typeface="Consolas"/>
              </a:rPr>
              <a:t>display:</a:t>
            </a:r>
            <a:r>
              <a:rPr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dictat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es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how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 </a:t>
            </a:r>
            <a:r>
              <a:rPr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behave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within </a:t>
            </a:r>
            <a:r>
              <a:rPr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 model</a:t>
            </a: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float:</a:t>
            </a:r>
            <a:r>
              <a:rPr lang="en-US" sz="3200" b="1" spc="7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moves elements around within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page</a:t>
            </a:r>
            <a:r>
              <a:rPr lang="en-US" sz="3200" spc="-9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</a:t>
            </a:r>
          </a:p>
          <a:p>
            <a:pPr marL="527050" marR="5080" indent="-51435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527050" marR="5080" indent="-514350">
              <a:spcBef>
                <a:spcPts val="14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position:</a:t>
            </a:r>
            <a:r>
              <a:rPr lang="en-US" sz="3200" b="1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takes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 </a:t>
            </a:r>
            <a:r>
              <a:rPr lang="en-US" sz="32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entirely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out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of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page</a:t>
            </a:r>
            <a:r>
              <a:rPr lang="en-US" sz="3200" spc="-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4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flow</a:t>
            </a: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527050" marR="5080" indent="-514350">
              <a:buFont typeface="Arial" panose="020B0604020202020204" pitchFamily="34" charset="0"/>
              <a:buChar char="•"/>
            </a:pPr>
            <a:endParaRPr sz="3100" dirty="0">
              <a:latin typeface="Lora"/>
              <a:cs typeface="Lora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DFAC396-ED25-4355-825E-A0C5E54032D5}"/>
              </a:ext>
            </a:extLst>
          </p:cNvPr>
          <p:cNvSpPr/>
          <p:nvPr/>
        </p:nvSpPr>
        <p:spPr>
          <a:xfrm>
            <a:off x="3263900" y="533400"/>
            <a:ext cx="495300" cy="481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7000" y="406400"/>
            <a:ext cx="512826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Display </a:t>
            </a:r>
            <a:r>
              <a:rPr dirty="0"/>
              <a:t>propert</a:t>
            </a:r>
            <a:r>
              <a:rPr lang="en-US" dirty="0"/>
              <a:t>y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778000" y="2667000"/>
            <a:ext cx="9004299" cy="6401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sz="3200" dirty="0">
                <a:solidFill>
                  <a:srgbClr val="FF0000"/>
                </a:solidFill>
                <a:latin typeface="Consolas"/>
                <a:cs typeface="Consolas"/>
              </a:rPr>
              <a:t>display</a:t>
            </a:r>
            <a:r>
              <a:rPr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property tells the browser what type of box model to use: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inline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0000FF"/>
                </a:solidFill>
                <a:latin typeface="Consolas"/>
                <a:cs typeface="Lora"/>
              </a:rPr>
              <a:t>inline-block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3200" spc="-10" dirty="0">
                <a:solidFill>
                  <a:srgbClr val="0000FF"/>
                </a:solidFill>
                <a:latin typeface="Consolas"/>
                <a:cs typeface="Lora"/>
              </a:rPr>
              <a:t>block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This changes how padding, margin, height and width affect an element.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>
              <a:buClr>
                <a:srgbClr val="5F5F5F"/>
              </a:buClr>
            </a:pP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also can set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display</a:t>
            </a:r>
            <a:r>
              <a:rPr lang="en-US" sz="3200" spc="-10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lang="en-US" sz="3200" spc="-10" dirty="0">
                <a:solidFill>
                  <a:srgbClr val="0000FF"/>
                </a:solidFill>
                <a:latin typeface="Consolas"/>
                <a:cs typeface="Lora"/>
              </a:rPr>
              <a:t> none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to hide an element entirely.</a:t>
            </a:r>
          </a:p>
          <a:p>
            <a:pPr marL="12700" marR="5080">
              <a:buClr>
                <a:srgbClr val="5F5F5F"/>
              </a:buClr>
            </a:pPr>
            <a:endParaRPr lang="en-US" sz="32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62B3BA94-BC1E-407C-BEA1-D776451075AF}"/>
              </a:ext>
            </a:extLst>
          </p:cNvPr>
          <p:cNvSpPr/>
          <p:nvPr/>
        </p:nvSpPr>
        <p:spPr>
          <a:xfrm>
            <a:off x="3302000" y="533400"/>
            <a:ext cx="495300" cy="481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508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EA99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57800" y="5880100"/>
            <a:ext cx="248539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REVIEW!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2100" y="3149600"/>
            <a:ext cx="2260600" cy="226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19175" y="1494001"/>
            <a:ext cx="10957560" cy="7040399"/>
          </a:xfrm>
          <a:prstGeom prst="rect">
            <a:avLst/>
          </a:prstGeom>
        </p:spPr>
        <p:txBody>
          <a:bodyPr vert="horz" wrap="square" lIns="0" tIns="1120150" rIns="0" bIns="0" rtlCol="0">
            <a:spAutoFit/>
          </a:bodyPr>
          <a:lstStyle/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Up to now, elements have displayed sequentially, in the order that you placed them in your HTML.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3200" spc="-5" dirty="0">
                <a:latin typeface="Georgia" panose="02040502050405020303" pitchFamily="18" charset="0"/>
                <a:cs typeface="Consolas"/>
              </a:rPr>
              <a:t> property </a:t>
            </a:r>
            <a:r>
              <a:rPr lang="en-US" sz="3200" spc="-5" dirty="0">
                <a:latin typeface="Georgia" panose="02040502050405020303" pitchFamily="18" charset="0"/>
              </a:rPr>
              <a:t>takes an element out of the normal flow and “floats” it to the left or right side of its container.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830580" marR="508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latin typeface="Georgia" panose="02040502050405020303" pitchFamily="18" charset="0"/>
              </a:rPr>
              <a:t>This allows other content</a:t>
            </a:r>
          </a:p>
          <a:p>
            <a:pPr marL="373380" marR="5080"/>
            <a:r>
              <a:rPr lang="en-US" sz="3200" spc="-5" dirty="0">
                <a:latin typeface="Georgia" panose="02040502050405020303" pitchFamily="18" charset="0"/>
              </a:rPr>
              <a:t>	to flow around it</a:t>
            </a:r>
          </a:p>
          <a:p>
            <a:pPr marL="373380" marR="5080"/>
            <a:endParaRPr lang="en-US" sz="3200" spc="-5" dirty="0">
              <a:latin typeface="Georgia" panose="02040502050405020303" pitchFamily="18" charset="0"/>
            </a:endParaRPr>
          </a:p>
          <a:p>
            <a:pPr marL="373380" marR="5080"/>
            <a:endParaRPr lang="en-US" sz="2800" spc="-5" dirty="0">
              <a:latin typeface="Georgia" panose="02040502050405020303" pitchFamily="18" charset="0"/>
            </a:endParaRPr>
          </a:p>
          <a:p>
            <a:pPr marL="373380" marR="5080"/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left; }</a:t>
            </a:r>
          </a:p>
          <a:p>
            <a:pPr marL="373380" marR="5080"/>
            <a:endParaRPr sz="3200" spc="-10" dirty="0"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5715000"/>
            <a:ext cx="4981575" cy="321945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A2CFC0B6-4197-4187-A80A-58823D1F21E6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0" y="3740543"/>
            <a:ext cx="6559310" cy="451485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0800" y="2743200"/>
            <a:ext cx="5346700" cy="5498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three values for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are:</a:t>
            </a:r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2700" marR="5080"/>
            <a:endParaRPr lang="en-US" sz="28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left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right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none</a:t>
            </a:r>
          </a:p>
          <a:p>
            <a:pPr marL="12700" marR="5080"/>
            <a:endParaRPr lang="en-US" sz="3100" b="1" spc="2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479"/>
              </a:spcBef>
            </a:pPr>
            <a:r>
              <a:rPr lang="en-US" sz="3100" spc="7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default, elements are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3200" spc="-10" dirty="0">
                <a:solidFill>
                  <a:srgbClr val="0000FF"/>
                </a:solidFill>
                <a:latin typeface="Consolas"/>
                <a:cs typeface="Lora"/>
              </a:rPr>
              <a:t>: none</a:t>
            </a:r>
          </a:p>
          <a:p>
            <a:pPr marL="12700">
              <a:spcBef>
                <a:spcPts val="3479"/>
              </a:spcBef>
            </a:pP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3CC6E45-A1CE-4D5E-A2B9-7E4E2CC414D6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84300" y="2110917"/>
            <a:ext cx="10584815" cy="1880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3479"/>
              </a:spcBef>
            </a:pPr>
            <a:endParaRPr lang="en-US" sz="3100" spc="7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479"/>
              </a:spcBef>
            </a:pP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44800" y="2758530"/>
            <a:ext cx="8102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3380" marR="5080"/>
            <a:r>
              <a:rPr lang="en-US" sz="32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right; 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25" y="4042263"/>
            <a:ext cx="7296150" cy="4219575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BEFDB1C7-7477-4AF9-B3D1-4C0FFCCEC761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7180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84300" y="2110917"/>
            <a:ext cx="10584815" cy="1880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3479"/>
              </a:spcBef>
            </a:pPr>
            <a:endParaRPr lang="en-US" sz="3100" spc="7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479"/>
              </a:spcBef>
            </a:pP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21000" y="2758530"/>
            <a:ext cx="779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3380" marR="5080"/>
            <a:r>
              <a:rPr lang="en-US" sz="32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left; 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3919122"/>
            <a:ext cx="7267575" cy="4324350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317CC6D9-E7D2-4B3C-A317-FEB3A21A8109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9896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5105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Flows before rows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05310" y="2590800"/>
            <a:ext cx="10394179" cy="624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Where you place your floated element in your HTML can cause different results.</a:t>
            </a: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Live </a:t>
            </a:r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demo here</a:t>
            </a:r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.</a:t>
            </a: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="container"&gt;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src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="rootbeer-float.png"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 style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float:right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" /&gt;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400" dirty="0">
                <a:solidFill>
                  <a:srgbClr val="333333"/>
                </a:solidFill>
                <a:latin typeface="Consolas"/>
                <a:cs typeface="Consolas"/>
              </a:rPr>
              <a:t>This is some text contained…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0" y="4191000"/>
            <a:ext cx="6027973" cy="3081338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2171BD59-8C5E-4C28-9311-404956002EA0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2689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185" y="4953000"/>
            <a:ext cx="6172200" cy="4091877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5105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Flows before rows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05310" y="2590800"/>
            <a:ext cx="10683489" cy="6555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What happens if we move the image below the paragraph?</a:t>
            </a: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="container"&gt;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400" dirty="0">
                <a:solidFill>
                  <a:srgbClr val="333333"/>
                </a:solidFill>
                <a:latin typeface="Consolas"/>
                <a:cs typeface="Consolas"/>
              </a:rPr>
              <a:t>This is some text contained…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src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="rootbeer-float.png"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 style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float:right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" /&gt;</a:t>
            </a:r>
          </a:p>
          <a:p>
            <a:pPr marL="1270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A general rule is </a:t>
            </a:r>
            <a:r>
              <a:rPr lang="en-US" sz="2800" b="1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float first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.</a:t>
            </a:r>
            <a:endParaRPr lang="en-US" sz="2800" b="1" spc="-1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/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Place floated elements before</a:t>
            </a:r>
          </a:p>
          <a:p>
            <a:pPr marL="12700"/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    any non-floated elements the </a:t>
            </a:r>
          </a:p>
          <a:p>
            <a:pPr marL="12700"/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    float interacts with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9641BFB-A7F2-4C5A-B1F8-502037590E42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8320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84300" y="2110917"/>
            <a:ext cx="10584815" cy="1880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3479"/>
              </a:spcBef>
            </a:pPr>
            <a:endParaRPr lang="en-US" sz="3100" spc="7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479"/>
              </a:spcBef>
            </a:pP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06600" y="2743200"/>
            <a:ext cx="8305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3380" marR="508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3200" kern="0" spc="-5" dirty="0">
                <a:solidFill>
                  <a:srgbClr val="5F5F5F"/>
                </a:solidFill>
                <a:latin typeface="Georgia" panose="02040502050405020303" pitchFamily="18" charset="0"/>
              </a:rPr>
              <a:t> can be used to float text around images, but it also can be used to create entire page layouts.</a:t>
            </a:r>
          </a:p>
          <a:p>
            <a:pPr marL="373380" marR="508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4591826"/>
            <a:ext cx="5791200" cy="3840351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1508A343-147A-406B-AB52-4E56C9F21AC5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36063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24219" y="-37214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60581" y="369186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60081" y="2073703"/>
            <a:ext cx="10584815" cy="1880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3479"/>
              </a:spcBef>
            </a:pPr>
            <a:endParaRPr lang="en-US" sz="3100" spc="7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479"/>
              </a:spcBef>
            </a:pP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44130" y="2475095"/>
            <a:ext cx="91451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For example, this layout was built using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. How do you think it was done?</a:t>
            </a:r>
            <a:endParaRPr lang="en-US" sz="3200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35" y="3937712"/>
            <a:ext cx="10670001" cy="2982458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5FDD67F7-7AF2-41AF-985F-B74CADDFEFE6}"/>
              </a:ext>
            </a:extLst>
          </p:cNvPr>
          <p:cNvSpPr/>
          <p:nvPr/>
        </p:nvSpPr>
        <p:spPr>
          <a:xfrm>
            <a:off x="4559300" y="4572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FB470E65-D47A-45CF-8D1E-8E843AB4274E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8C37DC2C-9802-4E91-8F76-865F641C5E4F}"/>
              </a:ext>
            </a:extLst>
          </p:cNvPr>
          <p:cNvSpPr txBox="1">
            <a:spLocks/>
          </p:cNvSpPr>
          <p:nvPr/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CSS</a:t>
            </a:r>
            <a:r>
              <a:rPr lang="en-US" kern="0" spc="-85"/>
              <a:t> </a:t>
            </a:r>
            <a:r>
              <a:rPr lang="en-US" kern="0" spc="-35"/>
              <a:t>Floats</a:t>
            </a:r>
            <a:endParaRPr lang="en-US" kern="0" spc="-35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73D44591-5452-46D5-9FA2-2981911F01E1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E32F90-6FD0-46ED-8C64-2A5D8C20F147}"/>
              </a:ext>
            </a:extLst>
          </p:cNvPr>
          <p:cNvSpPr/>
          <p:nvPr/>
        </p:nvSpPr>
        <p:spPr>
          <a:xfrm>
            <a:off x="2849620" y="7214519"/>
            <a:ext cx="6934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 err="1">
                <a:solidFill>
                  <a:srgbClr val="7F007F"/>
                </a:solidFill>
                <a:latin typeface="Consolas"/>
                <a:cs typeface="Consolas"/>
              </a:rPr>
              <a:t>img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="avatar"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src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="beck.png" /&gt;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 err="1">
                <a:solidFill>
                  <a:srgbClr val="7F007F"/>
                </a:solidFill>
                <a:latin typeface="Consolas"/>
                <a:cs typeface="Consolas"/>
              </a:rPr>
              <a:t>h2</a:t>
            </a:r>
            <a:r>
              <a:rPr lang="en-US" sz="2400" dirty="0"/>
              <a:t>  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="bio"&gt;By Beck Johnson&lt;/</a:t>
            </a:r>
            <a:r>
              <a:rPr lang="en-US" sz="2400" dirty="0" err="1">
                <a:solidFill>
                  <a:srgbClr val="7F007F"/>
                </a:solidFill>
                <a:latin typeface="Consolas"/>
                <a:cs typeface="Consolas"/>
              </a:rPr>
              <a:t>h2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400" dirty="0"/>
              <a:t>  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="bio"&gt;Beck Johnson is… &lt;/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29333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24219" y="-37214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60581" y="369186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60081" y="2073703"/>
            <a:ext cx="10584815" cy="1880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3479"/>
              </a:spcBef>
            </a:pPr>
            <a:endParaRPr lang="en-US" sz="3100" spc="7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479"/>
              </a:spcBef>
            </a:pP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6781" y="2721316"/>
            <a:ext cx="779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3380" marR="5080"/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742" y="2533613"/>
            <a:ext cx="6200864" cy="189470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93709" y="4626621"/>
            <a:ext cx="5298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73380" marR="5080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.avatar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left; 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84959" y="4626621"/>
            <a:ext cx="4904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73380" marR="5080"/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.bio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right; 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73600" y="5954188"/>
            <a:ext cx="5486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3"/>
              </a:rPr>
              <a:t>Let’s try that…</a:t>
            </a:r>
            <a:endParaRPr lang="en-US" sz="4000" dirty="0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6FEA632D-48EB-4C7C-A4E9-9A0987336227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ED106333-999D-4594-A8EB-E7E70335BC48}"/>
              </a:ext>
            </a:extLst>
          </p:cNvPr>
          <p:cNvSpPr txBox="1">
            <a:spLocks/>
          </p:cNvSpPr>
          <p:nvPr/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CSS</a:t>
            </a:r>
            <a:r>
              <a:rPr lang="en-US" kern="0" spc="-85"/>
              <a:t> </a:t>
            </a:r>
            <a:r>
              <a:rPr lang="en-US" kern="0" spc="-35"/>
              <a:t>Floats</a:t>
            </a:r>
            <a:endParaRPr lang="en-US" kern="0" spc="-35" dirty="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1DBF14DF-C659-4A20-8A43-C63BD287F06D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625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24219" y="-37214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60581" y="369186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60081" y="2073703"/>
            <a:ext cx="10584815" cy="1880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3479"/>
              </a:spcBef>
            </a:pPr>
            <a:endParaRPr lang="en-US" sz="3100" spc="7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479"/>
              </a:spcBef>
            </a:pP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6781" y="2721316"/>
            <a:ext cx="779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3380" marR="5080"/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65470" y="5001452"/>
            <a:ext cx="9416532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container thinks it has no content!</a:t>
            </a:r>
          </a:p>
          <a:p>
            <a:pPr lvl="0">
              <a:lnSpc>
                <a:spcPct val="150000"/>
              </a:lnSpc>
            </a:pPr>
            <a:endParaRPr lang="en-US" sz="24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 collapsed to the size of its padding (you can see the top and bottom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floated content is spilling out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538" y="2286000"/>
            <a:ext cx="10652395" cy="2594647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CD54337E-5828-44DA-A534-AC76B69726C7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23294A78-D0B5-4C61-A930-BD20D10E6CFC}"/>
              </a:ext>
            </a:extLst>
          </p:cNvPr>
          <p:cNvSpPr txBox="1">
            <a:spLocks/>
          </p:cNvSpPr>
          <p:nvPr/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CSS</a:t>
            </a:r>
            <a:r>
              <a:rPr lang="en-US" kern="0" spc="-85"/>
              <a:t> </a:t>
            </a:r>
            <a:r>
              <a:rPr lang="en-US" kern="0" spc="-35"/>
              <a:t>Floats</a:t>
            </a:r>
            <a:endParaRPr lang="en-US" kern="0" spc="-35"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D184F24F-A9E5-4ECE-8E22-7C4854F1D22F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331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 err="1"/>
              <a:t>css</a:t>
            </a:r>
            <a:r>
              <a:rPr lang="en-US" dirty="0"/>
              <a:t> box model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397000" y="2362200"/>
            <a:ext cx="9271000" cy="3408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3200" b="1" dirty="0">
                <a:solidFill>
                  <a:srgbClr val="5F5F5F"/>
                </a:solidFill>
                <a:latin typeface="Bebas Neue Bold"/>
                <a:cs typeface="Bebas Neue Bold"/>
              </a:rPr>
              <a:t>Content</a:t>
            </a:r>
            <a:r>
              <a:rPr lang="en-US" sz="3200" b="1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 </a:t>
            </a:r>
            <a:r>
              <a:rPr lang="en-US" sz="32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stuff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 the</a:t>
            </a:r>
            <a:r>
              <a:rPr lang="en-US" sz="3200" spc="-114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</a:t>
            </a:r>
            <a:endParaRPr lang="en-US" sz="3200" dirty="0">
              <a:solidFill>
                <a:prstClr val="black"/>
              </a:solidFill>
              <a:latin typeface="Georgia" panose="02040502050405020303" pitchFamily="18" charset="0"/>
              <a:cs typeface="Lora"/>
            </a:endParaRPr>
          </a:p>
          <a:p>
            <a:pPr marL="12700" lvl="0">
              <a:spcBef>
                <a:spcPts val="3479"/>
              </a:spcBef>
            </a:pPr>
            <a:r>
              <a:rPr lang="en-US" sz="3200" b="1" dirty="0">
                <a:solidFill>
                  <a:srgbClr val="5F5F5F"/>
                </a:solidFill>
                <a:latin typeface="Bebas Neue Bold"/>
                <a:cs typeface="Bebas Neue Bold"/>
              </a:rPr>
              <a:t>Padding</a:t>
            </a:r>
            <a:r>
              <a:rPr lang="en-US" sz="3200" b="1" spc="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bubble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wrap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 packing</a:t>
            </a:r>
            <a:r>
              <a:rPr lang="en-US" sz="3200" spc="-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peanuts</a:t>
            </a:r>
            <a:endParaRPr lang="en-US" sz="3200" dirty="0">
              <a:solidFill>
                <a:prstClr val="black"/>
              </a:solidFill>
              <a:latin typeface="Georgia" panose="02040502050405020303" pitchFamily="18" charset="0"/>
              <a:cs typeface="Lora"/>
            </a:endParaRPr>
          </a:p>
          <a:p>
            <a:pPr marL="12700" lvl="0">
              <a:spcBef>
                <a:spcPts val="3479"/>
              </a:spcBef>
            </a:pPr>
            <a:r>
              <a:rPr lang="en-US" sz="3200" b="1" dirty="0">
                <a:solidFill>
                  <a:srgbClr val="5F5F5F"/>
                </a:solidFill>
                <a:latin typeface="Bebas Neue Bold"/>
                <a:cs typeface="Bebas Neue Bold"/>
              </a:rPr>
              <a:t>Border</a:t>
            </a:r>
            <a:r>
              <a:rPr lang="en-US" sz="3200" b="1" spc="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sides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of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</a:t>
            </a:r>
            <a:r>
              <a:rPr lang="en-US" sz="3200" spc="-8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</a:t>
            </a:r>
            <a:endParaRPr lang="en-US" sz="3200" dirty="0">
              <a:solidFill>
                <a:prstClr val="black"/>
              </a:solidFill>
              <a:latin typeface="Georgia" panose="02040502050405020303" pitchFamily="18" charset="0"/>
              <a:cs typeface="Lora"/>
            </a:endParaRPr>
          </a:p>
          <a:p>
            <a:pPr marL="12700" lvl="0">
              <a:spcBef>
                <a:spcPts val="3479"/>
              </a:spcBef>
            </a:pPr>
            <a:r>
              <a:rPr lang="en-US" sz="3200" b="1" dirty="0">
                <a:solidFill>
                  <a:srgbClr val="5F5F5F"/>
                </a:solidFill>
                <a:latin typeface="Bebas Neue Bold"/>
                <a:cs typeface="Bebas Neue Bold"/>
              </a:rPr>
              <a:t>Margin</a:t>
            </a:r>
            <a:r>
              <a:rPr lang="en-US" sz="3200" b="1" spc="7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space between multiple</a:t>
            </a:r>
            <a:r>
              <a:rPr lang="en-US" sz="3200" spc="-9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boxes</a:t>
            </a:r>
            <a:endParaRPr lang="en-US" sz="3200" dirty="0">
              <a:solidFill>
                <a:prstClr val="black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0" y="6324600"/>
            <a:ext cx="5575165" cy="289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60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24219" y="-37214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60581" y="369186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CSS</a:t>
            </a:r>
            <a:r>
              <a:rPr spc="-85" dirty="0"/>
              <a:t> </a:t>
            </a:r>
            <a:r>
              <a:rPr spc="-35" dirty="0"/>
              <a:t>Floats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60081" y="2073703"/>
            <a:ext cx="10584815" cy="1880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3479"/>
              </a:spcBef>
            </a:pPr>
            <a:endParaRPr lang="en-US" sz="3100" spc="7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spcBef>
                <a:spcPts val="3479"/>
              </a:spcBef>
            </a:pPr>
            <a:endParaRPr lang="en-US" sz="3100" dirty="0">
              <a:latin typeface="Georgia" panose="02040502050405020303" pitchFamily="18" charset="0"/>
              <a:cs typeface="Lora"/>
            </a:endParaRPr>
          </a:p>
          <a:p>
            <a:pPr marL="12700" marR="5080"/>
            <a:endParaRPr sz="3100" dirty="0"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6781" y="2721316"/>
            <a:ext cx="779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3380" marR="5080"/>
            <a:endParaRPr lang="en-US" sz="3200" kern="0" spc="-5" dirty="0">
              <a:solidFill>
                <a:srgbClr val="5F5F5F"/>
              </a:solidFill>
              <a:latin typeface="Georgia" panose="02040502050405020303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65471" y="5245344"/>
            <a:ext cx="862313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 float an element, it is no longer in the normal document flow.</a:t>
            </a:r>
          </a:p>
          <a:p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all elements in a container are floated, that means that the container is effectively “empty.”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2224442"/>
            <a:ext cx="7472826" cy="2981887"/>
          </a:xfrm>
          <a:prstGeom prst="rect">
            <a:avLst/>
          </a:prstGeom>
        </p:spPr>
      </p:pic>
      <p:sp>
        <p:nvSpPr>
          <p:cNvPr id="9" name="object 3">
            <a:extLst>
              <a:ext uri="{FF2B5EF4-FFF2-40B4-BE49-F238E27FC236}">
                <a16:creationId xmlns:a16="http://schemas.microsoft.com/office/drawing/2014/main" id="{772FD140-65F5-4678-9163-08E2BB7ED7E3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9DDD81FB-3BB8-4924-95EC-697C8E43E3DA}"/>
              </a:ext>
            </a:extLst>
          </p:cNvPr>
          <p:cNvSpPr txBox="1">
            <a:spLocks/>
          </p:cNvSpPr>
          <p:nvPr/>
        </p:nvSpPr>
        <p:spPr>
          <a:xfrm>
            <a:off x="5384800" y="406400"/>
            <a:ext cx="222631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CSS</a:t>
            </a:r>
            <a:r>
              <a:rPr lang="en-US" kern="0" spc="-85"/>
              <a:t> </a:t>
            </a:r>
            <a:r>
              <a:rPr lang="en-US" kern="0" spc="-35"/>
              <a:t>Floats</a:t>
            </a:r>
            <a:endParaRPr lang="en-US" kern="0" spc="-35"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C7FD8D79-F5AA-4E45-8BA1-567575B07A99}"/>
              </a:ext>
            </a:extLst>
          </p:cNvPr>
          <p:cNvSpPr/>
          <p:nvPr/>
        </p:nvSpPr>
        <p:spPr>
          <a:xfrm>
            <a:off x="46355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62684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192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How to fix floats?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667000"/>
            <a:ext cx="8077200" cy="5983635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7503B870-40B5-4F24-801E-44043B389D69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1924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How to fix floats?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762510" y="3276600"/>
            <a:ext cx="9479779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There are 2 ways to fix this:</a:t>
            </a:r>
          </a:p>
          <a:p>
            <a:pPr marL="1270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27050" indent="-514350">
              <a:buFont typeface="+mj-lt"/>
              <a:buAutoNum type="arabicPeriod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Apply the CSS rule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both</a:t>
            </a:r>
            <a:r>
              <a:rPr lang="en-US"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an element </a:t>
            </a:r>
            <a:r>
              <a:rPr lang="en-US" sz="3200" b="1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after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the floated content</a:t>
            </a:r>
          </a:p>
          <a:p>
            <a:pPr marL="527050" indent="-514350">
              <a:buFont typeface="+mj-lt"/>
              <a:buAutoNum type="arabicPeriod"/>
            </a:pPr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27050" indent="-514350">
              <a:buFont typeface="+mj-lt"/>
              <a:buAutoNum type="arabicPeriod"/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Apply a CSS rule using the property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 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the </a:t>
            </a:r>
            <a:r>
              <a:rPr lang="en-US" sz="3200" b="1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container</a:t>
            </a:r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0F54FB8-D6C6-4F5B-80D1-3E39ABB6EF97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73473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192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CLEAR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2200" y="2479737"/>
            <a:ext cx="10896600" cy="3508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32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property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the sister property to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</a:p>
          <a:p>
            <a:pPr marL="12700"/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28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 doesn’t do much until there are floated elements on the page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2800" spc="-1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element with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applied to it will force itself </a:t>
            </a:r>
            <a:r>
              <a:rPr lang="en-US" sz="2800" b="1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below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the floated element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5410200"/>
            <a:ext cx="5638800" cy="35278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52764" y="5181600"/>
            <a:ext cx="529723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Everything after that will be back in the normal flow</a:t>
            </a:r>
          </a:p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This “stretches” out the container and keeps it from collapsing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BD5B89A4-FFF1-4A1A-8CEF-13BD69DD5AB9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91171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192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CLEAR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25601" y="2362200"/>
            <a:ext cx="9829800" cy="5078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has similar values to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float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</a:t>
            </a:r>
          </a:p>
          <a:p>
            <a:pPr marL="12700" marR="5080"/>
            <a:endParaRPr lang="en-US" sz="32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none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– the element does </a:t>
            </a:r>
            <a:r>
              <a:rPr lang="en-US" sz="2800" b="1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not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move down to clear past floating elements (this is the default value)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2800" spc="-1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5080">
              <a:buClr>
                <a:srgbClr val="5F5F5F"/>
              </a:buClr>
            </a:pPr>
            <a:endParaRPr lang="en-US" sz="1100" spc="-10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both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– the element is moved down to clear </a:t>
            </a:r>
            <a:r>
              <a:rPr lang="en-US" sz="2800" b="1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both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right- and left-floated elements</a:t>
            </a: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982" y="4572000"/>
            <a:ext cx="5320749" cy="13745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754" y="7571638"/>
            <a:ext cx="4594841" cy="1861103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41C0F4ED-6388-4D8F-A5E9-A39FD3778D7C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5738E1C2-CC11-4327-9C14-3954BDD9992B}"/>
              </a:ext>
            </a:extLst>
          </p:cNvPr>
          <p:cNvSpPr txBox="1">
            <a:spLocks/>
          </p:cNvSpPr>
          <p:nvPr/>
        </p:nvSpPr>
        <p:spPr>
          <a:xfrm>
            <a:off x="4445000" y="406400"/>
            <a:ext cx="41192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The CLEAR</a:t>
            </a:r>
            <a:r>
              <a:rPr lang="en-US" kern="0" spc="-100"/>
              <a:t> </a:t>
            </a:r>
            <a:r>
              <a:rPr lang="en-US" kern="0"/>
              <a:t>PROPERTY</a:t>
            </a:r>
            <a:endParaRPr lang="en-US" kern="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0E150AFB-C953-43C1-8FF9-FCEE4556A119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09883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192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CLEAR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25601" y="2362200"/>
            <a:ext cx="9372599" cy="3493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buClr>
                <a:srgbClr val="5F5F5F"/>
              </a:buClr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Sometimes, you want to let some content after a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clear 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continue floating, but not other content:</a:t>
            </a:r>
          </a:p>
          <a:p>
            <a:pPr marL="12700" marR="5080">
              <a:buClr>
                <a:srgbClr val="5F5F5F"/>
              </a:buClr>
            </a:pPr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left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– only clear </a:t>
            </a:r>
            <a:r>
              <a:rPr lang="en-US" sz="2800" b="1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left-floated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elements</a:t>
            </a: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469900" marR="5080" indent="-457200"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clear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800" spc="-10" dirty="0">
                <a:solidFill>
                  <a:srgbClr val="0000FF"/>
                </a:solidFill>
                <a:latin typeface="Consolas"/>
                <a:cs typeface="Lora"/>
              </a:rPr>
              <a:t>right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– only clear </a:t>
            </a:r>
            <a:r>
              <a:rPr lang="en-US" sz="2800" b="1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right-floated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elements</a:t>
            </a:r>
          </a:p>
          <a:p>
            <a:pPr marL="12700"/>
            <a:endParaRPr lang="en-US" sz="2800" spc="-15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5334000"/>
            <a:ext cx="8051382" cy="3276600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4455FF0B-35B8-4CF0-A7E8-B4AF7475214B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06D7272B-C64E-4725-9111-DDF5456F56B6}"/>
              </a:ext>
            </a:extLst>
          </p:cNvPr>
          <p:cNvSpPr txBox="1">
            <a:spLocks/>
          </p:cNvSpPr>
          <p:nvPr/>
        </p:nvSpPr>
        <p:spPr>
          <a:xfrm>
            <a:off x="4445000" y="406400"/>
            <a:ext cx="41192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The CLEAR</a:t>
            </a:r>
            <a:r>
              <a:rPr lang="en-US" kern="0" spc="-100"/>
              <a:t> </a:t>
            </a:r>
            <a:r>
              <a:rPr lang="en-US" kern="0"/>
              <a:t>PROPERTY</a:t>
            </a:r>
            <a:endParaRPr lang="en-US" kern="0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767E628-38E9-4D24-BF05-84065D4451FB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74056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41192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CLEAR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05310" y="2590800"/>
            <a:ext cx="10394179" cy="6294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So to solve our problem, you could add this empty 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after the bio container:</a:t>
            </a: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/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style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="clear: both"&gt;&lt;/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(We could apply the class to any type of element, but the benefit of using a div is that it has no style of its own.)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4114800"/>
            <a:ext cx="6994795" cy="1703751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8BF049F5-6193-4621-ACDE-E4D0795BCC02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C83C53F-50C2-49E0-BAE8-ED2DF70F6388}"/>
              </a:ext>
            </a:extLst>
          </p:cNvPr>
          <p:cNvSpPr txBox="1">
            <a:spLocks/>
          </p:cNvSpPr>
          <p:nvPr/>
        </p:nvSpPr>
        <p:spPr>
          <a:xfrm>
            <a:off x="4445000" y="406400"/>
            <a:ext cx="411924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The CLEAR</a:t>
            </a:r>
            <a:r>
              <a:rPr lang="en-US" kern="0" spc="-100"/>
              <a:t> </a:t>
            </a:r>
            <a:r>
              <a:rPr lang="en-US" kern="0"/>
              <a:t>PROPERTY</a:t>
            </a:r>
            <a:endParaRPr lang="en-US" kern="0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11851CDC-6677-43D7-B8E6-EC512F475761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00157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</a:t>
            </a:r>
            <a:r>
              <a:rPr lang="en-US" dirty="0"/>
              <a:t>overflow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2590800"/>
            <a:ext cx="965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other way to force a container to expand around floated content is to apply a CSS rule with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to the container that the floated content is inside.</a:t>
            </a: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r>
              <a:rPr lang="en-US" sz="3200" b="1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Any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valid value for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 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will cause floated content to stretch out the container </a:t>
            </a: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Too complicated to explain, but it basically forces the container to re-assess the content inside it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F6364F07-50D1-4B42-95FA-0CC575BC42CC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08334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</a:t>
            </a:r>
            <a:r>
              <a:rPr lang="en-US" dirty="0"/>
              <a:t>overflow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2590800"/>
            <a:ext cx="9652000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a CSS property that governs how content looks when it breaks out of its container.</a:t>
            </a: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endParaRPr lang="en-US" sz="14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By default, elements have</a:t>
            </a:r>
          </a:p>
          <a:p>
            <a:pPr marL="12700" lvl="0"/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visible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,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which means all content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is fully visible </a:t>
            </a: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Even if that means </a:t>
            </a:r>
          </a:p>
          <a:p>
            <a:pPr marL="12700" lvl="0"/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    overflowing its</a:t>
            </a:r>
            <a:b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</a:b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    container!</a:t>
            </a:r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374" y="4419600"/>
            <a:ext cx="5322602" cy="3884345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D525E50F-EA99-4517-BCBE-0041181615A8}"/>
              </a:ext>
            </a:extLst>
          </p:cNvPr>
          <p:cNvSpPr/>
          <p:nvPr/>
        </p:nvSpPr>
        <p:spPr>
          <a:xfrm>
            <a:off x="37211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4D0EA607-17E2-4CB1-AB5D-B9A4FBD894A5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9C5CC71A-7C96-4836-ADA8-E7D78CC6C448}"/>
              </a:ext>
            </a:extLst>
          </p:cNvPr>
          <p:cNvSpPr txBox="1">
            <a:spLocks/>
          </p:cNvSpPr>
          <p:nvPr/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The overflow</a:t>
            </a:r>
            <a:r>
              <a:rPr lang="en-US" kern="0" spc="-100"/>
              <a:t> </a:t>
            </a:r>
            <a:r>
              <a:rPr lang="en-US" kern="0"/>
              <a:t>PROPERTY</a:t>
            </a:r>
            <a:endParaRPr lang="en-US" kern="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88762BE6-FA59-453F-B6CB-6B76897E4316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28162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</a:t>
            </a:r>
            <a:r>
              <a:rPr lang="en-US" dirty="0"/>
              <a:t>overflow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320800" y="2362200"/>
            <a:ext cx="10325100" cy="2552759"/>
            <a:chOff x="1320800" y="2223016"/>
            <a:chExt cx="10325100" cy="2552759"/>
          </a:xfrm>
        </p:grpSpPr>
        <p:sp>
          <p:nvSpPr>
            <p:cNvPr id="5" name="Rectangle 4"/>
            <p:cNvSpPr/>
            <p:nvPr/>
          </p:nvSpPr>
          <p:spPr>
            <a:xfrm>
              <a:off x="1358900" y="2223016"/>
              <a:ext cx="102870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700" lvl="0"/>
              <a:endPara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320800" y="4191000"/>
              <a:ext cx="6502400" cy="5847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12700" lvl="0"/>
              <a:endPara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2594"/>
          <a:stretch/>
        </p:blipFill>
        <p:spPr>
          <a:xfrm>
            <a:off x="7262087" y="6604675"/>
            <a:ext cx="5172075" cy="2728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087" y="3334464"/>
            <a:ext cx="2364513" cy="221196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92200" y="2160359"/>
            <a:ext cx="102108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scroll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makes scrollbars appear both horizontally and vertically…even if they don’t need to be there. </a:t>
            </a:r>
          </a:p>
          <a:p>
            <a:pPr marL="12700" lvl="0"/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None of the content that would</a:t>
            </a:r>
          </a:p>
          <a:p>
            <a:pPr marL="12700" lvl="0"/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     overflow appears outside the box</a:t>
            </a: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 algn="ctr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hidden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cuts off any content that “sticks out” of </a:t>
            </a:r>
          </a:p>
          <a:p>
            <a:pPr marL="12700" lvl="0"/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its box</a:t>
            </a:r>
          </a:p>
          <a:p>
            <a:pPr marL="12700" lvl="0"/>
            <a:endParaRPr lang="en-US" sz="28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No way to scroll, so content is</a:t>
            </a:r>
          </a:p>
          <a:p>
            <a:pPr marL="12700" lvl="0"/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     no longer accessible</a:t>
            </a:r>
          </a:p>
          <a:p>
            <a:pPr marL="469900" lvl="0" indent="-457200">
              <a:buClr>
                <a:prstClr val="black">
                  <a:lumMod val="75000"/>
                  <a:lumOff val="25000"/>
                </a:prstClr>
              </a:buClr>
              <a:buFont typeface="Arial" panose="020B0604020202020204" pitchFamily="34" charset="0"/>
              <a:buChar char="•"/>
            </a:pPr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lvl="0"/>
            <a:endParaRPr lang="en-US" sz="32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6DEEBAAD-9896-47A7-8B31-0E4A7D3A4219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24331DEB-B5A0-409D-914F-30F4C302D6DB}"/>
              </a:ext>
            </a:extLst>
          </p:cNvPr>
          <p:cNvSpPr txBox="1">
            <a:spLocks/>
          </p:cNvSpPr>
          <p:nvPr/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The overflow</a:t>
            </a:r>
            <a:r>
              <a:rPr lang="en-US" kern="0" spc="-100"/>
              <a:t> </a:t>
            </a:r>
            <a:r>
              <a:rPr lang="en-US" kern="0"/>
              <a:t>PROPERTY</a:t>
            </a:r>
            <a:endParaRPr lang="en-US" kern="0" dirty="0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DF659CBF-ADC8-43DF-B1D5-6832C964DE39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764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padding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244600" y="2590800"/>
            <a:ext cx="81280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 creates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space </a:t>
            </a:r>
            <a:r>
              <a:rPr lang="en-US" sz="31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inside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element</a:t>
            </a:r>
          </a:p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 affects how far content is from the border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5257800"/>
            <a:ext cx="8070678" cy="279479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</a:t>
            </a:r>
            <a:r>
              <a:rPr lang="en-US" dirty="0"/>
              <a:t>overflow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320800" y="2362200"/>
            <a:ext cx="10325100" cy="2552759"/>
            <a:chOff x="1320800" y="2223016"/>
            <a:chExt cx="10325100" cy="2552759"/>
          </a:xfrm>
        </p:grpSpPr>
        <p:sp>
          <p:nvSpPr>
            <p:cNvPr id="5" name="Rectangle 4"/>
            <p:cNvSpPr/>
            <p:nvPr/>
          </p:nvSpPr>
          <p:spPr>
            <a:xfrm>
              <a:off x="1358900" y="2223016"/>
              <a:ext cx="102870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700" lvl="0"/>
              <a:endPara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320800" y="4191000"/>
              <a:ext cx="6502400" cy="5847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12700" lvl="0"/>
              <a:endPara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358900" y="2657900"/>
            <a:ext cx="9906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: auto</a:t>
            </a:r>
            <a:r>
              <a:rPr lang="en-US" sz="28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only adds scrollbars when the content requires it (which may mean no scrollbars are added at all)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9830"/>
          <a:stretch/>
        </p:blipFill>
        <p:spPr>
          <a:xfrm>
            <a:off x="2282825" y="4223485"/>
            <a:ext cx="3152775" cy="2819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48674"/>
          <a:stretch/>
        </p:blipFill>
        <p:spPr>
          <a:xfrm>
            <a:off x="5969000" y="4191000"/>
            <a:ext cx="3152775" cy="2884369"/>
          </a:xfrm>
          <a:prstGeom prst="rect">
            <a:avLst/>
          </a:prstGeom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E54666EB-7364-4588-B171-C42F42ADA1CA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8B8B2A7F-4477-4356-B108-65A4109FBDD2}"/>
              </a:ext>
            </a:extLst>
          </p:cNvPr>
          <p:cNvSpPr txBox="1">
            <a:spLocks/>
          </p:cNvSpPr>
          <p:nvPr/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The overflow</a:t>
            </a:r>
            <a:r>
              <a:rPr lang="en-US" kern="0" spc="-100"/>
              <a:t> </a:t>
            </a:r>
            <a:r>
              <a:rPr lang="en-US" kern="0"/>
              <a:t>PROPERTY</a:t>
            </a:r>
            <a:endParaRPr lang="en-US" kern="0" dirty="0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B83F4988-B1D2-4784-9F1F-41412BACC0E5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64371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0" y="406400"/>
            <a:ext cx="5105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The </a:t>
            </a:r>
            <a:r>
              <a:rPr lang="en-US" dirty="0"/>
              <a:t>overflow</a:t>
            </a:r>
            <a:r>
              <a:rPr spc="-100" dirty="0"/>
              <a:t> </a:t>
            </a:r>
            <a:r>
              <a:rPr dirty="0"/>
              <a:t>PROPERTY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05310" y="2590800"/>
            <a:ext cx="10394179" cy="2908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So to solve our problem, you could add this CSS rule to the floated 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div</a:t>
            </a:r>
            <a:r>
              <a:rPr lang="en-US" sz="31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</a:t>
            </a: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endParaRPr lang="en-US" sz="3100" spc="-1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.bio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 {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overflow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visible; }</a:t>
            </a:r>
          </a:p>
          <a:p>
            <a:pPr marL="1270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A6A9316-3EFE-4506-BA20-31660C0ED8C5}"/>
              </a:ext>
            </a:extLst>
          </p:cNvPr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7AADBF75-75A4-4E67-93F2-365BE8EBAD8F}"/>
              </a:ext>
            </a:extLst>
          </p:cNvPr>
          <p:cNvSpPr txBox="1">
            <a:spLocks/>
          </p:cNvSpPr>
          <p:nvPr/>
        </p:nvSpPr>
        <p:spPr>
          <a:xfrm>
            <a:off x="4445000" y="406400"/>
            <a:ext cx="51816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000" b="1" i="0">
                <a:solidFill>
                  <a:schemeClr val="bg1"/>
                </a:solidFill>
                <a:latin typeface="Bebas Neue Bold"/>
                <a:ea typeface="+mj-ea"/>
                <a:cs typeface="Bebas Neue Bold"/>
              </a:defRPr>
            </a:lvl1pPr>
          </a:lstStyle>
          <a:p>
            <a:pPr marL="12700">
              <a:lnSpc>
                <a:spcPts val="5995"/>
              </a:lnSpc>
            </a:pPr>
            <a:r>
              <a:rPr lang="en-US" kern="0"/>
              <a:t>The overflow</a:t>
            </a:r>
            <a:r>
              <a:rPr lang="en-US" kern="0" spc="-100"/>
              <a:t> </a:t>
            </a:r>
            <a:r>
              <a:rPr lang="en-US" kern="0"/>
              <a:t>PROPERTY</a:t>
            </a:r>
            <a:endParaRPr lang="en-US" kern="0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9FC0510E-71C4-417A-9A1F-A1C3DE9395D9}"/>
              </a:ext>
            </a:extLst>
          </p:cNvPr>
          <p:cNvSpPr/>
          <p:nvPr/>
        </p:nvSpPr>
        <p:spPr>
          <a:xfrm>
            <a:off x="3759200" y="533400"/>
            <a:ext cx="495300" cy="481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25741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63B710A5-A9C4-44C4-A4F6-AD22D28BC364}"/>
              </a:ext>
            </a:extLst>
          </p:cNvPr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36748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E7492342-CF6F-4CB8-AAD9-019CA5C58F85}"/>
              </a:ext>
            </a:extLst>
          </p:cNvPr>
          <p:cNvSpPr/>
          <p:nvPr/>
        </p:nvSpPr>
        <p:spPr>
          <a:xfrm>
            <a:off x="0" y="6824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CB3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75460" y="2438400"/>
            <a:ext cx="9453880" cy="538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Create a container that has an image floated to the side of some text.</a:t>
            </a: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Give the container a background color, gradient, or borders (to make sure floated content is really clearing properly)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Try both techniques to force the container to expand around floated content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Apply box model properties like padding and margin so that your content looks nice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57800" y="444500"/>
            <a:ext cx="24726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38622431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92600" y="4867835"/>
            <a:ext cx="6781800" cy="1192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Web fonts</a:t>
            </a:r>
            <a:endParaRPr sz="7800" dirty="0">
              <a:latin typeface="Bebas Neue Bold"/>
              <a:cs typeface="Bebas Neue Bold"/>
            </a:endParaRPr>
          </a:p>
        </p:txBody>
      </p:sp>
    </p:spTree>
    <p:extLst>
      <p:ext uri="{BB962C8B-B14F-4D97-AF65-F5344CB8AC3E}">
        <p14:creationId xmlns:p14="http://schemas.microsoft.com/office/powerpoint/2010/main" val="32650808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Web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31801"/>
            <a:ext cx="10909300" cy="53501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Remember that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font-family</a:t>
            </a:r>
            <a:r>
              <a:rPr lang="en-US" sz="3600" dirty="0">
                <a:solidFill>
                  <a:srgbClr val="FF0000"/>
                </a:solidFill>
                <a:latin typeface="Georgia" panose="02040502050405020303" pitchFamily="18" charset="0"/>
                <a:cs typeface="Consolas"/>
              </a:rPr>
              <a:t> </a:t>
            </a: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looks for a font installed on the user’s local machine</a:t>
            </a:r>
            <a:r>
              <a:rPr lang="en-US" sz="3600" spc="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.</a:t>
            </a:r>
          </a:p>
          <a:p>
            <a:pPr marL="12700" marR="1268730"/>
            <a:endParaRPr lang="en-US" sz="3600" spc="2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5080" lvl="0">
              <a:spcBef>
                <a:spcPts val="1395"/>
              </a:spcBef>
            </a:pP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body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font-family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Tahoma, sans-serif; }</a:t>
            </a:r>
            <a:endParaRPr lang="en-US" sz="3600" spc="2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600" spc="2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3200" spc="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the Tahoma font isn’t found, the browser will default to a generic sans-serif font instead.</a:t>
            </a:r>
          </a:p>
          <a:p>
            <a:pPr marL="12700" marR="1268730"/>
            <a:endParaRPr lang="en-US" sz="3200" spc="2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3200" spc="2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What if you want to use an interesting font that most people aren’t likely to have installed?  </a:t>
            </a:r>
            <a:endParaRPr sz="3200" dirty="0"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7209568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Web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31801"/>
            <a:ext cx="11620500" cy="6709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absolutely easiest way to get custom fonts is to link to a CDN font stylesheet in the head of your page: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link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="https://fonts.googleapis.com/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css?family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Roboto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"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rel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="stylesheet"&gt;</a:t>
            </a:r>
          </a:p>
          <a:p>
            <a:pPr marL="12700" marR="1268730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Remember that </a:t>
            </a:r>
            <a:r>
              <a:rPr lang="en-US" sz="3200" dirty="0" err="1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CDN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means “Content Delivery Network” 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A fancy way of saying a big, reliable company hosts the file for you</a:t>
            </a:r>
          </a:p>
          <a:p>
            <a:pPr marL="584200" marR="126873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Google hosts 100s of free fonts</a:t>
            </a:r>
          </a:p>
        </p:txBody>
      </p:sp>
    </p:spTree>
    <p:extLst>
      <p:ext uri="{BB962C8B-B14F-4D97-AF65-F5344CB8AC3E}">
        <p14:creationId xmlns:p14="http://schemas.microsoft.com/office/powerpoint/2010/main" val="6354783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Web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31801"/>
            <a:ext cx="11214100" cy="4739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link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="https://fonts.googleapis.com/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css?family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Roboto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"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rel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="stylesheet"&gt;</a:t>
            </a:r>
          </a:p>
          <a:p>
            <a:pPr marL="12700" marR="1268730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Once you include a font stylesheet from a CDN, you can refer to the font in a </a:t>
            </a:r>
            <a:r>
              <a:rPr lang="en-US" sz="3600" dirty="0">
                <a:solidFill>
                  <a:srgbClr val="FF0000"/>
                </a:solidFill>
                <a:latin typeface="Consolas"/>
                <a:cs typeface="Consolas"/>
              </a:rPr>
              <a:t>font-family</a:t>
            </a: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rule, just like you would a web-safe font: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1268730"/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{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font-family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3200" dirty="0" err="1">
                <a:solidFill>
                  <a:srgbClr val="0000FF"/>
                </a:solidFill>
                <a:latin typeface="Consolas"/>
                <a:cs typeface="Consolas"/>
              </a:rPr>
              <a:t>Roboto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, sans-serif; }</a:t>
            </a:r>
          </a:p>
        </p:txBody>
      </p:sp>
    </p:spTree>
    <p:extLst>
      <p:ext uri="{BB962C8B-B14F-4D97-AF65-F5344CB8AC3E}">
        <p14:creationId xmlns:p14="http://schemas.microsoft.com/office/powerpoint/2010/main" val="17699095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Web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159000" y="2331801"/>
            <a:ext cx="10439400" cy="70788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When you choose a font Google will tell you what name to use.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1882772"/>
            <a:ext cx="6705600" cy="605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413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Web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159000" y="2331801"/>
            <a:ext cx="10439400" cy="6524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  <a:hlinkClick r:id="rId2"/>
              </a:rPr>
              <a:t>https://fonts.google.com/</a:t>
            </a:r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0" y="2068195"/>
            <a:ext cx="7877175" cy="595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2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margin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397000" y="2667000"/>
            <a:ext cx="89154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31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Margin c</a:t>
            </a:r>
            <a:r>
              <a:rPr lang="en-US" sz="31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reates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space </a:t>
            </a:r>
            <a:r>
              <a:rPr lang="en-US" sz="3100" b="1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outside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an element.</a:t>
            </a:r>
          </a:p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lvl="0" indent="-457200"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Margin affects how far elements are from each other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578" y="5410200"/>
            <a:ext cx="8054243" cy="190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844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Web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31801"/>
            <a:ext cx="11214100" cy="6647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4400" dirty="0">
                <a:solidFill>
                  <a:srgbClr val="5F5F5F"/>
                </a:solidFill>
                <a:latin typeface="Bebas Neue Bold" panose="020B0606020202050201" pitchFamily="34" charset="0"/>
                <a:cs typeface="Lora"/>
              </a:rPr>
              <a:t>cons:</a:t>
            </a:r>
          </a:p>
          <a:p>
            <a:pPr marL="12700" marR="1268730"/>
            <a:endParaRPr lang="en-US" sz="24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126873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Relies on a 3</a:t>
            </a:r>
            <a:r>
              <a:rPr lang="en-US" sz="2800" baseline="300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rd</a:t>
            </a: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 party to provide assets</a:t>
            </a:r>
          </a:p>
          <a:p>
            <a:pPr marL="469900" marR="126873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126873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If the request times out, the font won’t download (so always provide fallbacks!)</a:t>
            </a:r>
          </a:p>
          <a:p>
            <a:pPr marL="469900" marR="126873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12700" marR="1268730"/>
            <a:r>
              <a:rPr lang="en-US" sz="4400" dirty="0">
                <a:solidFill>
                  <a:srgbClr val="5F5F5F"/>
                </a:solidFill>
                <a:latin typeface="Bebas Neue Bold" panose="020B0606020202050201" pitchFamily="34" charset="0"/>
                <a:cs typeface="Lora"/>
              </a:rPr>
              <a:t>pros:</a:t>
            </a:r>
          </a:p>
          <a:p>
            <a:pPr marL="12700" marR="1268730"/>
            <a:endParaRPr lang="en-US" sz="24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126873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Extremely easy to get working</a:t>
            </a:r>
          </a:p>
          <a:p>
            <a:pPr marL="469900" marR="126873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126873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Possibility that user already has the font in their web cache due to visiting other sites that use the same font</a:t>
            </a:r>
          </a:p>
          <a:p>
            <a:pPr marL="12700" marR="1268730"/>
            <a:endParaRPr lang="en-US" sz="2400" dirty="0">
              <a:solidFill>
                <a:srgbClr val="0000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626115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icon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297076" y="2286000"/>
            <a:ext cx="11225124" cy="73866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Font Awesome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is a free icon font that is used in many real-world projects.</a:t>
            </a: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20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 icon font means letters have been replaced with vector images</a:t>
            </a: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6873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So to color or re-size icons on your site, just use the CSS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font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properties we already learned.</a:t>
            </a:r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88" y="3733800"/>
            <a:ext cx="12513877" cy="292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769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icon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31801"/>
            <a:ext cx="10833100" cy="5663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quickly start using Font Awesome, add this stylesheet to the head of your page: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link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="https://maxcdn.bootstrapcdn.com/font-awesome/4.7.0/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css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/font-awesome.min.css"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nsolas"/>
                <a:cs typeface="Consolas"/>
              </a:rPr>
              <a:t>rel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="stylesheet"&gt;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Click an icon from the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Font Awesome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website, and copy the markup they provide, like:</a:t>
            </a:r>
            <a:endParaRPr lang="en-US" sz="32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="fa fa-heart"&gt;&lt;/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892" y="7543800"/>
            <a:ext cx="9810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276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Font </a:t>
            </a:r>
            <a:r>
              <a:rPr lang="en-US" dirty="0" err="1"/>
              <a:t>AWesome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31801"/>
            <a:ext cx="10833100" cy="6093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can put a Font Awesome class on any element: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span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="fa fa-paw"&gt;&lt;/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span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 marR="126873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="fa fa-cog"&gt;&lt;/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 marR="126873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endParaRPr lang="en-US" sz="2800" dirty="0">
              <a:solidFill>
                <a:srgbClr val="0000FF"/>
              </a:solidFill>
              <a:latin typeface="Consolas"/>
              <a:cs typeface="Consolas"/>
            </a:endParaRPr>
          </a:p>
          <a:p>
            <a:pPr marL="12700" marR="126873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="fa fa-thumbs-down"&gt;&lt;/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h1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976" y="5772150"/>
            <a:ext cx="1304925" cy="1266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4861"/>
          <a:stretch/>
        </p:blipFill>
        <p:spPr>
          <a:xfrm>
            <a:off x="8819390" y="3933257"/>
            <a:ext cx="1304925" cy="1314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875" y="7524750"/>
            <a:ext cx="13811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481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Web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31801"/>
            <a:ext cx="11214100" cy="67095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other way to ensure people see the correct font is to download the font onto their computer when they load your page.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do this by first downloading a font into a folder on your website</a:t>
            </a:r>
          </a:p>
          <a:p>
            <a:pPr marL="584200" marR="126873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There are free fonts available for download at websites like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Font Squirrel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or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3"/>
              </a:rPr>
              <a:t>Font Spring</a:t>
            </a: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After you have a copy of the font you can share it just like any other media file on your website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1920424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Web fonts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84300" y="2331801"/>
            <a:ext cx="11214100" cy="4493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40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Some considerations with hosting fonts: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Have to consider licensing fees – many fonts cost money </a:t>
            </a:r>
          </a:p>
          <a:p>
            <a:pPr marL="584200" marR="126873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Some fonts prohibit commercial use, or limit the number of pageviews 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1101545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@Font-face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68400" y="2331801"/>
            <a:ext cx="11430000" cy="683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If you download a font that you want to use on your site, add  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@font-face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before any other styles:</a:t>
            </a:r>
          </a:p>
          <a:p>
            <a:pPr marL="12700" marR="1268730"/>
            <a:endParaRPr lang="en-US" sz="23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12700" marR="1268730"/>
            <a:endParaRPr lang="en-US" sz="2300" dirty="0">
              <a:solidFill>
                <a:srgbClr val="7F007F"/>
              </a:solidFill>
              <a:latin typeface="Consolas"/>
              <a:cs typeface="Consolas"/>
            </a:endParaRPr>
          </a:p>
          <a:p>
            <a:pPr marL="12700" marR="1268730"/>
            <a:r>
              <a:rPr lang="en-US" sz="2300" dirty="0">
                <a:solidFill>
                  <a:srgbClr val="7F007F"/>
                </a:solidFill>
                <a:latin typeface="Consolas"/>
                <a:cs typeface="Consolas"/>
              </a:rPr>
              <a:t>@font-face</a:t>
            </a: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 {</a:t>
            </a:r>
            <a:b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</a:b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font-family</a:t>
            </a: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: </a:t>
            </a:r>
            <a:r>
              <a:rPr lang="en-US" sz="2300" dirty="0" err="1">
                <a:solidFill>
                  <a:srgbClr val="0000FF"/>
                </a:solidFill>
                <a:latin typeface="Consolas"/>
                <a:cs typeface="Consolas"/>
              </a:rPr>
              <a:t>MyWebFont</a:t>
            </a: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  <a:b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</a:b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sz="2300" dirty="0" err="1">
                <a:solidFill>
                  <a:srgbClr val="FF0000"/>
                </a:solidFill>
                <a:latin typeface="Consolas"/>
                <a:cs typeface="Consolas"/>
              </a:rPr>
              <a:t>src</a:t>
            </a: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webfont.eot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');</a:t>
            </a: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webfont.eot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?#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iefix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format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('embedded-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opentype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'),</a:t>
            </a: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webfont.woff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format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woff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'),</a:t>
            </a: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('webfont.ttf')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format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truetype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'),</a:t>
            </a: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webfont.svg#svgFontName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format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svg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'); </a:t>
            </a:r>
            <a:b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</a:b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(The good news is, font sites will provide this chunk of CSS for you to copy into your stylesheet!)</a:t>
            </a:r>
          </a:p>
        </p:txBody>
      </p:sp>
    </p:spTree>
    <p:extLst>
      <p:ext uri="{BB962C8B-B14F-4D97-AF65-F5344CB8AC3E}">
        <p14:creationId xmlns:p14="http://schemas.microsoft.com/office/powerpoint/2010/main" val="29483572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0400" y="406400"/>
            <a:ext cx="405447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dirty="0"/>
              <a:t>@Font-face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68400" y="2331801"/>
            <a:ext cx="11430000" cy="624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68730"/>
            <a:r>
              <a:rPr lang="en-US" sz="2300" dirty="0">
                <a:solidFill>
                  <a:srgbClr val="7F007F"/>
                </a:solidFill>
                <a:latin typeface="Consolas"/>
                <a:cs typeface="Consolas"/>
              </a:rPr>
              <a:t>@font-face</a:t>
            </a: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 {</a:t>
            </a:r>
            <a:b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</a:b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font-family</a:t>
            </a: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: </a:t>
            </a:r>
            <a:r>
              <a:rPr lang="en-US" sz="2300" dirty="0" err="1">
                <a:solidFill>
                  <a:srgbClr val="0000FF"/>
                </a:solidFill>
                <a:latin typeface="Consolas"/>
                <a:cs typeface="Consolas"/>
              </a:rPr>
              <a:t>MyWebFont</a:t>
            </a: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;</a:t>
            </a:r>
            <a:b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</a:b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  </a:t>
            </a:r>
            <a:r>
              <a:rPr lang="en-US" sz="2300" dirty="0" err="1">
                <a:solidFill>
                  <a:srgbClr val="FF0000"/>
                </a:solidFill>
                <a:latin typeface="Consolas"/>
                <a:cs typeface="Consolas"/>
              </a:rPr>
              <a:t>src</a:t>
            </a:r>
            <a:r>
              <a:rPr lang="en-US" sz="2300" dirty="0">
                <a:solidFill>
                  <a:srgbClr val="0000FF"/>
                </a:solidFill>
                <a:latin typeface="Consolas"/>
                <a:cs typeface="Consolas"/>
              </a:rPr>
              <a:t>: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webfont.eot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');</a:t>
            </a: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webfont.eot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?#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iefix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format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('embedded-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opentype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'),</a:t>
            </a: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webfont.woff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format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woff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'),</a:t>
            </a: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('webfont.ttf')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format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truetype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'),</a:t>
            </a:r>
          </a:p>
          <a:p>
            <a:pPr marL="12700" marR="126873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	 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url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webfont.svg#svgFontName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 </a:t>
            </a:r>
            <a:r>
              <a:rPr lang="en-US" sz="2300" dirty="0">
                <a:solidFill>
                  <a:srgbClr val="FF0000"/>
                </a:solidFill>
                <a:latin typeface="Consolas"/>
                <a:cs typeface="Consolas"/>
              </a:rPr>
              <a:t>format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('</a:t>
            </a:r>
            <a:r>
              <a:rPr lang="en-US" sz="2400" dirty="0" err="1">
                <a:solidFill>
                  <a:srgbClr val="0000FF"/>
                </a:solidFill>
                <a:latin typeface="Consolas"/>
                <a:cs typeface="Consolas"/>
              </a:rPr>
              <a:t>svg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'); </a:t>
            </a:r>
            <a:b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</a:b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68730"/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Different browsers support different font filetypes</a:t>
            </a:r>
          </a:p>
          <a:p>
            <a:pPr marL="12700" marR="1268730"/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Modern browsers use </a:t>
            </a:r>
            <a:r>
              <a:rPr lang="en-US" sz="3600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woff</a:t>
            </a:r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IE needs </a:t>
            </a:r>
            <a:r>
              <a:rPr lang="en-US" sz="3600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eot</a:t>
            </a:r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584200" marR="126873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Mobile devices need </a:t>
            </a:r>
            <a:r>
              <a:rPr lang="en-US" sz="3600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ttf</a:t>
            </a:r>
            <a:r>
              <a:rPr lang="en-US" sz="36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or </a:t>
            </a:r>
            <a:r>
              <a:rPr lang="en-US" sz="3600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svg</a:t>
            </a:r>
            <a:endParaRPr lang="en-US" sz="36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2367292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A282778B-C3AF-4B47-9499-B6829A497129}"/>
              </a:ext>
            </a:extLst>
          </p:cNvPr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65600" y="5880100"/>
            <a:ext cx="465899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295"/>
              </a:lnSpc>
              <a:tabLst>
                <a:tab pos="3015615" algn="l"/>
              </a:tabLst>
            </a:pPr>
            <a:r>
              <a:rPr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PRACTICE	TIME!</a:t>
            </a:r>
            <a:endParaRPr sz="7800">
              <a:latin typeface="Bebas Neue Bold"/>
              <a:cs typeface="Bebas Neue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5100" y="2705100"/>
            <a:ext cx="25146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2431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BF4EC371-A422-4E87-98BE-F9C332B6049A}"/>
              </a:ext>
            </a:extLst>
          </p:cNvPr>
          <p:cNvSpPr/>
          <p:nvPr/>
        </p:nvSpPr>
        <p:spPr>
          <a:xfrm>
            <a:off x="-12131" y="-5716"/>
            <a:ext cx="13016932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82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82"/>
                </a:lnTo>
                <a:lnTo>
                  <a:pt x="0" y="1661582"/>
                </a:lnTo>
                <a:close/>
              </a:path>
            </a:pathLst>
          </a:custGeom>
          <a:solidFill>
            <a:srgbClr val="35758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539874" y="2106295"/>
            <a:ext cx="10753726" cy="6727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Find a free font from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2"/>
              </a:rPr>
              <a:t>Google fonts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and use it on your site by including the font stylesheet.</a:t>
            </a: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Apply the font to some (or all) elements on the page</a:t>
            </a: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Include the Font Awesome stylesheet:</a:t>
            </a:r>
          </a:p>
          <a:p>
            <a:pPr marL="12700" marR="1268730"/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000" dirty="0">
                <a:solidFill>
                  <a:srgbClr val="7F007F"/>
                </a:solidFill>
                <a:latin typeface="Consolas"/>
                <a:cs typeface="Consolas"/>
              </a:rPr>
              <a:t>link </a:t>
            </a:r>
            <a:r>
              <a:rPr lang="en-US" sz="2000" dirty="0" err="1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="https://maxcdn.bootstrapcdn.com/font-awesome/4.7.0/</a:t>
            </a:r>
            <a:r>
              <a:rPr lang="en-US" sz="2000" dirty="0" err="1">
                <a:solidFill>
                  <a:srgbClr val="0000FF"/>
                </a:solidFill>
                <a:latin typeface="Consolas"/>
                <a:cs typeface="Consolas"/>
              </a:rPr>
              <a:t>css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/font-awesome.min.css"</a:t>
            </a:r>
            <a:r>
              <a:rPr lang="en-US" sz="200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/>
                <a:cs typeface="Consolas"/>
              </a:rPr>
              <a:t>rel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="stylesheet"&gt;</a:t>
            </a: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Display at least two different icons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Make them different sizes and/or colors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Bonus points: what other CSS can you apply to the icons?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57800" y="444500"/>
            <a:ext cx="2472690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1124300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border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549400" y="2895600"/>
            <a:ext cx="10515600" cy="5645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Between margin and padding, you can set a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</a:p>
          <a:p>
            <a:pPr marL="12700" lvl="0"/>
            <a:endParaRPr lang="en-US" sz="3200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Width (usually in pixels)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Border style (solid, dotted, dashed,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etc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Color </a:t>
            </a:r>
          </a:p>
          <a:p>
            <a:pPr marL="12700" lvl="0"/>
            <a:endParaRPr lang="en-US" sz="3200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 lvl="0"/>
            <a:endParaRPr lang="en-US" sz="3200" dirty="0">
              <a:solidFill>
                <a:srgbClr val="FF0000"/>
              </a:solidFill>
              <a:latin typeface="Consolas"/>
              <a:cs typeface="Lora"/>
            </a:endParaRPr>
          </a:p>
          <a:p>
            <a:pPr marL="12700"/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p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  <a:cs typeface="Courier New"/>
            </a:endParaRPr>
          </a:p>
          <a:p>
            <a:pPr marL="698500" marR="2245360" indent="45720">
              <a:lnSpc>
                <a:spcPct val="112000"/>
              </a:lnSpc>
            </a:pP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: 2px dotted #ff0000;  </a:t>
            </a:r>
          </a:p>
          <a:p>
            <a:pPr marL="12700">
              <a:spcBef>
                <a:spcPts val="560"/>
              </a:spcBef>
            </a:pP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  <a:p>
            <a:pPr marL="469900" lvl="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2558865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E9E5E07B-6632-4F3B-A75E-EA4930DC5F17}"/>
              </a:ext>
            </a:extLst>
          </p:cNvPr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374900" y="5880100"/>
            <a:ext cx="7284720" cy="2387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9295"/>
              </a:lnSpc>
              <a:tabLst>
                <a:tab pos="3227705" algn="l"/>
                <a:tab pos="4114165" algn="l"/>
                <a:tab pos="4671060" algn="l"/>
              </a:tabLst>
            </a:pPr>
            <a:r>
              <a:rPr lang="en-US" sz="7800" b="1" dirty="0">
                <a:solidFill>
                  <a:srgbClr val="FFFFFF"/>
                </a:solidFill>
                <a:latin typeface="Bebas Neue Bold"/>
                <a:cs typeface="Bebas Neue Bold"/>
              </a:rPr>
              <a:t>Overview of </a:t>
            </a:r>
            <a:r>
              <a:rPr lang="en-US" sz="7800" b="1" dirty="0" err="1">
                <a:solidFill>
                  <a:srgbClr val="FFFFFF"/>
                </a:solidFill>
                <a:latin typeface="Bebas Neue Bold"/>
                <a:cs typeface="Bebas Neue Bold"/>
              </a:rPr>
              <a:t>javascript</a:t>
            </a:r>
            <a:endParaRPr sz="7800" dirty="0">
              <a:latin typeface="Bebas Neue Bold"/>
              <a:cs typeface="Bebas Neue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18660" y="2819400"/>
            <a:ext cx="2997200" cy="269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82482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406400"/>
            <a:ext cx="486537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spc="-40" dirty="0"/>
              <a:t>What is </a:t>
            </a:r>
            <a:r>
              <a:rPr lang="en-US" sz="5000" spc="-40" dirty="0" err="1"/>
              <a:t>javascript</a:t>
            </a:r>
            <a:r>
              <a:rPr lang="en-US" sz="5000" spc="-40" dirty="0"/>
              <a:t>?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86BE1C4-A7D8-42D7-AE80-F95869D8878F}"/>
              </a:ext>
            </a:extLst>
          </p:cNvPr>
          <p:cNvSpPr txBox="1"/>
          <p:nvPr/>
        </p:nvSpPr>
        <p:spPr>
          <a:xfrm>
            <a:off x="1625600" y="2819400"/>
            <a:ext cx="10753726" cy="4875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JavaScript is a programming language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that runs in your web browser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manipulate any element on the page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listen to user interaction, such as button clicks or scrolling the browser window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0949391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z="5000" spc="-40" dirty="0"/>
              <a:t>Where to put </a:t>
            </a:r>
            <a:r>
              <a:rPr lang="en-US" sz="5000" spc="-40" dirty="0" err="1"/>
              <a:t>javascript</a:t>
            </a:r>
            <a:r>
              <a:rPr lang="en-US" sz="5000" spc="-40" dirty="0"/>
              <a:t>?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86BE1C4-A7D8-42D7-AE80-F95869D8878F}"/>
              </a:ext>
            </a:extLst>
          </p:cNvPr>
          <p:cNvSpPr txBox="1"/>
          <p:nvPr/>
        </p:nvSpPr>
        <p:spPr>
          <a:xfrm>
            <a:off x="1625600" y="2819400"/>
            <a:ext cx="10753726" cy="5942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JavaScript goes inside a new tag called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Just like how anything inside a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style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tag is expected to be a different “language” than your HTML document (CSS), everything inside a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tag is expected to be in the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Javascript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language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Consolas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Consolas"/>
              </a:rPr>
              <a:t>Unlike malformed CSS, you’ll see red errors in the console if the browser can’t understand how to read things inside 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32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32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3921913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5DE61C-B23C-4C2A-B55A-D60BD3887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29" y="6629400"/>
            <a:ext cx="10656942" cy="2280822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406400"/>
            <a:ext cx="486537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spc="-40" dirty="0" err="1"/>
              <a:t>Javascript</a:t>
            </a:r>
            <a:r>
              <a:rPr lang="en-US" spc="-40" dirty="0"/>
              <a:t> example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86BE1C4-A7D8-42D7-AE80-F95869D8878F}"/>
              </a:ext>
            </a:extLst>
          </p:cNvPr>
          <p:cNvSpPr txBox="1"/>
          <p:nvPr/>
        </p:nvSpPr>
        <p:spPr>
          <a:xfrm>
            <a:off x="1168400" y="2534563"/>
            <a:ext cx="12115800" cy="66171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button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="signup"&gt;</a:t>
            </a:r>
            <a:r>
              <a:rPr lang="en-US" sz="2800" dirty="0">
                <a:solidFill>
                  <a:srgbClr val="333333"/>
                </a:solidFill>
                <a:latin typeface="Consolas"/>
                <a:cs typeface="Consolas"/>
              </a:rPr>
              <a:t>Sign up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button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</a:pPr>
            <a:endParaRPr lang="en-US" sz="28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28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signupButton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 =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document.getElementById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C0504D"/>
                </a:solidFill>
                <a:latin typeface="Consolas"/>
              </a:rPr>
              <a:t>"signup"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);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signupButton.addEventListener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C0504D"/>
                </a:solidFill>
                <a:latin typeface="Consolas"/>
              </a:rPr>
              <a:t>"click"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(){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	alert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C0504D"/>
                </a:solidFill>
                <a:latin typeface="Consolas"/>
              </a:rPr>
              <a:t>"Hello"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);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});</a:t>
            </a: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See a 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5"/>
              </a:rPr>
              <a:t>live demo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2654385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406400"/>
            <a:ext cx="486537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spc="-40" dirty="0"/>
              <a:t>What is </a:t>
            </a:r>
            <a:r>
              <a:rPr lang="en-US" sz="5000" spc="-40" dirty="0" err="1"/>
              <a:t>jquery</a:t>
            </a:r>
            <a:r>
              <a:rPr lang="en-US" sz="5000" spc="-40" dirty="0"/>
              <a:t>?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86BE1C4-A7D8-42D7-AE80-F95869D8878F}"/>
              </a:ext>
            </a:extLst>
          </p:cNvPr>
          <p:cNvSpPr txBox="1"/>
          <p:nvPr/>
        </p:nvSpPr>
        <p:spPr>
          <a:xfrm>
            <a:off x="1625600" y="2819400"/>
            <a:ext cx="10753726" cy="5380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jQuery is a popular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Javascript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library that makes it easy to locate and manipulate elements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Uses CSS syntax </a:t>
            </a:r>
            <a:r>
              <a:rPr lang="en-US" sz="3100" spc="-5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locate DOM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elements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Handles browser inconsistencies (so that you don’t have to)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Simplifies many common tasks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5763368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406400"/>
            <a:ext cx="486537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spc="-40" dirty="0"/>
              <a:t>Using </a:t>
            </a:r>
            <a:r>
              <a:rPr lang="en-US" sz="5000" spc="-40" dirty="0" err="1"/>
              <a:t>jquery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86BE1C4-A7D8-42D7-AE80-F95869D8878F}"/>
              </a:ext>
            </a:extLst>
          </p:cNvPr>
          <p:cNvSpPr txBox="1"/>
          <p:nvPr/>
        </p:nvSpPr>
        <p:spPr>
          <a:xfrm>
            <a:off x="1625600" y="2819400"/>
            <a:ext cx="10753726" cy="43114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be able to use jQuery, you have to include a link to the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Javascript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file that contains the jQuery library</a:t>
            </a:r>
          </a:p>
          <a:p>
            <a:pPr marL="12700" marR="1212850">
              <a:spcBef>
                <a:spcPts val="100"/>
              </a:spcBef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Like web fonts, the easiest way to get started is to link to a </a:t>
            </a:r>
            <a:r>
              <a:rPr lang="en-US" sz="31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CDN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:</a:t>
            </a: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/>
              </a:rPr>
              <a:t>src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="https://code.jquery.com/jquery-1.12.4.js"&gt;&lt;/</a:t>
            </a:r>
            <a:r>
              <a:rPr lang="en-US" sz="2800" dirty="0">
                <a:solidFill>
                  <a:srgbClr val="7F007F"/>
                </a:solidFill>
                <a:latin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5141014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5DE61C-B23C-4C2A-B55A-D60BD3887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29" y="6629400"/>
            <a:ext cx="10656942" cy="2280822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4000" y="406400"/>
            <a:ext cx="486537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lang="en-US" sz="5000" spc="-40" dirty="0" err="1"/>
              <a:t>Jquery</a:t>
            </a:r>
            <a:r>
              <a:rPr lang="en-US" spc="-40" dirty="0"/>
              <a:t> example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86BE1C4-A7D8-42D7-AE80-F95869D8878F}"/>
              </a:ext>
            </a:extLst>
          </p:cNvPr>
          <p:cNvSpPr txBox="1"/>
          <p:nvPr/>
        </p:nvSpPr>
        <p:spPr>
          <a:xfrm>
            <a:off x="1168400" y="2534563"/>
            <a:ext cx="12115800" cy="6173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button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id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="signup"&gt;</a:t>
            </a:r>
            <a:r>
              <a:rPr lang="en-US" sz="2800" dirty="0">
                <a:solidFill>
                  <a:srgbClr val="333333"/>
                </a:solidFill>
                <a:latin typeface="Consolas"/>
                <a:cs typeface="Consolas"/>
              </a:rPr>
              <a:t>Sign up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button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</a:pPr>
            <a:endParaRPr lang="en-US" sz="28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28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signupButton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 =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Consolas"/>
              </a:rPr>
              <a:t>$(</a:t>
            </a:r>
            <a:r>
              <a:rPr lang="en-US" sz="2800" dirty="0">
                <a:solidFill>
                  <a:srgbClr val="C0504D"/>
                </a:solidFill>
                <a:highlight>
                  <a:srgbClr val="FFFF00"/>
                </a:highlight>
                <a:latin typeface="Consolas"/>
              </a:rPr>
              <a:t>"#signup"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Consolas"/>
              </a:rPr>
              <a:t>);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signupButton.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Consolas"/>
              </a:rPr>
              <a:t>click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(){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	alert</a:t>
            </a:r>
            <a:r>
              <a:rPr lang="en-US" sz="28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C0504D"/>
                </a:solidFill>
                <a:latin typeface="Consolas"/>
              </a:rPr>
              <a:t>"Hello"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);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});</a:t>
            </a: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1487090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z="5000" spc="-40" dirty="0"/>
              <a:t>Better </a:t>
            </a:r>
            <a:r>
              <a:rPr lang="en-US" sz="5000" spc="-40" dirty="0" err="1"/>
              <a:t>Jquery</a:t>
            </a:r>
            <a:r>
              <a:rPr lang="en-US" spc="-40" dirty="0"/>
              <a:t> example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86BE1C4-A7D8-42D7-AE80-F95869D8878F}"/>
              </a:ext>
            </a:extLst>
          </p:cNvPr>
          <p:cNvSpPr txBox="1"/>
          <p:nvPr/>
        </p:nvSpPr>
        <p:spPr>
          <a:xfrm>
            <a:off x="1168400" y="2534563"/>
            <a:ext cx="12115800" cy="7453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a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="menu-toggle"&gt;</a:t>
            </a:r>
            <a:r>
              <a:rPr lang="en-US" sz="2800" dirty="0">
                <a:solidFill>
                  <a:srgbClr val="333333"/>
                </a:solidFill>
                <a:latin typeface="Consolas"/>
                <a:cs typeface="Consolas"/>
              </a:rPr>
              <a:t>Top level menu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a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/>
                <a:cs typeface="Consolas"/>
              </a:rPr>
              <a:t>class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="menu"&gt;</a:t>
            </a:r>
          </a:p>
          <a:p>
            <a:pPr marL="12700"/>
            <a:r>
              <a:rPr lang="en-US" sz="2800" dirty="0">
                <a:solidFill>
                  <a:srgbClr val="333333"/>
                </a:solidFill>
                <a:latin typeface="Consolas"/>
                <a:cs typeface="Consolas"/>
              </a:rPr>
              <a:t>	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dirty="0">
                <a:solidFill>
                  <a:srgbClr val="333333"/>
                </a:solidFill>
                <a:latin typeface="Consolas"/>
                <a:cs typeface="Consolas"/>
              </a:rPr>
              <a:t>Menu item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	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dirty="0">
                <a:solidFill>
                  <a:srgbClr val="333333"/>
                </a:solidFill>
                <a:latin typeface="Consolas"/>
                <a:cs typeface="Consolas"/>
              </a:rPr>
              <a:t>Menu item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2800" dirty="0">
              <a:solidFill>
                <a:srgbClr val="333333"/>
              </a:solidFill>
              <a:latin typeface="Consolas"/>
              <a:cs typeface="Consolas"/>
            </a:endParaRPr>
          </a:p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	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r>
              <a:rPr lang="en-US" sz="2800" dirty="0">
                <a:solidFill>
                  <a:srgbClr val="333333"/>
                </a:solidFill>
                <a:latin typeface="Consolas"/>
                <a:cs typeface="Consolas"/>
              </a:rPr>
              <a:t>Menu item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  <a:endParaRPr lang="en-US" sz="2800" dirty="0">
              <a:solidFill>
                <a:srgbClr val="333333"/>
              </a:solidFill>
              <a:latin typeface="Consolas"/>
              <a:cs typeface="Consolas"/>
            </a:endParaRPr>
          </a:p>
          <a:p>
            <a:pPr marL="12700"/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 err="1">
                <a:solidFill>
                  <a:srgbClr val="7F007F"/>
                </a:solidFill>
                <a:latin typeface="Consolas"/>
                <a:cs typeface="Consolas"/>
              </a:rPr>
              <a:t>ul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</a:pPr>
            <a:endParaRPr lang="en-US" sz="2800" b="1" spc="40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 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$(</a:t>
            </a:r>
            <a:r>
              <a:rPr lang="en-US" sz="2800" dirty="0">
                <a:solidFill>
                  <a:srgbClr val="C0504D"/>
                </a:solidFill>
                <a:latin typeface="Consolas"/>
              </a:rPr>
              <a:t>".menu-toggle"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).click(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(){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		$(</a:t>
            </a:r>
            <a:r>
              <a:rPr lang="en-US" sz="2800" dirty="0">
                <a:solidFill>
                  <a:srgbClr val="C0504D"/>
                </a:solidFill>
                <a:latin typeface="Consolas"/>
              </a:rPr>
              <a:t>".menu"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).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slideUp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();</a:t>
            </a:r>
          </a:p>
          <a:p>
            <a:pPr marL="469900" marR="1212850" lvl="1">
              <a:spcBef>
                <a:spcPts val="10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		$(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).next(</a:t>
            </a:r>
            <a:r>
              <a:rPr lang="en-US" sz="2800" dirty="0">
                <a:solidFill>
                  <a:srgbClr val="C0504D"/>
                </a:solidFill>
                <a:latin typeface="Consolas"/>
              </a:rPr>
              <a:t>".menu"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).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slideDown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();</a:t>
            </a:r>
            <a:endParaRPr lang="en-US" sz="2800" dirty="0">
              <a:solidFill>
                <a:srgbClr val="C0504D"/>
              </a:solidFill>
              <a:latin typeface="Consolas"/>
            </a:endParaRPr>
          </a:p>
          <a:p>
            <a:pPr marL="469900" marR="1212850" lvl="1">
              <a:spcBef>
                <a:spcPts val="10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});</a:t>
            </a:r>
          </a:p>
          <a:p>
            <a:pPr marL="12700" marR="1212850">
              <a:spcBef>
                <a:spcPts val="100"/>
              </a:spcBef>
            </a:pP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&lt;/</a:t>
            </a:r>
            <a:r>
              <a:rPr lang="en-US" sz="2800" dirty="0">
                <a:solidFill>
                  <a:srgbClr val="7F007F"/>
                </a:solidFill>
                <a:latin typeface="Consolas"/>
                <a:cs typeface="Consolas"/>
              </a:rPr>
              <a:t>script</a:t>
            </a:r>
            <a:r>
              <a:rPr lang="en-US" sz="2800" dirty="0">
                <a:solidFill>
                  <a:srgbClr val="0000FF"/>
                </a:solidFill>
                <a:latin typeface="Consolas"/>
                <a:cs typeface="Consolas"/>
              </a:rPr>
              <a:t>&gt;</a:t>
            </a: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See a </a:t>
            </a:r>
            <a:r>
              <a:rPr lang="en-US" sz="28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4"/>
              </a:rPr>
              <a:t>live demo</a:t>
            </a:r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2800" spc="-5" dirty="0">
              <a:solidFill>
                <a:srgbClr val="0000FF"/>
              </a:solidFill>
              <a:latin typeface="Consolas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6173240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06400"/>
            <a:ext cx="130048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995"/>
              </a:lnSpc>
            </a:pPr>
            <a:r>
              <a:rPr lang="en-US" sz="5000" spc="-40" dirty="0" err="1"/>
              <a:t>Jquery</a:t>
            </a:r>
            <a:r>
              <a:rPr lang="en-US" sz="5000" spc="-40" dirty="0"/>
              <a:t> provides easy animations</a:t>
            </a:r>
            <a:endParaRPr sz="5000" dirty="0"/>
          </a:p>
        </p:txBody>
      </p:sp>
      <p:sp>
        <p:nvSpPr>
          <p:cNvPr id="5" name="object 5"/>
          <p:cNvSpPr/>
          <p:nvPr/>
        </p:nvSpPr>
        <p:spPr>
          <a:xfrm>
            <a:off x="9918700" y="3904005"/>
            <a:ext cx="1153985" cy="794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9300" y="3810000"/>
            <a:ext cx="9779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9E07F276-8C82-40F3-A434-A2A72B185F86}"/>
              </a:ext>
            </a:extLst>
          </p:cNvPr>
          <p:cNvSpPr txBox="1"/>
          <p:nvPr/>
        </p:nvSpPr>
        <p:spPr>
          <a:xfrm>
            <a:off x="1549400" y="2514600"/>
            <a:ext cx="10753726" cy="6486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jQuery makes showing or hiding elements very easy, and provides a bunch of animation options as well</a:t>
            </a:r>
          </a:p>
          <a:p>
            <a:pPr marL="12700" marR="1212850">
              <a:spcBef>
                <a:spcPts val="100"/>
              </a:spcBef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Show/hide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Fade in / fade out</a:t>
            </a:r>
          </a:p>
          <a:p>
            <a:pPr marL="469900" marR="121285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Slide down / slide up</a:t>
            </a:r>
          </a:p>
          <a:p>
            <a:pPr marL="12700" marR="1212850">
              <a:spcBef>
                <a:spcPts val="100"/>
              </a:spcBef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Each of these options can be given a duration (how long the animation lasts) and a speed (called “easing”, which can vary over time)</a:t>
            </a:r>
          </a:p>
          <a:p>
            <a:pPr marL="12700" marR="1212850">
              <a:spcBef>
                <a:spcPts val="100"/>
              </a:spcBef>
            </a:pP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 marR="1212850">
              <a:spcBef>
                <a:spcPts val="100"/>
              </a:spcBef>
            </a:pP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See some </a:t>
            </a:r>
            <a:r>
              <a:rPr lang="en-US" sz="31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  <a:hlinkClick r:id="rId4"/>
              </a:rPr>
              <a:t>jQuery animation examples</a:t>
            </a:r>
            <a:endParaRPr lang="en-US" sz="31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19755939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1661795"/>
          </a:xfrm>
          <a:custGeom>
            <a:avLst/>
            <a:gdLst/>
            <a:ahLst/>
            <a:cxnLst/>
            <a:rect l="l" t="t" r="r" b="b"/>
            <a:pathLst>
              <a:path w="13004800" h="1661795">
                <a:moveTo>
                  <a:pt x="0" y="1661579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1661579"/>
                </a:lnTo>
                <a:lnTo>
                  <a:pt x="0" y="1661579"/>
                </a:lnTo>
                <a:close/>
              </a:path>
            </a:pathLst>
          </a:custGeom>
          <a:solidFill>
            <a:srgbClr val="209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7666" y="3341867"/>
            <a:ext cx="8386445" cy="3585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8645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Practice!</a:t>
            </a:r>
            <a:endParaRPr sz="3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Symbol"/>
              <a:buChar char=""/>
            </a:pPr>
            <a:endParaRPr sz="5300" dirty="0">
              <a:latin typeface="Times New Roman"/>
              <a:cs typeface="Times New Roman"/>
            </a:endParaRPr>
          </a:p>
          <a:p>
            <a:pPr marL="588645" marR="797560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r>
              <a:rPr sz="3600" dirty="0">
                <a:solidFill>
                  <a:srgbClr val="5F5F5F"/>
                </a:solidFill>
                <a:latin typeface="Georgia"/>
                <a:cs typeface="Georgia"/>
              </a:rPr>
              <a:t>Optional: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read chapters </a:t>
            </a:r>
            <a:r>
              <a:rPr lang="en-US" sz="3600" spc="-5" dirty="0">
                <a:solidFill>
                  <a:srgbClr val="5F5F5F"/>
                </a:solidFill>
                <a:latin typeface="Georgia"/>
                <a:cs typeface="Georgia"/>
              </a:rPr>
              <a:t>15 and 17  </a:t>
            </a:r>
            <a:r>
              <a:rPr sz="3600" spc="-5" dirty="0">
                <a:solidFill>
                  <a:srgbClr val="5F5F5F"/>
                </a:solidFill>
                <a:latin typeface="Georgia"/>
                <a:cs typeface="Georgia"/>
              </a:rPr>
              <a:t>of  </a:t>
            </a:r>
            <a:r>
              <a:rPr sz="3600" i="1" dirty="0">
                <a:solidFill>
                  <a:srgbClr val="5F5F5F"/>
                </a:solidFill>
                <a:latin typeface="Georgia"/>
                <a:cs typeface="Georgia"/>
              </a:rPr>
              <a:t>HTML and CSS: Design and</a:t>
            </a:r>
            <a:r>
              <a:rPr sz="3600" i="1" spc="-100" dirty="0">
                <a:solidFill>
                  <a:srgbClr val="5F5F5F"/>
                </a:solidFill>
                <a:latin typeface="Georgia"/>
                <a:cs typeface="Georgia"/>
              </a:rPr>
              <a:t> </a:t>
            </a:r>
            <a:r>
              <a:rPr sz="3600" i="1" spc="-5" dirty="0">
                <a:solidFill>
                  <a:srgbClr val="5F5F5F"/>
                </a:solidFill>
                <a:latin typeface="Georgia"/>
                <a:cs typeface="Georgia"/>
              </a:rPr>
              <a:t>Build  </a:t>
            </a:r>
            <a:r>
              <a:rPr sz="3600" i="1" dirty="0">
                <a:solidFill>
                  <a:srgbClr val="5F5F5F"/>
                </a:solidFill>
                <a:latin typeface="Georgia"/>
                <a:cs typeface="Georgia"/>
              </a:rPr>
              <a:t>Websites</a:t>
            </a:r>
            <a:endParaRPr lang="en-US" sz="3600" i="1" dirty="0">
              <a:solidFill>
                <a:srgbClr val="5F5F5F"/>
              </a:solidFill>
              <a:latin typeface="Georgia"/>
              <a:cs typeface="Georgia"/>
            </a:endParaRPr>
          </a:p>
          <a:p>
            <a:pPr marL="588645" marR="797560" indent="-575945">
              <a:lnSpc>
                <a:spcPct val="100000"/>
              </a:lnSpc>
              <a:buFont typeface="Symbol"/>
              <a:buChar char=""/>
              <a:tabLst>
                <a:tab pos="621665" algn="l"/>
                <a:tab pos="622300" algn="l"/>
              </a:tabLst>
            </a:pPr>
            <a:endParaRPr lang="en-US" sz="3600" i="1" dirty="0">
              <a:solidFill>
                <a:srgbClr val="5F5F5F"/>
              </a:solidFill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56200" y="406400"/>
            <a:ext cx="2673985" cy="76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sz="5000" dirty="0"/>
              <a:t>“HOMEWORK”</a:t>
            </a:r>
            <a:endParaRPr sz="5000"/>
          </a:p>
        </p:txBody>
      </p:sp>
      <p:sp>
        <p:nvSpPr>
          <p:cNvPr id="5" name="object 5"/>
          <p:cNvSpPr>
            <a:spLocks noChangeAspect="1"/>
          </p:cNvSpPr>
          <p:nvPr/>
        </p:nvSpPr>
        <p:spPr>
          <a:xfrm>
            <a:off x="9936558" y="3694486"/>
            <a:ext cx="2286000" cy="2880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5762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border-radius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473200" y="2590800"/>
            <a:ext cx="105156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make an element appear curved, use the property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 value is a number (in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px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or </a:t>
            </a:r>
            <a:r>
              <a:rPr lang="en-US" sz="3200" spc="-5" dirty="0" err="1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em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) or percentage</a:t>
            </a:r>
          </a:p>
          <a:p>
            <a:pPr marL="469900" indent="-457200">
              <a:buFont typeface="Arial" panose="020B0604020202020204" pitchFamily="34" charset="0"/>
              <a:buChar char="•"/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You can use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even if you don’t explicitly set a </a:t>
            </a:r>
            <a:r>
              <a:rPr lang="en-US" sz="3200" dirty="0">
                <a:solidFill>
                  <a:srgbClr val="FF0000"/>
                </a:solidFill>
                <a:latin typeface="Consolas"/>
                <a:cs typeface="Consolas"/>
              </a:rPr>
              <a:t>border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 </a:t>
            </a: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>
              <a:lnSpc>
                <a:spcPct val="100000"/>
              </a:lnSpc>
            </a:pPr>
            <a:endParaRPr lang="en-US" sz="32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  <a:p>
            <a:pPr marL="12700"/>
            <a:r>
              <a:rPr lang="en-US" sz="2400" dirty="0">
                <a:solidFill>
                  <a:srgbClr val="7F007F"/>
                </a:solidFill>
                <a:latin typeface="Consolas"/>
                <a:cs typeface="Consolas"/>
              </a:rPr>
              <a:t>li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 {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 </a:t>
            </a:r>
          </a:p>
          <a:p>
            <a:pPr marL="12700"/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urier New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border-radius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50%;</a:t>
            </a:r>
          </a:p>
          <a:p>
            <a:pPr marL="12700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height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3em;</a:t>
            </a:r>
          </a:p>
          <a:p>
            <a:pPr marL="12700"/>
            <a:r>
              <a:rPr lang="en-US" sz="2400" dirty="0">
                <a:solidFill>
                  <a:srgbClr val="FF0000"/>
                </a:solidFill>
                <a:latin typeface="Consolas"/>
                <a:cs typeface="Consolas"/>
              </a:rPr>
              <a:t>	width</a:t>
            </a:r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: 3em; </a:t>
            </a:r>
          </a:p>
          <a:p>
            <a:pPr marL="12700"/>
            <a:r>
              <a:rPr lang="en-US" sz="2400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105" y="5638800"/>
            <a:ext cx="1313695" cy="315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94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0" y="406400"/>
            <a:ext cx="66294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95"/>
              </a:lnSpc>
            </a:pPr>
            <a:r>
              <a:rPr dirty="0"/>
              <a:t>{</a:t>
            </a:r>
            <a:r>
              <a:rPr lang="en-US" dirty="0"/>
              <a:t> </a:t>
            </a:r>
            <a:r>
              <a:rPr dirty="0"/>
              <a:t>} </a:t>
            </a:r>
            <a:r>
              <a:rPr lang="en-US" dirty="0"/>
              <a:t>block elements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397000" y="2428373"/>
            <a:ext cx="965200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/>
            <a:r>
              <a:rPr lang="en-US" sz="5000" b="1" dirty="0">
                <a:solidFill>
                  <a:srgbClr val="5F5F5F"/>
                </a:solidFill>
                <a:latin typeface="Bebas Neue Bold"/>
                <a:cs typeface="Bebas Neue Bold"/>
              </a:rPr>
              <a:t>Block elements</a:t>
            </a:r>
          </a:p>
          <a:p>
            <a:pPr marL="469900" marR="639445" indent="-457200">
              <a:buFont typeface="Arial" panose="020B0604020202020204" pitchFamily="34" charset="0"/>
              <a:buChar char="•"/>
            </a:pP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E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xpand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naturally </a:t>
            </a: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to </a:t>
            </a:r>
            <a:r>
              <a:rPr lang="en-US" sz="3200" spc="2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fill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their </a:t>
            </a:r>
            <a:r>
              <a:rPr lang="en-US" sz="3200" spc="-1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parent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container</a:t>
            </a:r>
          </a:p>
          <a:p>
            <a:pPr marL="469900" marR="60071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Can </a:t>
            </a:r>
            <a:r>
              <a:rPr lang="en-US" sz="3200" spc="-1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have </a:t>
            </a:r>
            <a:r>
              <a:rPr lang="en-US" sz="3200" spc="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margin </a:t>
            </a:r>
            <a:r>
              <a:rPr lang="en-US" sz="3200" spc="-3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and/or </a:t>
            </a:r>
            <a:r>
              <a:rPr lang="en-US" sz="3200" spc="-5" dirty="0">
                <a:solidFill>
                  <a:srgbClr val="5F5F5F"/>
                </a:solidFill>
                <a:latin typeface="Georgia" panose="02040502050405020303" pitchFamily="18" charset="0"/>
                <a:cs typeface="Lora"/>
              </a:rPr>
              <a:t>padding</a:t>
            </a:r>
            <a:endParaRPr lang="en-US" sz="3200" dirty="0">
              <a:latin typeface="Georgia" panose="02040502050405020303" pitchFamily="18" charset="0"/>
              <a:cs typeface="Lora"/>
            </a:endParaRPr>
          </a:p>
          <a:p>
            <a:pPr marL="469900" marR="5080" lvl="1"/>
            <a:endParaRPr lang="en-US" sz="2800" spc="-5" dirty="0">
              <a:solidFill>
                <a:srgbClr val="5F5F5F"/>
              </a:solidFill>
              <a:latin typeface="Georgia" panose="02040502050405020303" pitchFamily="18" charset="0"/>
              <a:cs typeface="Lor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0" y="5029200"/>
            <a:ext cx="7051408" cy="389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9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65B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16257</TotalTime>
  <Words>2996</Words>
  <Application>Microsoft Office PowerPoint</Application>
  <PresentationFormat>Custom</PresentationFormat>
  <Paragraphs>608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9" baseType="lpstr">
      <vt:lpstr>Arial</vt:lpstr>
      <vt:lpstr>Bebas Neue Bold</vt:lpstr>
      <vt:lpstr>Calibri</vt:lpstr>
      <vt:lpstr>Consolas</vt:lpstr>
      <vt:lpstr>Courier New</vt:lpstr>
      <vt:lpstr>Georgia</vt:lpstr>
      <vt:lpstr>Lora</vt:lpstr>
      <vt:lpstr>Symbol</vt:lpstr>
      <vt:lpstr>Times New Roman</vt:lpstr>
      <vt:lpstr>Office Theme</vt:lpstr>
      <vt:lpstr>PowerPoint Presentation</vt:lpstr>
      <vt:lpstr>SESSION OVERVIEW</vt:lpstr>
      <vt:lpstr>PowerPoint Presentation</vt:lpstr>
      <vt:lpstr>{ } css box model</vt:lpstr>
      <vt:lpstr>{ } padding</vt:lpstr>
      <vt:lpstr>{ } margin</vt:lpstr>
      <vt:lpstr>{ } border</vt:lpstr>
      <vt:lpstr>{ } border-radius</vt:lpstr>
      <vt:lpstr>{ } block elements</vt:lpstr>
      <vt:lpstr>{ } inline elements</vt:lpstr>
      <vt:lpstr>{ } inline-block elements</vt:lpstr>
      <vt:lpstr>QUESTIONS?</vt:lpstr>
      <vt:lpstr>PowerPoint Presentation</vt:lpstr>
      <vt:lpstr>CLASSES AND IDs</vt:lpstr>
      <vt:lpstr>CLASSES AND IDs</vt:lpstr>
      <vt:lpstr>CLASSES AND IDs</vt:lpstr>
      <vt:lpstr>CLASSES AND IDs</vt:lpstr>
      <vt:lpstr>Class selectors in css</vt:lpstr>
      <vt:lpstr>ID Attributes</vt:lpstr>
      <vt:lpstr>ID selectors in css</vt:lpstr>
      <vt:lpstr>IDs for anchoring</vt:lpstr>
      <vt:lpstr>ID Attributes</vt:lpstr>
      <vt:lpstr>how to choose - class or id?</vt:lpstr>
      <vt:lpstr>PowerPoint Presentation</vt:lpstr>
      <vt:lpstr>ASSIGNMENT</vt:lpstr>
      <vt:lpstr>PowerPoint Presentation</vt:lpstr>
      <vt:lpstr>WEB lAYOUTS</vt:lpstr>
      <vt:lpstr>3 web layout properties</vt:lpstr>
      <vt:lpstr>Display property</vt:lpstr>
      <vt:lpstr>CSS Floats</vt:lpstr>
      <vt:lpstr>CSS Floats</vt:lpstr>
      <vt:lpstr>CSS Floats</vt:lpstr>
      <vt:lpstr>CSS Floats</vt:lpstr>
      <vt:lpstr>Flows before rows</vt:lpstr>
      <vt:lpstr>Flows before rows</vt:lpstr>
      <vt:lpstr>CSS Floats</vt:lpstr>
      <vt:lpstr>CSS Floats</vt:lpstr>
      <vt:lpstr>CSS Floats</vt:lpstr>
      <vt:lpstr>CSS Floats</vt:lpstr>
      <vt:lpstr>CSS Floats</vt:lpstr>
      <vt:lpstr>How to fix floats?</vt:lpstr>
      <vt:lpstr>How to fix floats?</vt:lpstr>
      <vt:lpstr>The CLEAR PROPERTY</vt:lpstr>
      <vt:lpstr>The CLEAR PROPERTY</vt:lpstr>
      <vt:lpstr>The CLEAR PROPERTY</vt:lpstr>
      <vt:lpstr>The CLEAR PROPERTY</vt:lpstr>
      <vt:lpstr>The overflow PROPERTY</vt:lpstr>
      <vt:lpstr>The overflow PROPERTY</vt:lpstr>
      <vt:lpstr>The overflow PROPERTY</vt:lpstr>
      <vt:lpstr>The overflow PROPERTY</vt:lpstr>
      <vt:lpstr>The overflow PROPERTY</vt:lpstr>
      <vt:lpstr>PowerPoint Presentation</vt:lpstr>
      <vt:lpstr>ASSIGNMENT</vt:lpstr>
      <vt:lpstr>PowerPoint Presentation</vt:lpstr>
      <vt:lpstr>Web fonts</vt:lpstr>
      <vt:lpstr>Web fonts</vt:lpstr>
      <vt:lpstr>Web fonts</vt:lpstr>
      <vt:lpstr>Web fonts</vt:lpstr>
      <vt:lpstr>Web fonts</vt:lpstr>
      <vt:lpstr>Web fonts</vt:lpstr>
      <vt:lpstr>icon fonts</vt:lpstr>
      <vt:lpstr>icon fonts</vt:lpstr>
      <vt:lpstr>Font AWesome</vt:lpstr>
      <vt:lpstr>Web fonts</vt:lpstr>
      <vt:lpstr>Web fonts</vt:lpstr>
      <vt:lpstr>@Font-face</vt:lpstr>
      <vt:lpstr>@Font-face</vt:lpstr>
      <vt:lpstr>PowerPoint Presentation</vt:lpstr>
      <vt:lpstr>ASSIGNMENT</vt:lpstr>
      <vt:lpstr>PowerPoint Presentation</vt:lpstr>
      <vt:lpstr>What is javascript?</vt:lpstr>
      <vt:lpstr>Where to put javascript?</vt:lpstr>
      <vt:lpstr>Javascript example</vt:lpstr>
      <vt:lpstr>What is jquery?</vt:lpstr>
      <vt:lpstr>Using jquery</vt:lpstr>
      <vt:lpstr>Jquery example</vt:lpstr>
      <vt:lpstr>Better Jquery example</vt:lpstr>
      <vt:lpstr>Jquery provides easy animations</vt:lpstr>
      <vt:lpstr>“HOMEWORK”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Rebeckah Johnson</cp:lastModifiedBy>
  <cp:revision>228</cp:revision>
  <dcterms:created xsi:type="dcterms:W3CDTF">2017-02-22T17:39:57Z</dcterms:created>
  <dcterms:modified xsi:type="dcterms:W3CDTF">2018-03-29T22:04:11Z</dcterms:modified>
</cp:coreProperties>
</file>