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7" r:id="rId14"/>
    <p:sldId id="270" r:id="rId15"/>
    <p:sldId id="271" r:id="rId16"/>
    <p:sldId id="344" r:id="rId17"/>
    <p:sldId id="312" r:id="rId18"/>
    <p:sldId id="272" r:id="rId19"/>
    <p:sldId id="273" r:id="rId20"/>
    <p:sldId id="274" r:id="rId21"/>
    <p:sldId id="307" r:id="rId22"/>
    <p:sldId id="275" r:id="rId23"/>
    <p:sldId id="276" r:id="rId24"/>
    <p:sldId id="349" r:id="rId25"/>
    <p:sldId id="277" r:id="rId26"/>
    <p:sldId id="308" r:id="rId27"/>
    <p:sldId id="335" r:id="rId28"/>
    <p:sldId id="278" r:id="rId29"/>
    <p:sldId id="279" r:id="rId30"/>
    <p:sldId id="309" r:id="rId31"/>
    <p:sldId id="310" r:id="rId32"/>
    <p:sldId id="282" r:id="rId33"/>
    <p:sldId id="283" r:id="rId34"/>
    <p:sldId id="284" r:id="rId35"/>
    <p:sldId id="311" r:id="rId36"/>
    <p:sldId id="285" r:id="rId37"/>
    <p:sldId id="348" r:id="rId38"/>
    <p:sldId id="313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306" r:id="rId47"/>
    <p:sldId id="305" r:id="rId48"/>
    <p:sldId id="300" r:id="rId49"/>
    <p:sldId id="302" r:id="rId50"/>
    <p:sldId id="303" r:id="rId51"/>
    <p:sldId id="343" r:id="rId52"/>
    <p:sldId id="304" r:id="rId53"/>
    <p:sldId id="346" r:id="rId54"/>
    <p:sldId id="347" r:id="rId55"/>
    <p:sldId id="345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5" r:id="rId72"/>
    <p:sldId id="366" r:id="rId73"/>
    <p:sldId id="367" r:id="rId74"/>
    <p:sldId id="368" r:id="rId75"/>
    <p:sldId id="369" r:id="rId76"/>
    <p:sldId id="371" r:id="rId77"/>
    <p:sldId id="372" r:id="rId78"/>
    <p:sldId id="373" r:id="rId79"/>
    <p:sldId id="342" r:id="rId8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82D"/>
    <a:srgbClr val="EA992E"/>
    <a:srgbClr val="CB3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>
      <p:cViewPr varScale="1">
        <p:scale>
          <a:sx n="58" d="100"/>
          <a:sy n="58" d="100"/>
        </p:scale>
        <p:origin x="1421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F4B4F-E8F0-422E-81BC-F48279DD1E61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ED26E-3621-4E70-966E-CFBAE28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Look up hex code for blue</a:t>
            </a:r>
          </a:p>
        </p:txBody>
      </p:sp>
    </p:spTree>
    <p:extLst>
      <p:ext uri="{BB962C8B-B14F-4D97-AF65-F5344CB8AC3E}">
        <p14:creationId xmlns:p14="http://schemas.microsoft.com/office/powerpoint/2010/main" val="264157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Look up hex code for blue</a:t>
            </a:r>
          </a:p>
        </p:txBody>
      </p:sp>
    </p:spTree>
    <p:extLst>
      <p:ext uri="{BB962C8B-B14F-4D97-AF65-F5344CB8AC3E}">
        <p14:creationId xmlns:p14="http://schemas.microsoft.com/office/powerpoint/2010/main" val="310866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Website live example </a:t>
            </a:r>
          </a:p>
        </p:txBody>
      </p:sp>
    </p:spTree>
    <p:extLst>
      <p:ext uri="{BB962C8B-B14F-4D97-AF65-F5344CB8AC3E}">
        <p14:creationId xmlns:p14="http://schemas.microsoft.com/office/powerpoint/2010/main" val="228885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3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19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256?</a:t>
            </a:r>
          </a:p>
        </p:txBody>
      </p:sp>
    </p:spTree>
    <p:extLst>
      <p:ext uri="{BB962C8B-B14F-4D97-AF65-F5344CB8AC3E}">
        <p14:creationId xmlns:p14="http://schemas.microsoft.com/office/powerpoint/2010/main" val="1260689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256?</a:t>
            </a:r>
          </a:p>
        </p:txBody>
      </p:sp>
    </p:spTree>
    <p:extLst>
      <p:ext uri="{BB962C8B-B14F-4D97-AF65-F5344CB8AC3E}">
        <p14:creationId xmlns:p14="http://schemas.microsoft.com/office/powerpoint/2010/main" val="250919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39640" y="3389083"/>
            <a:ext cx="3525519" cy="1158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771900" y="5118100"/>
            <a:ext cx="5461000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9525" y="3548811"/>
            <a:ext cx="5725795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6647" y="3775341"/>
            <a:ext cx="10871504" cy="4754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weeket.github.io/dev-10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websafe_fonts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mailto::beckjohnson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800" y="11049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10795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2" y="0"/>
                </a:lnTo>
                <a:lnTo>
                  <a:pt x="3267722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2" y="0"/>
                </a:lnTo>
                <a:lnTo>
                  <a:pt x="3267722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2" y="0"/>
                </a:lnTo>
                <a:lnTo>
                  <a:pt x="3267722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099" y="0"/>
                </a:lnTo>
                <a:lnTo>
                  <a:pt x="3213100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37849" y="5994400"/>
            <a:ext cx="3980815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  <a:p>
            <a:pPr algn="ctr">
              <a:lnSpc>
                <a:spcPct val="100000"/>
              </a:lnSpc>
            </a:pPr>
            <a:r>
              <a:rPr sz="2300" dirty="0">
                <a:solidFill>
                  <a:srgbClr val="565B5F"/>
                </a:solidFill>
                <a:latin typeface="Georgia"/>
                <a:cs typeface="Georgia"/>
              </a:rPr>
              <a:t>Instructor: Beck Johnson  </a:t>
            </a:r>
            <a:r>
              <a:rPr sz="2300" spc="-25" dirty="0">
                <a:solidFill>
                  <a:srgbClr val="565B5F"/>
                </a:solidFill>
                <a:latin typeface="Georgia"/>
                <a:cs typeface="Georgia"/>
              </a:rPr>
              <a:t>Week </a:t>
            </a:r>
            <a:r>
              <a:rPr sz="2300" dirty="0">
                <a:solidFill>
                  <a:srgbClr val="565B5F"/>
                </a:solidFill>
                <a:latin typeface="Georgia"/>
                <a:cs typeface="Georgia"/>
              </a:rPr>
              <a:t>1</a:t>
            </a:r>
            <a:endParaRPr sz="23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73717" y="5343525"/>
            <a:ext cx="2511425" cy="203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325" indent="-428625">
              <a:lnSpc>
                <a:spcPct val="100000"/>
              </a:lnSpc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spc="10" dirty="0">
                <a:solidFill>
                  <a:srgbClr val="5F5F5F"/>
                </a:solidFill>
                <a:latin typeface="Georgia"/>
                <a:cs typeface="Georgia"/>
              </a:rPr>
              <a:t>Layout</a:t>
            </a:r>
            <a:endParaRPr sz="3300" dirty="0">
              <a:latin typeface="Georgia"/>
              <a:cs typeface="Georgia"/>
            </a:endParaRPr>
          </a:p>
          <a:p>
            <a:pPr marL="441325" indent="-428625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Navigation</a:t>
            </a:r>
            <a:endParaRPr sz="3300" dirty="0">
              <a:latin typeface="Georgia"/>
              <a:cs typeface="Georgia"/>
            </a:endParaRPr>
          </a:p>
          <a:p>
            <a:pPr marL="441325" indent="-428625">
              <a:lnSpc>
                <a:spcPct val="100000"/>
              </a:lnSpc>
              <a:spcBef>
                <a:spcPts val="2039"/>
              </a:spcBef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User</a:t>
            </a:r>
            <a:r>
              <a:rPr sz="33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40" dirty="0">
                <a:solidFill>
                  <a:srgbClr val="5F5F5F"/>
                </a:solidFill>
                <a:latin typeface="Georgia"/>
                <a:cs typeface="Georgia"/>
              </a:rPr>
              <a:t>flows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7075" y="5343525"/>
            <a:ext cx="2879725" cy="203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134" indent="-432434">
              <a:lnSpc>
                <a:spcPct val="100000"/>
              </a:lnSpc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Colors</a:t>
            </a:r>
            <a:endParaRPr sz="3300" dirty="0">
              <a:latin typeface="Georgia"/>
              <a:cs typeface="Georgia"/>
            </a:endParaRPr>
          </a:p>
          <a:p>
            <a:pPr marL="445134" indent="-432434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Fonts</a:t>
            </a:r>
            <a:endParaRPr sz="3300" dirty="0">
              <a:latin typeface="Georgia"/>
              <a:cs typeface="Georgia"/>
            </a:endParaRPr>
          </a:p>
          <a:p>
            <a:pPr marL="445134" indent="-432434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Backgrounds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4464" y="4324559"/>
            <a:ext cx="4326835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8740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USER EXPERIENCE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71765" y="4318851"/>
            <a:ext cx="2886075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GRAPHIC</a:t>
            </a:r>
            <a:r>
              <a:rPr sz="4600" b="1" spc="-100" dirty="0">
                <a:solidFill>
                  <a:srgbClr val="5F5F5F"/>
                </a:solidFill>
                <a:latin typeface="Bebas Neue Bold"/>
                <a:cs typeface="Bebas Neue Bold"/>
              </a:rPr>
              <a:t> </a:t>
            </a: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DESIGN</a:t>
            </a:r>
            <a:endParaRPr sz="4600" dirty="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0285" y="2590800"/>
            <a:ext cx="577151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20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4300" spc="-5" dirty="0">
                <a:solidFill>
                  <a:srgbClr val="5F5F5F"/>
                </a:solidFill>
                <a:latin typeface="Georgia"/>
                <a:cs typeface="Georgia"/>
              </a:rPr>
              <a:t>is the</a:t>
            </a:r>
            <a:r>
              <a:rPr sz="4300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4300" spc="-5" dirty="0">
                <a:solidFill>
                  <a:srgbClr val="5F5F5F"/>
                </a:solidFill>
                <a:latin typeface="Georgia"/>
                <a:cs typeface="Georgia"/>
              </a:rPr>
              <a:t>experience?</a:t>
            </a:r>
            <a:endParaRPr sz="43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73800" y="393700"/>
            <a:ext cx="13950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DESIGN</a:t>
            </a:r>
            <a:endParaRPr sz="5000"/>
          </a:p>
        </p:txBody>
      </p:sp>
      <p:sp>
        <p:nvSpPr>
          <p:cNvPr id="9" name="object 9"/>
          <p:cNvSpPr/>
          <p:nvPr/>
        </p:nvSpPr>
        <p:spPr>
          <a:xfrm>
            <a:off x="5334977" y="482600"/>
            <a:ext cx="710222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842645" y="209972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1411821" y="2696690"/>
            <a:ext cx="11684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2A509-6B7E-4AC2-8C6D-51FF931329E4}"/>
              </a:ext>
            </a:extLst>
          </p:cNvPr>
          <p:cNvSpPr/>
          <p:nvPr/>
        </p:nvSpPr>
        <p:spPr>
          <a:xfrm>
            <a:off x="3550285" y="8229600"/>
            <a:ext cx="6060955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300" spc="-5" dirty="0">
                <a:solidFill>
                  <a:srgbClr val="5F5F5F"/>
                </a:solidFill>
                <a:latin typeface="Georgia"/>
              </a:rPr>
              <a:t>Design is done with CSS</a:t>
            </a:r>
            <a:endParaRPr lang="en-US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9800" y="5880100"/>
            <a:ext cx="602678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CODE	EDITING	TOOLS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8600" y="29591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0" y="406400"/>
            <a:ext cx="26968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CODE</a:t>
            </a:r>
            <a:r>
              <a:rPr sz="5000" spc="-100" dirty="0"/>
              <a:t> </a:t>
            </a:r>
            <a:r>
              <a:rPr sz="5000" dirty="0"/>
              <a:t>EDITORS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4699000" y="52644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0" y="2733281"/>
            <a:ext cx="1902155" cy="19022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1100" y="4838700"/>
            <a:ext cx="146431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dirty="0">
                <a:solidFill>
                  <a:srgbClr val="5F5F5F"/>
                </a:solidFill>
                <a:latin typeface="Lora"/>
                <a:cs typeface="Lora"/>
              </a:rPr>
              <a:t>VS</a:t>
            </a:r>
            <a:r>
              <a:rPr sz="2900" spc="-105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sz="2900" spc="-5" dirty="0">
                <a:solidFill>
                  <a:srgbClr val="5F5F5F"/>
                </a:solidFill>
                <a:latin typeface="Lora"/>
                <a:cs typeface="Lora"/>
              </a:rPr>
              <a:t>Code</a:t>
            </a:r>
            <a:endParaRPr sz="2900">
              <a:latin typeface="Lora"/>
              <a:cs typeface="Lor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000" y="2844800"/>
            <a:ext cx="1676400" cy="1684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40400" y="4838700"/>
            <a:ext cx="1487805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25" dirty="0">
                <a:solidFill>
                  <a:srgbClr val="5F5F5F"/>
                </a:solidFill>
                <a:latin typeface="Lora"/>
                <a:cs typeface="Lora"/>
              </a:rPr>
              <a:t>Brackets</a:t>
            </a:r>
            <a:endParaRPr sz="2900">
              <a:latin typeface="Lora"/>
              <a:cs typeface="Lor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88400" y="2870200"/>
            <a:ext cx="1904276" cy="1738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07500" y="4838700"/>
            <a:ext cx="94361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dirty="0">
                <a:solidFill>
                  <a:srgbClr val="5F5F5F"/>
                </a:solidFill>
                <a:latin typeface="Lora"/>
                <a:cs typeface="Lora"/>
              </a:rPr>
              <a:t>Atom</a:t>
            </a:r>
            <a:endParaRPr sz="2900">
              <a:latin typeface="Lora"/>
              <a:cs typeface="Lor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29500" y="6172200"/>
            <a:ext cx="1917700" cy="195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12100" y="8305800"/>
            <a:ext cx="908685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5" dirty="0">
                <a:solidFill>
                  <a:srgbClr val="5F5F5F"/>
                </a:solidFill>
                <a:latin typeface="Lora"/>
                <a:cs typeface="Lora"/>
              </a:rPr>
              <a:t>Coda</a:t>
            </a:r>
            <a:endParaRPr sz="2900">
              <a:latin typeface="Lora"/>
              <a:cs typeface="Lor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10000" y="6324600"/>
            <a:ext cx="1955800" cy="195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95700" y="8305800"/>
            <a:ext cx="224917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10" dirty="0">
                <a:solidFill>
                  <a:srgbClr val="5F5F5F"/>
                </a:solidFill>
                <a:latin typeface="Lora"/>
                <a:cs typeface="Lora"/>
              </a:rPr>
              <a:t>Sublime</a:t>
            </a:r>
            <a:r>
              <a:rPr sz="2900" spc="-75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sz="2900" spc="-40" dirty="0">
                <a:solidFill>
                  <a:srgbClr val="5F5F5F"/>
                </a:solidFill>
                <a:latin typeface="Lora"/>
                <a:cs typeface="Lora"/>
              </a:rPr>
              <a:t>Text</a:t>
            </a:r>
            <a:endParaRPr sz="2900">
              <a:latin typeface="Lora"/>
              <a:cs typeface="L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6847" y="2819400"/>
            <a:ext cx="9780905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5F5F5F"/>
              </a:buClr>
            </a:pPr>
            <a:endParaRPr sz="3600" dirty="0">
              <a:latin typeface="Georgia" panose="02040502050405020303" pitchFamily="18" charset="0"/>
              <a:cs typeface="Times New Roman"/>
            </a:endParaRP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HTML </a:t>
            </a:r>
            <a:r>
              <a:rPr sz="54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is just text </a:t>
            </a:r>
            <a:endParaRPr lang="en-US" sz="5400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Y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ou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can right-click</a:t>
            </a:r>
            <a:r>
              <a:rPr sz="3600" spc="-6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and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select</a:t>
            </a:r>
            <a:r>
              <a:rPr lang="en-US" sz="3600" dirty="0">
                <a:latin typeface="Georgia" panose="02040502050405020303" pitchFamily="18" charset="0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"View Source" on any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webpage to see how </a:t>
            </a: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the developer made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5524500" y="406400"/>
            <a:ext cx="26968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/>
              <a:t>CODE</a:t>
            </a:r>
            <a:r>
              <a:rPr lang="en-US" sz="5000" kern="0" spc="-100"/>
              <a:t> </a:t>
            </a:r>
            <a:r>
              <a:rPr lang="en-US" sz="5000" kern="0"/>
              <a:t>EDITORS</a:t>
            </a:r>
          </a:p>
        </p:txBody>
      </p:sp>
      <p:sp>
        <p:nvSpPr>
          <p:cNvPr id="8" name="object 4"/>
          <p:cNvSpPr/>
          <p:nvPr/>
        </p:nvSpPr>
        <p:spPr>
          <a:xfrm>
            <a:off x="4699000" y="52644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87600" y="6096000"/>
            <a:ext cx="9296400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 indent="-12700" algn="ctr">
              <a:lnSpc>
                <a:spcPct val="100000"/>
              </a:lnSpc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HTML and CSS require testing in 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all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major modern browsers and</a:t>
            </a:r>
            <a:r>
              <a:rPr sz="3300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devices</a:t>
            </a: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24765" marR="5080" indent="-12700" algn="ctr">
              <a:lnSpc>
                <a:spcPct val="100000"/>
              </a:lnSpc>
            </a:pP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24765" marR="5080" indent="-12700" algn="ctr">
              <a:lnSpc>
                <a:spcPct val="100000"/>
              </a:lnSpc>
            </a:pPr>
            <a:r>
              <a:rPr lang="en-US" sz="3300" spc="-10" dirty="0">
                <a:solidFill>
                  <a:srgbClr val="5F5F5F"/>
                </a:solidFill>
                <a:latin typeface="Georgia"/>
                <a:cs typeface="Georgia"/>
              </a:rPr>
              <a:t>You can experiment directly in the browser before making permanent changes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46700" y="406400"/>
            <a:ext cx="30587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WEB</a:t>
            </a:r>
            <a:r>
              <a:rPr sz="5000" spc="-100" dirty="0"/>
              <a:t> </a:t>
            </a:r>
            <a:r>
              <a:rPr sz="5000" dirty="0"/>
              <a:t>BROWSERS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4559300" y="52644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>
            <a:spLocks noChangeAspect="1"/>
          </p:cNvSpPr>
          <p:nvPr/>
        </p:nvSpPr>
        <p:spPr>
          <a:xfrm>
            <a:off x="1701800" y="3044405"/>
            <a:ext cx="10278801" cy="2639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3485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DEVELOPER</a:t>
            </a:r>
            <a:r>
              <a:rPr sz="5000" spc="-100" dirty="0"/>
              <a:t> </a:t>
            </a:r>
            <a:r>
              <a:rPr sz="5000" dirty="0"/>
              <a:t>TOOLS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4321746" y="546100"/>
            <a:ext cx="580453" cy="58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6339" y="2333358"/>
            <a:ext cx="8015605" cy="6358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Chrome</a:t>
            </a:r>
            <a:endParaRPr sz="3300" dirty="0">
              <a:latin typeface="Georgia" panose="02040502050405020303" pitchFamily="18" charset="0"/>
              <a:cs typeface="Lora"/>
            </a:endParaRPr>
          </a:p>
          <a:p>
            <a:pPr marL="562610" indent="-422909">
              <a:lnSpc>
                <a:spcPct val="100000"/>
              </a:lnSpc>
              <a:spcBef>
                <a:spcPts val="1930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Right-click &gt;</a:t>
            </a:r>
            <a:r>
              <a:rPr sz="2500" spc="-8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Inspect</a:t>
            </a:r>
            <a:endParaRPr sz="2500" dirty="0">
              <a:latin typeface="Georgia" panose="02040502050405020303" pitchFamily="18" charset="0"/>
              <a:cs typeface="Georgia"/>
            </a:endParaRPr>
          </a:p>
          <a:p>
            <a:pPr marL="562610" indent="-422909">
              <a:lnSpc>
                <a:spcPct val="100000"/>
              </a:lnSpc>
              <a:spcBef>
                <a:spcPts val="1595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lang="en-US"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OR hit the </a:t>
            </a:r>
            <a:r>
              <a:rPr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F12</a:t>
            </a:r>
            <a:r>
              <a:rPr sz="2500" spc="-9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key</a:t>
            </a:r>
            <a:endParaRPr lang="en-US" sz="25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39701">
              <a:lnSpc>
                <a:spcPct val="100000"/>
              </a:lnSpc>
              <a:spcBef>
                <a:spcPts val="1595"/>
              </a:spcBef>
              <a:tabLst>
                <a:tab pos="562610" algn="l"/>
                <a:tab pos="563245" algn="l"/>
              </a:tabLst>
            </a:pPr>
            <a:endParaRPr sz="2500" dirty="0"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Safari</a:t>
            </a:r>
            <a:endParaRPr lang="en-US" sz="3300" dirty="0">
              <a:latin typeface="Georgia" panose="02040502050405020303" pitchFamily="18" charset="0"/>
              <a:cs typeface="Lora"/>
            </a:endParaRPr>
          </a:p>
          <a:p>
            <a:pPr marL="562610" indent="-422909">
              <a:lnSpc>
                <a:spcPct val="100000"/>
              </a:lnSpc>
              <a:spcBef>
                <a:spcPts val="1935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lang="en-US"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Open Preferences &gt; </a:t>
            </a:r>
            <a:r>
              <a:rPr lang="en-US"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Advanced </a:t>
            </a:r>
            <a:r>
              <a:rPr lang="en-US"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&gt; Show Develop</a:t>
            </a:r>
            <a:r>
              <a:rPr lang="en-US" sz="2500" spc="4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menu</a:t>
            </a:r>
            <a:endParaRPr lang="en-US" sz="2500" dirty="0">
              <a:latin typeface="Georgia" panose="02040502050405020303" pitchFamily="18" charset="0"/>
              <a:cs typeface="Georgia"/>
            </a:endParaRPr>
          </a:p>
          <a:p>
            <a:pPr marL="562610" indent="-422909">
              <a:lnSpc>
                <a:spcPct val="100000"/>
              </a:lnSpc>
              <a:spcBef>
                <a:spcPts val="2000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Right-click &gt;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Inspect</a:t>
            </a:r>
            <a:r>
              <a:rPr sz="2500" spc="-5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Element</a:t>
            </a:r>
            <a:endParaRPr lang="en-US" sz="25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562610" indent="-422909">
              <a:lnSpc>
                <a:spcPct val="100000"/>
              </a:lnSpc>
              <a:spcBef>
                <a:spcPts val="2000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endParaRPr sz="2500" dirty="0"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Internet </a:t>
            </a:r>
            <a:r>
              <a:rPr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Explorer</a:t>
            </a:r>
            <a:endParaRPr sz="3300" dirty="0">
              <a:latin typeface="Georgia" panose="02040502050405020303" pitchFamily="18" charset="0"/>
              <a:cs typeface="Lora"/>
            </a:endParaRPr>
          </a:p>
          <a:p>
            <a:pPr marL="557530" indent="-423545">
              <a:lnSpc>
                <a:spcPct val="100000"/>
              </a:lnSpc>
              <a:spcBef>
                <a:spcPts val="1885"/>
              </a:spcBef>
              <a:buFont typeface="Symbol"/>
              <a:buChar char=""/>
              <a:tabLst>
                <a:tab pos="557530" algn="l"/>
                <a:tab pos="558165" algn="l"/>
              </a:tabLst>
            </a:pP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F12</a:t>
            </a:r>
            <a:r>
              <a:rPr sz="2500" spc="-8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1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key</a:t>
            </a:r>
            <a:endParaRPr sz="2500" dirty="0">
              <a:latin typeface="Georgia" panose="02040502050405020303" pitchFamily="18" charset="0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3485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DEVELOPER</a:t>
            </a:r>
            <a:r>
              <a:rPr sz="5000" spc="-100" dirty="0"/>
              <a:t> </a:t>
            </a:r>
            <a:r>
              <a:rPr sz="5000" dirty="0"/>
              <a:t>TOOLS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4321746" y="546100"/>
            <a:ext cx="580453" cy="58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967B6-C6ED-4392-892C-1985F84ED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2081765"/>
            <a:ext cx="10196512" cy="73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99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99000" y="5880100"/>
            <a:ext cx="3937000" cy="1194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Let’s try it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8600" y="29591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511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1900" y="5118100"/>
            <a:ext cx="54463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81356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HTML	DOCUMENTS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dirty="0"/>
              <a:t>&lt;html&gt;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6800" y="406400"/>
            <a:ext cx="3262629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DOCUMENT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603821" y="2667000"/>
            <a:ext cx="8623300" cy="607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!doctype</a:t>
            </a:r>
            <a:r>
              <a:rPr sz="2600" spc="-95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820419">
              <a:lnSpc>
                <a:spcPct val="100000"/>
              </a:lnSpc>
              <a:spcBef>
                <a:spcPts val="1680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meta</a:t>
            </a:r>
            <a:r>
              <a:rPr sz="2600" spc="-9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FF0000"/>
                </a:solidFill>
                <a:latin typeface="Consolas"/>
                <a:cs typeface="Consolas"/>
              </a:rPr>
              <a:t>charset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="UTF-8"&gt;</a:t>
            </a:r>
            <a:endParaRPr sz="2600" dirty="0">
              <a:latin typeface="Consolas"/>
              <a:cs typeface="Consolas"/>
            </a:endParaRPr>
          </a:p>
          <a:p>
            <a:pPr marL="820419">
              <a:lnSpc>
                <a:spcPct val="100000"/>
              </a:lnSpc>
              <a:spcBef>
                <a:spcPts val="335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title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r>
              <a:rPr sz="2600" dirty="0">
                <a:latin typeface="Consolas"/>
                <a:cs typeface="Consolas"/>
              </a:rPr>
              <a:t>My First</a:t>
            </a:r>
            <a:r>
              <a:rPr sz="2600" spc="-90" dirty="0"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Page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title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798830">
              <a:lnSpc>
                <a:spcPct val="100000"/>
              </a:lnSpc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r>
              <a:rPr sz="2600" dirty="0">
                <a:latin typeface="Consolas"/>
                <a:cs typeface="Consolas"/>
              </a:rPr>
              <a:t>The body is what the browser</a:t>
            </a:r>
            <a:r>
              <a:rPr sz="2600" spc="-85" dirty="0"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sees.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  <a:spcBef>
                <a:spcPts val="735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r>
              <a:rPr sz="2600" dirty="0">
                <a:latin typeface="Consolas"/>
                <a:cs typeface="Consolas"/>
              </a:rPr>
              <a:t>Several ways to format</a:t>
            </a:r>
            <a:r>
              <a:rPr sz="2600" spc="-85" dirty="0"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text.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08083" y="1893486"/>
            <a:ext cx="5780364" cy="4749165"/>
            <a:chOff x="7208083" y="1893486"/>
            <a:chExt cx="5780364" cy="4749165"/>
          </a:xfrm>
        </p:grpSpPr>
        <p:pic>
          <p:nvPicPr>
            <p:cNvPr id="7" name="Picture 2" descr="laptop_PNG8915.png (2046×1681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083" y="1893486"/>
              <a:ext cx="5780364" cy="4749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5234" y="2743200"/>
              <a:ext cx="3208316" cy="2007489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249836" y="1898705"/>
            <a:ext cx="5780364" cy="4749165"/>
            <a:chOff x="7249836" y="1898705"/>
            <a:chExt cx="5780364" cy="4749165"/>
          </a:xfrm>
        </p:grpSpPr>
        <p:grpSp>
          <p:nvGrpSpPr>
            <p:cNvPr id="10" name="Group 9"/>
            <p:cNvGrpSpPr/>
            <p:nvPr/>
          </p:nvGrpSpPr>
          <p:grpSpPr>
            <a:xfrm>
              <a:off x="7249836" y="1898705"/>
              <a:ext cx="5780364" cy="4749165"/>
              <a:chOff x="7208083" y="1893486"/>
              <a:chExt cx="5780364" cy="4749165"/>
            </a:xfrm>
          </p:grpSpPr>
          <p:pic>
            <p:nvPicPr>
              <p:cNvPr id="12" name="Picture 2" descr="laptop_PNG8915.png (2046×1681)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8083" y="1893486"/>
                <a:ext cx="5780364" cy="4749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5234" y="2743200"/>
                <a:ext cx="3208316" cy="2007489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9016" y="2648013"/>
              <a:ext cx="3436468" cy="21927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35" y="-120144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6018" y="3200400"/>
            <a:ext cx="8949564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20" dirty="0">
                <a:solidFill>
                  <a:srgbClr val="5F5F5F"/>
                </a:solidFill>
                <a:latin typeface="Georgia"/>
                <a:cs typeface="Georgia"/>
              </a:rPr>
              <a:t>Who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</a:t>
            </a:r>
            <a:r>
              <a:rPr sz="3300" spc="-1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you?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Who am I?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do you</a:t>
            </a:r>
            <a:r>
              <a:rPr sz="3300" spc="-9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0" dirty="0">
                <a:solidFill>
                  <a:srgbClr val="5F5F5F"/>
                </a:solidFill>
                <a:latin typeface="Georgia"/>
                <a:cs typeface="Georgia"/>
              </a:rPr>
              <a:t>do/study/etc?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your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experience with web</a:t>
            </a:r>
            <a:r>
              <a:rPr sz="3300" spc="4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development?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897255" lvl="1" indent="-427355"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Do you have related skills like</a:t>
            </a:r>
            <a:r>
              <a:rPr lang="en-US" sz="3300" spc="-5" dirty="0">
                <a:solidFill>
                  <a:srgbClr val="5F5F5F"/>
                </a:solidFill>
                <a:latin typeface="Georgia"/>
              </a:rPr>
              <a:t> Photoshop, Wireframing, E-mail Marketing, </a:t>
            </a:r>
            <a:r>
              <a:rPr lang="en-US" sz="3300" spc="-5" dirty="0" err="1">
                <a:solidFill>
                  <a:srgbClr val="5F5F5F"/>
                </a:solidFill>
                <a:latin typeface="Georgia"/>
              </a:rPr>
              <a:t>etc</a:t>
            </a:r>
            <a:r>
              <a:rPr lang="en-US" sz="3300" spc="-5" dirty="0">
                <a:solidFill>
                  <a:srgbClr val="5F5F5F"/>
                </a:solidFill>
                <a:latin typeface="Georgia"/>
              </a:rPr>
              <a:t>?</a:t>
            </a:r>
            <a:endParaRPr sz="3300" spc="-5" dirty="0">
              <a:solidFill>
                <a:srgbClr val="5F5F5F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you hoping to get out of this</a:t>
            </a:r>
            <a:r>
              <a:rPr sz="3300" spc="-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class?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00" y="489774"/>
            <a:ext cx="30137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Introductions</a:t>
            </a:r>
          </a:p>
        </p:txBody>
      </p:sp>
      <p:sp>
        <p:nvSpPr>
          <p:cNvPr id="5" name="object 5"/>
          <p:cNvSpPr/>
          <p:nvPr/>
        </p:nvSpPr>
        <p:spPr>
          <a:xfrm>
            <a:off x="4254550" y="533400"/>
            <a:ext cx="1000404" cy="643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4900" y="406400"/>
            <a:ext cx="31743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449654" y="2743200"/>
            <a:ext cx="10027920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spcBef>
                <a:spcPts val="5385"/>
              </a:spcBef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HTML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elements 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are contained in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Consolas" panose="020B0609020204030204" pitchFamily="49" charset="0"/>
                <a:cs typeface="Georgia"/>
              </a:rPr>
              <a:t>&lt;&gt;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b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rackets</a:t>
            </a:r>
            <a:endParaRPr sz="3300" dirty="0">
              <a:latin typeface="Georgia"/>
              <a:cs typeface="Georgi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Most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HTML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tag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s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have an </a:t>
            </a:r>
            <a:r>
              <a:rPr sz="3300" b="1" spc="-5" dirty="0">
                <a:solidFill>
                  <a:srgbClr val="5F5F5F"/>
                </a:solidFill>
                <a:latin typeface="Georgia"/>
                <a:cs typeface="Georgia"/>
              </a:rPr>
              <a:t>opening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tag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a </a:t>
            </a:r>
            <a:r>
              <a:rPr sz="3300" b="1" dirty="0">
                <a:solidFill>
                  <a:srgbClr val="5F5F5F"/>
                </a:solidFill>
                <a:latin typeface="Georgia"/>
                <a:cs typeface="Georgia"/>
              </a:rPr>
              <a:t>closing</a:t>
            </a:r>
            <a:r>
              <a:rPr sz="3300" b="1" spc="-1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tag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1"/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tag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&gt;Content goes in</a:t>
            </a:r>
            <a:r>
              <a:rPr lang="en-US" sz="2800" spc="-8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here&lt;/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tag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</a:p>
          <a:p>
            <a:pPr lvl="0">
              <a:spcBef>
                <a:spcPts val="45"/>
              </a:spcBef>
            </a:pPr>
            <a:endParaRPr lang="en-US" sz="20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Lora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442595" indent="-429895"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Some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types of tags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</a:t>
            </a:r>
            <a:r>
              <a:rPr sz="3300" spc="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“self-closing”</a:t>
            </a: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2595" indent="-429895"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1">
              <a:buSzPct val="74242"/>
              <a:tabLst>
                <a:tab pos="441959" algn="l"/>
                <a:tab pos="443230" algn="l"/>
              </a:tabLst>
            </a:pP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tag 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/&gt;</a:t>
            </a:r>
          </a:p>
          <a:p>
            <a:pPr marL="12700">
              <a:lnSpc>
                <a:spcPct val="100000"/>
              </a:lnSpc>
              <a:buSzPct val="74242"/>
              <a:tabLst>
                <a:tab pos="441959" algn="l"/>
                <a:tab pos="443230" algn="l"/>
              </a:tabLst>
            </a:pP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endParaRPr sz="33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0" y="8414696"/>
            <a:ext cx="7110095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28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4900" y="406400"/>
            <a:ext cx="31743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6350000" y="9336278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45"/>
              </a:lnSpc>
            </a:pPr>
            <a:r>
              <a:rPr sz="1800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0" y="8414696"/>
            <a:ext cx="7110095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6" y="3090110"/>
            <a:ext cx="12937088" cy="506329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2111914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1300" y="406400"/>
            <a:ext cx="23742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RULES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449730" y="2590800"/>
            <a:ext cx="8862670" cy="5286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429259">
              <a:buSzPct val="74242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300" spc="-25" dirty="0">
                <a:solidFill>
                  <a:srgbClr val="5F5F5F"/>
                </a:solidFill>
                <a:latin typeface="Georgia"/>
                <a:cs typeface="Georgia"/>
              </a:rPr>
              <a:t>Tags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written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</a:t>
            </a:r>
            <a:r>
              <a:rPr sz="3300" spc="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lowercase</a:t>
            </a:r>
            <a:endParaRPr sz="3300" dirty="0">
              <a:latin typeface="Georgia"/>
              <a:cs typeface="Georgia"/>
            </a:endParaRPr>
          </a:p>
          <a:p>
            <a:pPr marL="457201" lvl="1">
              <a:spcBef>
                <a:spcPts val="2670"/>
              </a:spcBef>
              <a:buSzPct val="74242"/>
              <a:tabLst>
                <a:tab pos="886460" algn="l"/>
                <a:tab pos="887094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sz="3300" spc="-994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3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not</a:t>
            </a:r>
            <a:r>
              <a:rPr sz="3300" b="1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300" dirty="0">
              <a:solidFill>
                <a:srgbClr val="5F5F5F"/>
              </a:solidFill>
              <a:latin typeface="Consolas"/>
              <a:cs typeface="Consolas"/>
            </a:endParaRPr>
          </a:p>
          <a:p>
            <a:pPr marL="457201" lvl="1">
              <a:spcBef>
                <a:spcPts val="2670"/>
              </a:spcBef>
              <a:buSzPct val="74242"/>
              <a:tabLst>
                <a:tab pos="886460" algn="l"/>
                <a:tab pos="887094" algn="l"/>
              </a:tabLst>
            </a:pPr>
            <a:endParaRPr sz="3300" dirty="0">
              <a:latin typeface="Consolas"/>
              <a:cs typeface="Consolas"/>
            </a:endParaRPr>
          </a:p>
          <a:p>
            <a:pPr marL="441959" indent="-429259">
              <a:spcBef>
                <a:spcPts val="1705"/>
              </a:spcBef>
              <a:buSzPct val="74242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300" spc="-25" dirty="0">
                <a:solidFill>
                  <a:srgbClr val="5F5F5F"/>
                </a:solidFill>
                <a:latin typeface="Georgia"/>
                <a:cs typeface="Georgia"/>
              </a:rPr>
              <a:t>Tags </a:t>
            </a:r>
            <a:r>
              <a:rPr sz="3300" b="1" spc="-5" dirty="0">
                <a:solidFill>
                  <a:srgbClr val="5F5F5F"/>
                </a:solidFill>
                <a:latin typeface="Georgia"/>
                <a:cs typeface="Georgia"/>
              </a:rPr>
              <a:t>must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 be closed</a:t>
            </a:r>
            <a:endParaRPr sz="3300" dirty="0">
              <a:latin typeface="Georgia"/>
              <a:cs typeface="Georgia"/>
            </a:endParaRPr>
          </a:p>
          <a:p>
            <a:pPr marL="469900" lvl="1">
              <a:spcBef>
                <a:spcPts val="1705"/>
              </a:spcBef>
              <a:buSzPct val="74242"/>
              <a:tabLst>
                <a:tab pos="441959" algn="l"/>
                <a:tab pos="442595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&lt;</a:t>
            </a:r>
            <a:r>
              <a:rPr lang="en-US" sz="33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&gt;Text in</a:t>
            </a:r>
            <a:r>
              <a:rPr lang="en-US" sz="3300" spc="-6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300" spc="-15" dirty="0">
                <a:solidFill>
                  <a:srgbClr val="5F5F5F"/>
                </a:solidFill>
                <a:latin typeface="Consolas"/>
                <a:cs typeface="Consolas"/>
              </a:rPr>
              <a:t>here.&lt;/</a:t>
            </a:r>
            <a:r>
              <a:rPr lang="en-US" sz="3300" spc="-15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300" spc="-1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300" dirty="0">
              <a:latin typeface="Consolas"/>
              <a:cs typeface="Consolas"/>
            </a:endParaRPr>
          </a:p>
          <a:p>
            <a:pPr marL="456565" lvl="1">
              <a:spcBef>
                <a:spcPts val="2039"/>
              </a:spcBef>
              <a:buSzPct val="74242"/>
              <a:tabLst>
                <a:tab pos="886460" algn="l"/>
                <a:tab pos="887094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&lt;</a:t>
            </a:r>
            <a:r>
              <a:rPr lang="en-US" sz="33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&gt;Content in</a:t>
            </a:r>
            <a:r>
              <a:rPr lang="en-US" sz="3300" spc="-5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300" spc="-20" dirty="0">
                <a:solidFill>
                  <a:srgbClr val="5F5F5F"/>
                </a:solidFill>
                <a:latin typeface="Consolas"/>
                <a:cs typeface="Consolas"/>
              </a:rPr>
              <a:t>here.&lt;/</a:t>
            </a:r>
            <a:r>
              <a:rPr lang="en-US" sz="3300" spc="-2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300" spc="-2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300" dirty="0">
              <a:latin typeface="Consolas"/>
              <a:cs typeface="Consolas"/>
            </a:endParaRPr>
          </a:p>
          <a:p>
            <a:pPr marL="456565" lvl="1">
              <a:spcBef>
                <a:spcPts val="2705"/>
              </a:spcBef>
              <a:buSzPct val="74242"/>
              <a:tabLst>
                <a:tab pos="886460" algn="l"/>
                <a:tab pos="887094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&lt;</a:t>
            </a:r>
            <a:r>
              <a:rPr lang="en-US" sz="3300" dirty="0" err="1">
                <a:solidFill>
                  <a:srgbClr val="7F007F"/>
                </a:solidFill>
                <a:latin typeface="Consolas"/>
                <a:cs typeface="Consolas"/>
              </a:rPr>
              <a:t>br</a:t>
            </a: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/&gt; Self-closing line break</a:t>
            </a:r>
            <a:endParaRPr sz="33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00"/>
            <a:ext cx="13004800" cy="8092440"/>
          </a:xfrm>
          <a:custGeom>
            <a:avLst/>
            <a:gdLst/>
            <a:ahLst/>
            <a:cxnLst/>
            <a:rect l="l" t="t" r="r" b="b"/>
            <a:pathLst>
              <a:path w="13004800" h="8092440">
                <a:moveTo>
                  <a:pt x="0" y="8092020"/>
                </a:moveTo>
                <a:lnTo>
                  <a:pt x="13004800" y="8092020"/>
                </a:lnTo>
                <a:lnTo>
                  <a:pt x="13004800" y="0"/>
                </a:lnTo>
                <a:lnTo>
                  <a:pt x="0" y="0"/>
                </a:lnTo>
                <a:lnTo>
                  <a:pt x="0" y="8092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8400" y="437512"/>
            <a:ext cx="44278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DOCTYPE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31147" y="2441144"/>
            <a:ext cx="7342505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90135" algn="l"/>
              </a:tabLst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!</a:t>
            </a:r>
            <a:r>
              <a:rPr sz="6400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doctype</a:t>
            </a:r>
            <a:r>
              <a:rPr lang="en-US"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6400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html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9654" y="4550473"/>
            <a:ext cx="8785860" cy="197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The very </a:t>
            </a: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first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thing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 any HTML</a:t>
            </a:r>
            <a:r>
              <a:rPr sz="3300" spc="-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document</a:t>
            </a:r>
            <a:endParaRPr sz="3950" dirty="0">
              <a:latin typeface="Times New Roman"/>
              <a:cs typeface="Times New Roman"/>
            </a:endParaRPr>
          </a:p>
          <a:p>
            <a:pPr marL="442595" marR="5080" indent="-429895">
              <a:lnSpc>
                <a:spcPct val="100000"/>
              </a:lnSpc>
              <a:spcBef>
                <a:spcPts val="3504"/>
              </a:spcBef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spc="-35" dirty="0">
                <a:solidFill>
                  <a:srgbClr val="5F5F5F"/>
                </a:solidFill>
                <a:latin typeface="Georgia"/>
                <a:cs typeface="Georgia"/>
              </a:rPr>
              <a:t>Tells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version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of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HTML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  document is written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(this one is HTML5)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8400" y="437512"/>
            <a:ext cx="44278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DOCTYPE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0400" y="4504015"/>
            <a:ext cx="10044748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90135" algn="l"/>
              </a:tabLst>
            </a:pP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!doctype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html 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PUBLIC "=//W3C//DTD XHTML 1.0 Strict//EN" "http://www.w3.org/TR/xhtml1/DTD/xhtml-strict.dtd"</a:t>
            </a: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890135" algn="l"/>
              </a:tabLst>
            </a:pP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urier New"/>
            </a:endParaRPr>
          </a:p>
          <a:p>
            <a:pPr marL="12700">
              <a:tabLst>
                <a:tab pos="4890135" algn="l"/>
              </a:tabLs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!doctype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html 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PUBLIC "=//W3C//DTD HTML 4.01 Transitional//EN" "http://www.w3.org/TR/xhtml1/DTD/transitional.dtd"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28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4522" y="2730953"/>
            <a:ext cx="878586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SzPct val="74242"/>
              <a:tabLst>
                <a:tab pos="441959" algn="l"/>
                <a:tab pos="44323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These other doctypes are not commonly in use anymore:</a:t>
            </a:r>
          </a:p>
        </p:txBody>
      </p:sp>
    </p:spTree>
    <p:extLst>
      <p:ext uri="{BB962C8B-B14F-4D97-AF65-F5344CB8AC3E}">
        <p14:creationId xmlns:p14="http://schemas.microsoft.com/office/powerpoint/2010/main" val="2314506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0100" y="406400"/>
            <a:ext cx="37744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DECLARATIOn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20861" y="2438400"/>
            <a:ext cx="2952115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html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654" y="4356100"/>
            <a:ext cx="5810885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top line after</a:t>
            </a:r>
            <a:r>
              <a:rPr sz="3300" spc="-3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doctype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sz="33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6167" y="4356100"/>
            <a:ext cx="222694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declaration.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654" y="5304574"/>
            <a:ext cx="984313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spc="-35" dirty="0">
                <a:solidFill>
                  <a:srgbClr val="5F5F5F"/>
                </a:solidFill>
                <a:latin typeface="Georgia"/>
                <a:cs typeface="Georgia"/>
              </a:rPr>
              <a:t>Tells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“This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is where everything</a:t>
            </a:r>
            <a:r>
              <a:rPr sz="3300" spc="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starts!”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343" y="7002145"/>
            <a:ext cx="9331325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3600" dirty="0">
                <a:solidFill>
                  <a:srgbClr val="3FAA54"/>
                </a:solidFill>
                <a:latin typeface="Consolas"/>
                <a:cs typeface="Consolas"/>
              </a:rPr>
              <a:t>&lt;!-- everything else</a:t>
            </a:r>
            <a:r>
              <a:rPr sz="36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3FAA54"/>
                </a:solidFill>
                <a:latin typeface="Consolas"/>
                <a:cs typeface="Consolas"/>
              </a:rPr>
              <a:t>--&gt;</a:t>
            </a: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6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8300" y="406400"/>
            <a:ext cx="46412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&lt;!--HTML</a:t>
            </a:r>
            <a:r>
              <a:rPr sz="5000" spc="-100" dirty="0"/>
              <a:t> </a:t>
            </a:r>
            <a:r>
              <a:rPr sz="5000" dirty="0"/>
              <a:t>COMMENTS--&gt;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701800" y="2220263"/>
            <a:ext cx="9834670" cy="634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699" algn="ctr">
              <a:buSzPct val="75000"/>
              <a:tabLst>
                <a:tab pos="410209" algn="l"/>
                <a:tab pos="410845" algn="l"/>
              </a:tabLst>
            </a:pPr>
            <a:r>
              <a:rPr lang="en-US" sz="4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&lt;!-- Comments are great </a:t>
            </a:r>
            <a:r>
              <a:rPr lang="en-US" sz="4800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--&gt;</a:t>
            </a:r>
            <a:endParaRPr lang="en-US" sz="4800" dirty="0">
              <a:latin typeface="Consolas" panose="020B0609020204030204" pitchFamily="49" charset="0"/>
              <a:cs typeface="Courier New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lang="en-US" sz="3000" dirty="0">
              <a:solidFill>
                <a:srgbClr val="5F5F5F"/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</a:pPr>
            <a:endParaRPr lang="en-US"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</a:pPr>
            <a:endParaRPr sz="2000" dirty="0">
              <a:latin typeface="Times New Roman"/>
              <a:cs typeface="Times New Roman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Are not visible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 the user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their</a:t>
            </a:r>
            <a:r>
              <a:rPr sz="3200" spc="-1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browser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Lora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Great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for leaving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notes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for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yourself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other</a:t>
            </a:r>
            <a:r>
              <a:rPr sz="3200" spc="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developers</a:t>
            </a:r>
            <a:endParaRPr lang="en-US" sz="32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lang="en-US" sz="32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Can be seen in “view source”</a:t>
            </a:r>
          </a:p>
          <a:p>
            <a:pPr marL="12699">
              <a:lnSpc>
                <a:spcPct val="100000"/>
              </a:lnSpc>
              <a:buSzPct val="75000"/>
              <a:tabLst>
                <a:tab pos="410209" algn="l"/>
                <a:tab pos="410845" algn="l"/>
              </a:tabLst>
            </a:pPr>
            <a:endParaRPr lang="en-US" sz="30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sz="3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29302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8300" y="406400"/>
            <a:ext cx="46412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&lt;!--HTML</a:t>
            </a:r>
            <a:r>
              <a:rPr sz="5000" spc="-100" dirty="0"/>
              <a:t> </a:t>
            </a:r>
            <a:r>
              <a:rPr sz="5000" dirty="0"/>
              <a:t>COMMENTS--&gt;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473200" y="2464811"/>
            <a:ext cx="983467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ct val="100000"/>
              </a:lnSpc>
              <a:buSzPct val="75000"/>
              <a:tabLst>
                <a:tab pos="410209" algn="l"/>
                <a:tab pos="41084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Sometimes they don’t really have a point…</a:t>
            </a: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sz="3600" dirty="0">
              <a:latin typeface="Georgia"/>
              <a:cs typeface="Georgi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13"/>
          <a:stretch/>
        </p:blipFill>
        <p:spPr>
          <a:xfrm>
            <a:off x="979497" y="3886200"/>
            <a:ext cx="1103881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77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4600" y="406400"/>
            <a:ext cx="29032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HEAD</a:t>
            </a:r>
            <a:r>
              <a:rPr sz="5000" spc="-100" dirty="0"/>
              <a:t> </a:t>
            </a:r>
            <a:r>
              <a:rPr sz="5000" dirty="0"/>
              <a:t>ELEMENT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42834" y="2362200"/>
            <a:ext cx="9785985" cy="4472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3075">
              <a:lnSpc>
                <a:spcPct val="100000"/>
              </a:lnSpc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&gt;&lt;/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  <a:p>
            <a:pPr marL="438784" indent="-426084">
              <a:lnSpc>
                <a:spcPct val="100000"/>
              </a:lnSpc>
              <a:spcBef>
                <a:spcPts val="1955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endParaRPr lang="en-US" sz="32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38784" indent="-426084">
              <a:lnSpc>
                <a:spcPct val="100000"/>
              </a:lnSpc>
              <a:spcBef>
                <a:spcPts val="1955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r>
              <a:rPr lang="en-US" sz="3200" b="1" dirty="0">
                <a:solidFill>
                  <a:srgbClr val="5F5F5F"/>
                </a:solidFill>
                <a:latin typeface="Georgia"/>
                <a:cs typeface="Georgia"/>
              </a:rPr>
              <a:t>Required</a:t>
            </a: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 for a valid HTML document</a:t>
            </a:r>
          </a:p>
          <a:p>
            <a:pPr marL="438784" indent="-426084">
              <a:lnSpc>
                <a:spcPct val="100000"/>
              </a:lnSpc>
              <a:spcBef>
                <a:spcPts val="1955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Holds i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nformation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about the document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 that is (mostly)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not visible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</a:t>
            </a:r>
            <a:r>
              <a:rPr sz="3200" spc="-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the user</a:t>
            </a:r>
            <a:endParaRPr sz="3200" dirty="0">
              <a:latin typeface="Georgia"/>
              <a:cs typeface="Georgia"/>
            </a:endParaRPr>
          </a:p>
          <a:p>
            <a:pPr marL="438784" marR="5080" indent="-426084">
              <a:lnSpc>
                <a:spcPct val="113399"/>
              </a:lnSpc>
              <a:spcBef>
                <a:spcPts val="1540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Can </a:t>
            </a: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contain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CSS and</a:t>
            </a:r>
            <a:r>
              <a:rPr sz="3200" spc="-8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 err="1">
                <a:solidFill>
                  <a:srgbClr val="5F5F5F"/>
                </a:solidFill>
                <a:latin typeface="Georgia"/>
                <a:cs typeface="Georgia"/>
              </a:rPr>
              <a:t>Javascript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4143" y="7397662"/>
            <a:ext cx="6603365" cy="137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ct val="100000"/>
              </a:lnSpc>
            </a:pP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800" dirty="0">
              <a:latin typeface="Consolas" panose="020B0609020204030204" pitchFamily="49" charset="0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700"/>
              </a:spcBef>
            </a:pPr>
            <a:r>
              <a:rPr sz="26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&lt;!-- metadata and resources</a:t>
            </a:r>
            <a:r>
              <a:rPr sz="2600" spc="-6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2600" dirty="0">
                <a:solidFill>
                  <a:srgbClr val="3FAA54"/>
                </a:solidFill>
                <a:latin typeface="Consolas" panose="020B0609020204030204" pitchFamily="49" charset="0"/>
                <a:cs typeface="Harrington"/>
              </a:rPr>
              <a:t>--</a:t>
            </a:r>
            <a:r>
              <a:rPr sz="2600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60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6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600" dirty="0"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8300" y="406400"/>
            <a:ext cx="210693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50" dirty="0"/>
              <a:t>META</a:t>
            </a:r>
            <a:r>
              <a:rPr sz="5000" spc="-80" dirty="0"/>
              <a:t> </a:t>
            </a:r>
            <a:r>
              <a:rPr sz="5000" spc="-50" dirty="0"/>
              <a:t>TAGS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46200" y="2514600"/>
            <a:ext cx="9982200" cy="429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014" algn="ctr">
              <a:lnSpc>
                <a:spcPct val="116700"/>
              </a:lnSpc>
              <a:spcBef>
                <a:spcPts val="3735"/>
              </a:spcBef>
              <a:tabLst>
                <a:tab pos="520065" algn="l"/>
                <a:tab pos="520700" algn="l"/>
              </a:tabLst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meta </a:t>
            </a:r>
            <a:r>
              <a:rPr lang="en-US" sz="4800" spc="-5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charset</a:t>
            </a:r>
            <a:r>
              <a:rPr lang="en-US" sz="4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="UTF-8"</a:t>
            </a:r>
            <a:r>
              <a:rPr lang="en-US" sz="4800" i="1" spc="-5" dirty="0">
                <a:solidFill>
                  <a:srgbClr val="0000FF"/>
                </a:solidFill>
                <a:latin typeface="Consolas" panose="020B0609020204030204" pitchFamily="49" charset="0"/>
                <a:cs typeface="Vivaldi"/>
              </a:rPr>
              <a:t>/</a:t>
            </a:r>
            <a:r>
              <a:rPr lang="en-US" sz="4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800" dirty="0">
              <a:latin typeface="Consolas" panose="020B0609020204030204" pitchFamily="49" charset="0"/>
              <a:cs typeface="Courier New"/>
            </a:endParaRPr>
          </a:p>
          <a:p>
            <a:pPr marL="520700" marR="120014" indent="-508000">
              <a:lnSpc>
                <a:spcPct val="116700"/>
              </a:lnSpc>
              <a:spcBef>
                <a:spcPts val="3735"/>
              </a:spcBef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Used to specify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"meta" information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to the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browser  like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page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description, author, search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engine 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keywords, and character</a:t>
            </a:r>
            <a:r>
              <a:rPr sz="3000" spc="-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encoding</a:t>
            </a:r>
            <a:endParaRPr sz="3000" dirty="0">
              <a:latin typeface="Georgia"/>
              <a:cs typeface="Georgia"/>
            </a:endParaRPr>
          </a:p>
          <a:p>
            <a:pPr marL="520700" marR="5080" indent="-508000">
              <a:lnSpc>
                <a:spcPct val="116700"/>
              </a:lnSpc>
              <a:spcBef>
                <a:spcPts val="1995"/>
              </a:spcBef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UTF-8 represents Unicode,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system to handle text  consistently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in a variety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of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languages.</a:t>
            </a:r>
            <a:endParaRPr sz="30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4991" y="7309260"/>
            <a:ext cx="9595485" cy="1618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2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400" dirty="0">
              <a:latin typeface="Consolas" panose="020B0609020204030204" pitchFamily="49" charset="0"/>
              <a:cs typeface="Courier New"/>
            </a:endParaRPr>
          </a:p>
          <a:p>
            <a:pPr marL="463550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7F007F"/>
                </a:solidFill>
                <a:latin typeface="Consolas"/>
                <a:cs typeface="Consolas"/>
              </a:rPr>
              <a:t>meta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="author"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content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="Your Name"</a:t>
            </a:r>
            <a:r>
              <a:rPr sz="2400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sz="2400" dirty="0">
              <a:latin typeface="Consolas"/>
              <a:cs typeface="Consolas"/>
            </a:endParaRPr>
          </a:p>
          <a:p>
            <a:pPr marL="527685">
              <a:lnSpc>
                <a:spcPct val="100000"/>
              </a:lnSpc>
              <a:spcBef>
                <a:spcPts val="365"/>
              </a:spcBef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7F007F"/>
                </a:solidFill>
                <a:latin typeface="Consolas"/>
                <a:cs typeface="Consolas"/>
              </a:rPr>
              <a:t>meta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="description"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content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="A thrilling page"/&gt;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2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400" dirty="0"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8835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835" y="0"/>
            <a:ext cx="13013635" cy="1796544"/>
          </a:xfrm>
          <a:custGeom>
            <a:avLst/>
            <a:gdLst/>
            <a:ahLst/>
            <a:cxnLst/>
            <a:rect l="l" t="t" r="r" b="b"/>
            <a:pathLst>
              <a:path w="13004800" h="1613535">
                <a:moveTo>
                  <a:pt x="0" y="1613433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13433"/>
                </a:lnTo>
                <a:lnTo>
                  <a:pt x="0" y="1613433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78000" y="3124200"/>
            <a:ext cx="8507095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marR="29654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Five sessions</a:t>
            </a:r>
          </a:p>
          <a:p>
            <a:pPr marL="440055" marR="29654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lang="en-US" sz="33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marR="29654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Thursdays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May 10 to June 7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,</a:t>
            </a:r>
            <a:r>
              <a:rPr sz="3300" spc="-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from  6:30-9:30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p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.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m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.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10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minute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break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somewhere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middle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No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grades, no</a:t>
            </a:r>
            <a:r>
              <a:rPr sz="3300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tests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Questions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feedback </a:t>
            </a:r>
            <a:r>
              <a:rPr sz="3300" spc="10" dirty="0">
                <a:solidFill>
                  <a:srgbClr val="5F5F5F"/>
                </a:solidFill>
                <a:latin typeface="Georgia"/>
                <a:cs typeface="Georgia"/>
              </a:rPr>
              <a:t>highly</a:t>
            </a:r>
            <a:r>
              <a:rPr sz="3300" spc="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encouraged!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95900" y="534035"/>
            <a:ext cx="326580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CLASS</a:t>
            </a:r>
            <a:r>
              <a:rPr sz="5000" spc="-100" dirty="0"/>
              <a:t> </a:t>
            </a:r>
            <a:r>
              <a:rPr sz="5000" dirty="0"/>
              <a:t>SCHEDULE</a:t>
            </a:r>
          </a:p>
        </p:txBody>
      </p:sp>
      <p:sp>
        <p:nvSpPr>
          <p:cNvPr id="5" name="object 5"/>
          <p:cNvSpPr/>
          <p:nvPr/>
        </p:nvSpPr>
        <p:spPr>
          <a:xfrm>
            <a:off x="4398276" y="577355"/>
            <a:ext cx="641845" cy="64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5300" y="406400"/>
            <a:ext cx="18535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TITLE</a:t>
            </a:r>
            <a:r>
              <a:rPr sz="5000" spc="-95" dirty="0"/>
              <a:t> </a:t>
            </a:r>
            <a:r>
              <a:rPr sz="5000" spc="-65" dirty="0"/>
              <a:t>TAG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168400" y="2514600"/>
            <a:ext cx="9601200" cy="4162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>
              <a:lnSpc>
                <a:spcPct val="100000"/>
              </a:lnSpc>
            </a:pP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nsolas"/>
              </a:rPr>
              <a:t>title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My First</a:t>
            </a:r>
            <a:r>
              <a:rPr sz="4400" spc="-8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Page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nsolas"/>
              </a:rPr>
              <a:t>title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&gt;</a:t>
            </a:r>
            <a:endParaRPr lang="en-US" sz="4400" dirty="0">
              <a:solidFill>
                <a:srgbClr val="0000FF"/>
              </a:solidFill>
              <a:latin typeface="Consolas" panose="020B0609020204030204" pitchFamily="49" charset="0"/>
              <a:cs typeface="Consolas"/>
            </a:endParaRPr>
          </a:p>
          <a:p>
            <a:pPr marL="744220">
              <a:lnSpc>
                <a:spcPct val="100000"/>
              </a:lnSpc>
            </a:pPr>
            <a:endParaRPr sz="4000" dirty="0">
              <a:latin typeface="Consolas" panose="020B0609020204030204" pitchFamily="49" charset="0"/>
              <a:cs typeface="Times New Roman"/>
            </a:endParaRPr>
          </a:p>
          <a:p>
            <a:pPr marL="469899" indent="-457200">
              <a:lnSpc>
                <a:spcPct val="150000"/>
              </a:lnSpc>
              <a:spcBef>
                <a:spcPts val="2515"/>
              </a:spcBef>
              <a:buSzPct val="75000"/>
              <a:buFont typeface="Arial" panose="020B0604020202020204" pitchFamily="34" charset="0"/>
              <a:buChar char="•"/>
              <a:tabLst>
                <a:tab pos="410209" algn="l"/>
                <a:tab pos="410845" algn="l"/>
              </a:tabLst>
            </a:pP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Displays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in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sz="3000" spc="-1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000" spc="-5" dirty="0">
                <a:solidFill>
                  <a:srgbClr val="5F5F5F"/>
                </a:solidFill>
                <a:latin typeface="Georgia"/>
                <a:cs typeface="Georgia"/>
              </a:rPr>
              <a:t>browser tab</a:t>
            </a:r>
          </a:p>
          <a:p>
            <a:pPr marL="410209" indent="-397510">
              <a:lnSpc>
                <a:spcPct val="150000"/>
              </a:lnSpc>
              <a:spcBef>
                <a:spcPts val="2515"/>
              </a:spcBef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lang="en-US" sz="3000" b="1" spc="-5" dirty="0">
                <a:solidFill>
                  <a:srgbClr val="5F5F5F"/>
                </a:solidFill>
                <a:latin typeface="Georgia"/>
                <a:cs typeface="Georgia"/>
              </a:rPr>
              <a:t>Required </a:t>
            </a:r>
            <a:r>
              <a:rPr lang="en-US" sz="3000" dirty="0">
                <a:solidFill>
                  <a:srgbClr val="5F5F5F"/>
                </a:solidFill>
                <a:latin typeface="Georgia"/>
                <a:cs typeface="Georgia"/>
              </a:rPr>
              <a:t>inside </a:t>
            </a:r>
            <a:r>
              <a:rPr lang="en-US" sz="30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000" spc="-5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lang="en-US" sz="30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000" dirty="0">
              <a:latin typeface="Georgia"/>
              <a:cs typeface="Georgia"/>
            </a:endParaRPr>
          </a:p>
          <a:p>
            <a:pPr marL="12699">
              <a:lnSpc>
                <a:spcPct val="100000"/>
              </a:lnSpc>
              <a:spcBef>
                <a:spcPts val="2515"/>
              </a:spcBef>
              <a:buSzPct val="75000"/>
              <a:tabLst>
                <a:tab pos="410209" algn="l"/>
                <a:tab pos="410845" algn="l"/>
              </a:tabLst>
            </a:pPr>
            <a:endParaRPr sz="3000" dirty="0">
              <a:latin typeface="Georgia"/>
              <a:cs typeface="Georgia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825552" y="3451192"/>
            <a:ext cx="6001448" cy="4930808"/>
            <a:chOff x="7249836" y="1898705"/>
            <a:chExt cx="5780364" cy="4749165"/>
          </a:xfrm>
        </p:grpSpPr>
        <p:grpSp>
          <p:nvGrpSpPr>
            <p:cNvPr id="11" name="Group 10"/>
            <p:cNvGrpSpPr/>
            <p:nvPr/>
          </p:nvGrpSpPr>
          <p:grpSpPr>
            <a:xfrm>
              <a:off x="7249836" y="1898705"/>
              <a:ext cx="5780364" cy="4749165"/>
              <a:chOff x="7208083" y="1893486"/>
              <a:chExt cx="5780364" cy="4749165"/>
            </a:xfrm>
          </p:grpSpPr>
          <p:pic>
            <p:nvPicPr>
              <p:cNvPr id="13" name="Picture 2" descr="laptop_PNG8915.png (2046×1681)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8083" y="1893486"/>
                <a:ext cx="5780364" cy="4749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5234" y="2743200"/>
                <a:ext cx="3208316" cy="2007489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9016" y="2648013"/>
              <a:ext cx="3436468" cy="2192706"/>
            </a:xfrm>
            <a:prstGeom prst="rect">
              <a:avLst/>
            </a:prstGeom>
          </p:spPr>
        </p:pic>
      </p:grpSp>
      <p:sp>
        <p:nvSpPr>
          <p:cNvPr id="18" name="Right Arrow 17"/>
          <p:cNvSpPr/>
          <p:nvPr/>
        </p:nvSpPr>
        <p:spPr>
          <a:xfrm>
            <a:off x="6237725" y="3892544"/>
            <a:ext cx="1981200" cy="1211708"/>
          </a:xfrm>
          <a:prstGeom prst="rightArrow">
            <a:avLst/>
          </a:prstGeom>
          <a:solidFill>
            <a:srgbClr val="CB3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7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5300" y="406400"/>
            <a:ext cx="18535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TITLE</a:t>
            </a:r>
            <a:r>
              <a:rPr sz="5000" spc="-95" dirty="0"/>
              <a:t> </a:t>
            </a:r>
            <a:r>
              <a:rPr sz="5000" spc="-65" dirty="0"/>
              <a:t>TAG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148029" y="2523292"/>
            <a:ext cx="946917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>
              <a:lnSpc>
                <a:spcPct val="100000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7F007F"/>
                </a:solidFill>
                <a:latin typeface="Consolas" panose="020B0609020204030204" pitchFamily="49" charset="0"/>
                <a:cs typeface="Consolas"/>
              </a:rPr>
              <a:t>title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My First</a:t>
            </a:r>
            <a:r>
              <a:rPr lang="en-US" sz="4400" spc="-8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Page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title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Times New Roman"/>
              <a:cs typeface="Times New Roman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054600" y="5572623"/>
            <a:ext cx="7249743" cy="3436925"/>
            <a:chOff x="4586657" y="5613375"/>
            <a:chExt cx="7922843" cy="375602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5300" y="5613375"/>
              <a:ext cx="6934200" cy="3756025"/>
            </a:xfrm>
            <a:prstGeom prst="rect">
              <a:avLst/>
            </a:prstGeom>
          </p:spPr>
        </p:pic>
        <p:sp>
          <p:nvSpPr>
            <p:cNvPr id="16" name="Right Arrow 15"/>
            <p:cNvSpPr/>
            <p:nvPr/>
          </p:nvSpPr>
          <p:spPr>
            <a:xfrm>
              <a:off x="4586657" y="7523074"/>
              <a:ext cx="2091416" cy="1441942"/>
            </a:xfrm>
            <a:prstGeom prst="rightArrow">
              <a:avLst/>
            </a:prstGeom>
            <a:solidFill>
              <a:srgbClr val="CB3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889000" y="3922366"/>
            <a:ext cx="9372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0209" indent="-397510">
              <a:lnSpc>
                <a:spcPct val="100000"/>
              </a:lnSpc>
              <a:spcBef>
                <a:spcPts val="2995"/>
              </a:spcBef>
              <a:buSzPct val="75000"/>
              <a:buFont typeface="Lora"/>
              <a:buChar char="•"/>
              <a:tabLst>
                <a:tab pos="410209" algn="l"/>
                <a:tab pos="410845" algn="l"/>
                <a:tab pos="4533900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Name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of the</a:t>
            </a:r>
            <a:r>
              <a:rPr lang="en-US" sz="3200" spc="3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page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when page is</a:t>
            </a:r>
            <a:r>
              <a:rPr lang="en-US" sz="3200" spc="-8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bookmarked</a:t>
            </a:r>
            <a:endParaRPr lang="en-US" sz="3200" dirty="0"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Lora"/>
              <a:buChar char="•"/>
            </a:pPr>
            <a:endParaRPr lang="en-US" sz="3200" dirty="0">
              <a:latin typeface="Georgia" panose="02040502050405020303" pitchFamily="18" charset="0"/>
              <a:cs typeface="Times New Roman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The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title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for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the page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 search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results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on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Google (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or</a:t>
            </a:r>
            <a:r>
              <a:rPr lang="en-US" sz="3200" spc="2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Bing)</a:t>
            </a:r>
            <a:endParaRPr lang="en-US" sz="3200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89060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4600" y="406400"/>
            <a:ext cx="2891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20" dirty="0"/>
              <a:t>BODY</a:t>
            </a:r>
            <a:r>
              <a:rPr sz="5000" spc="-95" dirty="0"/>
              <a:t> </a:t>
            </a:r>
            <a:r>
              <a:rPr sz="5000" dirty="0"/>
              <a:t>ELEMENT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267777" y="2362200"/>
            <a:ext cx="9578975" cy="5945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8005">
              <a:lnSpc>
                <a:spcPct val="100000"/>
              </a:lnSpc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body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&gt;&lt;/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body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  <a:p>
            <a:pPr marL="70485">
              <a:spcBef>
                <a:spcPts val="4605"/>
              </a:spcBef>
              <a:buSzPct val="75000"/>
              <a:tabLst>
                <a:tab pos="497205" algn="l"/>
                <a:tab pos="497840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The part of the HTML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document that’s </a:t>
            </a: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visible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to the</a:t>
            </a:r>
            <a:r>
              <a:rPr lang="en-US" sz="3200" spc="-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user</a:t>
            </a:r>
            <a:endParaRPr sz="3200" dirty="0">
              <a:latin typeface="Georgia"/>
              <a:cs typeface="Georgia"/>
            </a:endParaRPr>
          </a:p>
          <a:p>
            <a:pPr marL="497205" marR="5080" indent="-426720">
              <a:spcBef>
                <a:spcPts val="815"/>
              </a:spcBef>
              <a:buSzPct val="75000"/>
              <a:buFont typeface="Lora"/>
              <a:buChar char="•"/>
              <a:tabLst>
                <a:tab pos="497205" algn="l"/>
                <a:tab pos="49784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Contains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all content of the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document,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such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as tags,  links, images,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tables,</a:t>
            </a:r>
            <a:r>
              <a:rPr sz="3200" spc="-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etc.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200" dirty="0">
              <a:latin typeface="Consolas"/>
              <a:cs typeface="Consolas"/>
            </a:endParaRPr>
          </a:p>
          <a:p>
            <a:pPr marL="767080">
              <a:lnSpc>
                <a:spcPct val="100000"/>
              </a:lnSpc>
              <a:spcBef>
                <a:spcPts val="1250"/>
              </a:spcBef>
            </a:pPr>
            <a:r>
              <a:rPr sz="3200" dirty="0">
                <a:solidFill>
                  <a:srgbClr val="00AA00"/>
                </a:solidFill>
                <a:latin typeface="Consolas"/>
                <a:cs typeface="Consolas"/>
              </a:rPr>
              <a:t>&lt;!-- all my sweet content</a:t>
            </a:r>
            <a:r>
              <a:rPr sz="3200" spc="-85" dirty="0">
                <a:solidFill>
                  <a:srgbClr val="00AA00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00AA00"/>
                </a:solidFill>
                <a:latin typeface="Consolas"/>
                <a:cs typeface="Consolas"/>
              </a:rPr>
              <a:t>--&gt;</a:t>
            </a:r>
            <a:endParaRPr sz="3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32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2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54500" y="406400"/>
            <a:ext cx="44983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MAJOR </a:t>
            </a:r>
            <a:r>
              <a:rPr sz="5000" spc="-20" dirty="0"/>
              <a:t>BODY</a:t>
            </a:r>
            <a:r>
              <a:rPr sz="5000" spc="-95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907260" y="2385821"/>
            <a:ext cx="9371330" cy="6535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429259">
              <a:lnSpc>
                <a:spcPct val="100000"/>
              </a:lnSpc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spc="-25" dirty="0">
                <a:solidFill>
                  <a:srgbClr val="5F5F5F"/>
                </a:solidFill>
                <a:latin typeface="Georgia"/>
                <a:cs typeface="Georgia"/>
              </a:rPr>
              <a:t>Headings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for dividing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up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your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page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and</a:t>
            </a:r>
            <a:r>
              <a:rPr sz="3200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content</a:t>
            </a:r>
            <a:endParaRPr lang="en-US" sz="32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spc="-35" dirty="0">
                <a:solidFill>
                  <a:srgbClr val="5F5F5F"/>
                </a:solidFill>
                <a:latin typeface="Georgia"/>
                <a:cs typeface="Georgia"/>
              </a:rPr>
              <a:t>Paragraphs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of</a:t>
            </a:r>
            <a:r>
              <a:rPr sz="32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text</a:t>
            </a:r>
            <a:endParaRPr lang="en-US" sz="32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3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Bulleted,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ordered,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unordered</a:t>
            </a:r>
            <a:r>
              <a:rPr sz="3200" spc="-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b="1" dirty="0">
                <a:solidFill>
                  <a:srgbClr val="5F5F5F"/>
                </a:solidFill>
                <a:latin typeface="Georgia"/>
                <a:cs typeface="Georgia"/>
              </a:rPr>
              <a:t>lists</a:t>
            </a:r>
            <a:endParaRPr lang="en-US" sz="32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3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spc="-40" dirty="0">
                <a:solidFill>
                  <a:srgbClr val="5F5F5F"/>
                </a:solidFill>
                <a:latin typeface="Georgia"/>
                <a:cs typeface="Georgia"/>
              </a:rPr>
              <a:t>Images</a:t>
            </a:r>
            <a:endParaRPr lang="en-US" sz="3200" b="1" spc="-4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3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dirty="0">
                <a:solidFill>
                  <a:srgbClr val="5F5F5F"/>
                </a:solidFill>
                <a:latin typeface="Georgia"/>
                <a:cs typeface="Georgia"/>
              </a:rPr>
              <a:t>Links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 other pages, websites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,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</a:t>
            </a:r>
            <a:r>
              <a:rPr sz="3200" spc="-1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resources.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7200" y="406400"/>
            <a:ext cx="19246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HEADINGS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884197" y="2476500"/>
            <a:ext cx="8483600" cy="5424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920">
              <a:lnSpc>
                <a:spcPct val="100000"/>
              </a:lnSpc>
            </a:pP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My Page</a:t>
            </a:r>
            <a:r>
              <a:rPr sz="4400" spc="-6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Header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4400" dirty="0">
              <a:latin typeface="Consolas" panose="020B0609020204030204" pitchFamily="49" charset="0"/>
              <a:cs typeface="Courier New"/>
            </a:endParaRPr>
          </a:p>
          <a:p>
            <a:pPr marL="17780" marR="107314">
              <a:lnSpc>
                <a:spcPct val="150000"/>
              </a:lnSpc>
              <a:spcBef>
                <a:spcPts val="2575"/>
              </a:spcBef>
            </a:pPr>
            <a:r>
              <a:rPr sz="3200" b="1" spc="-25" dirty="0">
                <a:solidFill>
                  <a:srgbClr val="5F5F5F"/>
                </a:solidFill>
                <a:latin typeface="Georgia"/>
                <a:cs typeface="Georgia"/>
              </a:rPr>
              <a:t>Headings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range from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most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important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 least 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important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706120">
              <a:lnSpc>
                <a:spcPct val="100000"/>
              </a:lnSpc>
            </a:pPr>
            <a:r>
              <a:rPr lang="en-US" sz="32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3600" spc="-5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lang="en-US" sz="32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to</a:t>
            </a:r>
            <a:r>
              <a:rPr lang="en-US" sz="3200" spc="-14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3600" spc="-5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h6</a:t>
            </a:r>
            <a:r>
              <a:rPr lang="en-US" sz="32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20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1287145">
              <a:lnSpc>
                <a:spcPct val="150000"/>
              </a:lnSpc>
              <a:spcBef>
                <a:spcPts val="3445"/>
              </a:spcBef>
              <a:tabLst>
                <a:tab pos="1405255" algn="l"/>
                <a:tab pos="2965450" algn="l"/>
                <a:tab pos="3756660" algn="l"/>
                <a:tab pos="4805680" algn="l"/>
                <a:tab pos="5340985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Search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en</a:t>
            </a:r>
            <a:r>
              <a:rPr sz="3200" spc="70" dirty="0">
                <a:solidFill>
                  <a:srgbClr val="5F5F5F"/>
                </a:solidFill>
                <a:latin typeface="Georgia"/>
                <a:cs typeface="Georgia"/>
              </a:rPr>
              <a:t>g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ines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use</a:t>
            </a:r>
            <a:r>
              <a:rPr sz="3200" dirty="0">
                <a:solidFill>
                  <a:srgbClr val="5F5F5F"/>
                </a:solidFill>
                <a:latin typeface="Consolas" panose="020B0609020204030204" pitchFamily="49" charset="0"/>
                <a:cs typeface="Georgia"/>
              </a:rPr>
              <a:t>	</a:t>
            </a:r>
            <a:r>
              <a:rPr sz="3200" spc="25" dirty="0">
                <a:solidFill>
                  <a:srgbClr val="5F5F5F"/>
                </a:solidFill>
                <a:latin typeface="Consolas" panose="020B0609020204030204" pitchFamily="49" charset="0"/>
                <a:cs typeface="Lora"/>
              </a:rPr>
              <a:t>&lt;</a:t>
            </a:r>
            <a:r>
              <a:rPr sz="3200" spc="100" dirty="0" err="1">
                <a:solidFill>
                  <a:srgbClr val="7F007F"/>
                </a:solidFill>
                <a:latin typeface="Consolas" panose="020B0609020204030204" pitchFamily="49" charset="0"/>
                <a:cs typeface="Lora"/>
              </a:rPr>
              <a:t>h1</a:t>
            </a:r>
            <a:r>
              <a:rPr sz="3200" spc="25" dirty="0">
                <a:solidFill>
                  <a:srgbClr val="5F5F5F"/>
                </a:solidFill>
                <a:latin typeface="Consolas" panose="020B0609020204030204" pitchFamily="49" charset="0"/>
                <a:cs typeface="Lora"/>
              </a:rPr>
              <a:t>&gt;</a:t>
            </a:r>
            <a:r>
              <a:rPr sz="3200" b="1" dirty="0">
                <a:solidFill>
                  <a:srgbClr val="5F5F5F"/>
                </a:solidFill>
                <a:latin typeface="Lora"/>
                <a:cs typeface="Lora"/>
              </a:rPr>
              <a:t>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determine 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important information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about the</a:t>
            </a:r>
            <a:r>
              <a:rPr sz="3200" spc="-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page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7200" y="406400"/>
            <a:ext cx="19246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HEADINGS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228600" y="2667000"/>
            <a:ext cx="8483600" cy="5291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920">
              <a:lnSpc>
                <a:spcPct val="100000"/>
              </a:lnSpc>
            </a:pP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ing 1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solidFill>
                <a:srgbClr val="0000FF"/>
              </a:solidFill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h2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2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h2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h3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3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h3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h4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4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h4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h5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5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h5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h6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6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h6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4400" dirty="0">
              <a:latin typeface="Consolas" panose="020B0609020204030204" pitchFamily="49" charset="0"/>
              <a:cs typeface="Courier New"/>
            </a:endParaRPr>
          </a:p>
          <a:p>
            <a:pPr marL="12700" marR="1287145">
              <a:lnSpc>
                <a:spcPct val="160600"/>
              </a:lnSpc>
              <a:spcBef>
                <a:spcPts val="3445"/>
              </a:spcBef>
              <a:tabLst>
                <a:tab pos="1405255" algn="l"/>
                <a:tab pos="2965450" algn="l"/>
                <a:tab pos="3756660" algn="l"/>
                <a:tab pos="4805680" algn="l"/>
                <a:tab pos="5340985" algn="l"/>
              </a:tabLst>
            </a:pPr>
            <a:endParaRPr sz="320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0" y="2210881"/>
            <a:ext cx="3619500" cy="57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16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2400" y="406400"/>
            <a:ext cx="25444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10" dirty="0"/>
              <a:t>PARAGRAPHS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955800" y="2679700"/>
            <a:ext cx="9079865" cy="3752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71975" algn="l"/>
              </a:tabLst>
            </a:pP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Hi!</a:t>
            </a:r>
            <a:r>
              <a:rPr sz="4400" dirty="0">
                <a:latin typeface="Consolas" panose="020B0609020204030204" pitchFamily="49" charset="0"/>
                <a:cs typeface="Courier New"/>
              </a:rPr>
              <a:t> 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I’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m 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a</a:t>
            </a:r>
            <a:r>
              <a:rPr lang="en-US"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paragraph!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4400" dirty="0">
              <a:latin typeface="Consolas" panose="020B0609020204030204" pitchFamily="49" charset="0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</a:pPr>
            <a:endParaRPr sz="3300" dirty="0">
              <a:latin typeface="Times New Roman"/>
              <a:cs typeface="Times New Roman"/>
            </a:endParaRPr>
          </a:p>
          <a:p>
            <a:pPr marL="615315" indent="-542290">
              <a:lnSpc>
                <a:spcPct val="100000"/>
              </a:lnSpc>
              <a:buFont typeface="Symbol"/>
              <a:buChar char=""/>
              <a:tabLst>
                <a:tab pos="615315" algn="l"/>
                <a:tab pos="61595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Browsers automatically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add space</a:t>
            </a:r>
            <a:r>
              <a:rPr sz="3200" spc="-8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around</a:t>
            </a:r>
            <a:endParaRPr sz="3200" dirty="0">
              <a:latin typeface="Georgia"/>
              <a:cs typeface="Georgia"/>
            </a:endParaRPr>
          </a:p>
          <a:p>
            <a:pPr marL="615315" marR="2080260">
              <a:lnSpc>
                <a:spcPct val="100000"/>
              </a:lnSpc>
            </a:pP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elements (although this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can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be  changed with</a:t>
            </a:r>
            <a:r>
              <a:rPr sz="3200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CSS)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2400" y="406400"/>
            <a:ext cx="25444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10" dirty="0"/>
              <a:t>layout</a:t>
            </a:r>
            <a:endParaRPr sz="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01331B-CE52-4F2B-BBBA-46C8F1D11A28}"/>
              </a:ext>
            </a:extLst>
          </p:cNvPr>
          <p:cNvSpPr/>
          <p:nvPr/>
        </p:nvSpPr>
        <p:spPr>
          <a:xfrm>
            <a:off x="2463800" y="2895600"/>
            <a:ext cx="8534400" cy="4762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58800">
              <a:buFont typeface="Symbol"/>
              <a:buChar char=""/>
              <a:tabLst>
                <a:tab pos="570865" algn="l"/>
                <a:tab pos="5715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>
                <a:solidFill>
                  <a:srgbClr val="7F007F"/>
                </a:solidFill>
                <a:latin typeface="Consolas"/>
                <a:cs typeface="Consolas"/>
              </a:rPr>
              <a:t>header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3600" spc="-91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wraps header content</a:t>
            </a:r>
            <a:endParaRPr lang="en-US" sz="3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571500" lvl="0" indent="-558800">
              <a:spcBef>
                <a:spcPts val="3535"/>
              </a:spcBef>
              <a:buFont typeface="Symbol"/>
              <a:buChar char=""/>
              <a:tabLst>
                <a:tab pos="570865" algn="l"/>
                <a:tab pos="571500" algn="l"/>
                <a:tab pos="21844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>
                <a:solidFill>
                  <a:srgbClr val="7F007F"/>
                </a:solidFill>
                <a:latin typeface="Consolas"/>
                <a:cs typeface="Consolas"/>
              </a:rPr>
              <a:t>footer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wraps footer content</a:t>
            </a:r>
          </a:p>
          <a:p>
            <a:pPr marL="571500" lvl="0" indent="-558800">
              <a:spcBef>
                <a:spcPts val="3535"/>
              </a:spcBef>
              <a:buFont typeface="Symbol"/>
              <a:buChar char=""/>
              <a:tabLst>
                <a:tab pos="570865" algn="l"/>
                <a:tab pos="571500" algn="l"/>
                <a:tab pos="21844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indicates that everything inside is related to navigation</a:t>
            </a:r>
          </a:p>
          <a:p>
            <a:pPr marL="571500" lvl="0" indent="-558800">
              <a:spcBef>
                <a:spcPts val="3535"/>
              </a:spcBef>
              <a:buFont typeface="Symbol"/>
              <a:buChar char=""/>
              <a:tabLst>
                <a:tab pos="570865" algn="l"/>
                <a:tab pos="5715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3600" spc="-97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is used to define content sections</a:t>
            </a:r>
          </a:p>
        </p:txBody>
      </p:sp>
    </p:spTree>
    <p:extLst>
      <p:ext uri="{BB962C8B-B14F-4D97-AF65-F5344CB8AC3E}">
        <p14:creationId xmlns:p14="http://schemas.microsoft.com/office/powerpoint/2010/main" val="2083551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0" y="406527"/>
            <a:ext cx="51346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formatting</a:t>
            </a:r>
            <a:endParaRPr sz="5000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711200" y="2376914"/>
            <a:ext cx="12039600" cy="4559279"/>
          </a:xfrm>
          <a:prstGeom prst="rect">
            <a:avLst/>
          </a:prstGeom>
        </p:spPr>
        <p:txBody>
          <a:bodyPr vert="horz" wrap="square" lIns="0" tIns="58374" rIns="0" bIns="0" rtlCol="0">
            <a:spAutoFit/>
          </a:bodyPr>
          <a:lstStyle/>
          <a:p>
            <a:pPr marL="541020" marR="5080">
              <a:lnSpc>
                <a:spcPct val="159100"/>
              </a:lnSpc>
            </a:pP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000" b="1" spc="35" dirty="0"/>
              <a:t> </a:t>
            </a:r>
            <a:r>
              <a:rPr lang="en-US" sz="4000" spc="-10" dirty="0">
                <a:latin typeface="Georgia" panose="02040502050405020303" pitchFamily="18" charset="0"/>
              </a:rPr>
              <a:t>indicates</a:t>
            </a:r>
            <a:r>
              <a:rPr sz="4000" spc="-10" dirty="0">
                <a:latin typeface="Georgia" panose="02040502050405020303" pitchFamily="18" charset="0"/>
              </a:rPr>
              <a:t> </a:t>
            </a:r>
            <a:r>
              <a:rPr sz="4000" i="1" spc="-60" dirty="0">
                <a:latin typeface="Georgia" panose="02040502050405020303" pitchFamily="18" charset="0"/>
              </a:rPr>
              <a:t>emphasis</a:t>
            </a:r>
            <a:endParaRPr lang="en-US" sz="4000" i="1" spc="-60" dirty="0">
              <a:latin typeface="Georgia" panose="02040502050405020303" pitchFamily="18" charset="0"/>
            </a:endParaRPr>
          </a:p>
          <a:p>
            <a:pPr marL="1569720" marR="5080" lvl="1" indent="-571500">
              <a:buFont typeface="Arial" panose="020B0604020202020204" pitchFamily="34" charset="0"/>
              <a:buChar char="•"/>
            </a:pPr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this displays as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600" i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italic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600" i="1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98220" marR="5080" lvl="1">
              <a:lnSpc>
                <a:spcPct val="159100"/>
              </a:lnSpc>
            </a:pPr>
            <a:endParaRPr lang="en-US" sz="3600" i="1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41020" marR="5080">
              <a:lnSpc>
                <a:spcPct val="159100"/>
              </a:lnSpc>
            </a:pP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000" b="1" spc="50" dirty="0"/>
              <a:t> </a:t>
            </a:r>
            <a:r>
              <a:rPr lang="en-US" sz="4000" spc="-10" dirty="0">
                <a:latin typeface="Georgia" panose="02040502050405020303" pitchFamily="18" charset="0"/>
              </a:rPr>
              <a:t>indicates </a:t>
            </a:r>
            <a:r>
              <a:rPr sz="4000" b="1" spc="45" dirty="0">
                <a:latin typeface="Georgia" panose="02040502050405020303" pitchFamily="18" charset="0"/>
              </a:rPr>
              <a:t>importance</a:t>
            </a:r>
            <a:endParaRPr lang="en-US" sz="4000" b="1" spc="45" dirty="0">
              <a:latin typeface="Georgia" panose="02040502050405020303" pitchFamily="18" charset="0"/>
            </a:endParaRPr>
          </a:p>
          <a:p>
            <a:pPr marL="1569720" marR="5080" lvl="1" indent="-571500">
              <a:buFont typeface="Arial" panose="020B0604020202020204" pitchFamily="34" charset="0"/>
              <a:buChar char="•"/>
            </a:pPr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this displays as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600" b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bold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600" b="1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601654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1900" y="406400"/>
            <a:ext cx="291782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List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28559" y="2260600"/>
            <a:ext cx="7211059" cy="6252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9445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1310005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latin typeface="Consolas"/>
                <a:cs typeface="Consolas"/>
              </a:rPr>
              <a:t>Puppies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1310005">
              <a:lnSpc>
                <a:spcPct val="100000"/>
              </a:lnSpc>
              <a:spcBef>
                <a:spcPts val="167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latin typeface="Consolas"/>
                <a:cs typeface="Consolas"/>
              </a:rPr>
              <a:t>Kittens&lt;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655320">
              <a:lnSpc>
                <a:spcPct val="100000"/>
              </a:lnSpc>
              <a:spcBef>
                <a:spcPts val="200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6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5080" indent="6350">
              <a:lnSpc>
                <a:spcPct val="108600"/>
              </a:lnSpc>
              <a:spcBef>
                <a:spcPts val="3640"/>
              </a:spcBef>
            </a:pP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Unordered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lists 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appear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in 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by default with</a:t>
            </a:r>
            <a:r>
              <a:rPr sz="3600" spc="-2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bullets</a:t>
            </a:r>
            <a:endParaRPr sz="4100" dirty="0">
              <a:latin typeface="Times New Roman"/>
              <a:cs typeface="Times New Roman"/>
            </a:endParaRPr>
          </a:p>
          <a:p>
            <a:pPr marL="677545" indent="-541655">
              <a:lnSpc>
                <a:spcPct val="100000"/>
              </a:lnSpc>
              <a:spcBef>
                <a:spcPts val="3615"/>
              </a:spcBef>
              <a:buFont typeface="Symbol"/>
              <a:buChar char=""/>
              <a:tabLst>
                <a:tab pos="677545" algn="l"/>
                <a:tab pos="678180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Puppies</a:t>
            </a:r>
            <a:endParaRPr sz="3200" dirty="0">
              <a:latin typeface="Georgia"/>
              <a:cs typeface="Georgia"/>
            </a:endParaRPr>
          </a:p>
          <a:p>
            <a:pPr marL="677545" indent="-541655">
              <a:lnSpc>
                <a:spcPct val="100000"/>
              </a:lnSpc>
              <a:buFont typeface="Symbol"/>
              <a:buChar char=""/>
              <a:tabLst>
                <a:tab pos="677545" algn="l"/>
                <a:tab pos="678180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Kittens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8835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400" y="2667000"/>
            <a:ext cx="9525000" cy="669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B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asic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rules of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HTML and</a:t>
            </a:r>
            <a:r>
              <a:rPr sz="33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CSS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Using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CSS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to style web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pages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20" dirty="0">
                <a:solidFill>
                  <a:srgbClr val="5F5F5F"/>
                </a:solidFill>
                <a:latin typeface="Georgia"/>
                <a:cs typeface="Georgia"/>
              </a:rPr>
              <a:t>Website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structure, navigation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,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and </a:t>
            </a:r>
            <a:r>
              <a:rPr sz="3300" spc="25" dirty="0">
                <a:solidFill>
                  <a:srgbClr val="5F5F5F"/>
                </a:solidFill>
                <a:latin typeface="Georgia"/>
                <a:cs typeface="Georgia"/>
              </a:rPr>
              <a:t>file</a:t>
            </a:r>
            <a:r>
              <a:rPr sz="3300" spc="-9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organization</a:t>
            </a:r>
            <a:endParaRPr lang="en-US" sz="33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lang="en-US" sz="33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Hosting, FTP, </a:t>
            </a:r>
            <a:r>
              <a:rPr lang="en-US" sz="3300" dirty="0" err="1">
                <a:solidFill>
                  <a:srgbClr val="5F5F5F"/>
                </a:solidFill>
                <a:latin typeface="Georgia"/>
                <a:cs typeface="Georgia"/>
              </a:rPr>
              <a:t>Github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endParaRPr sz="3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Overview of </a:t>
            </a:r>
            <a:r>
              <a:rPr lang="en-US" sz="3300" dirty="0" err="1">
                <a:solidFill>
                  <a:srgbClr val="5F5F5F"/>
                </a:solidFill>
                <a:latin typeface="Georgia"/>
                <a:cs typeface="Georgia"/>
              </a:rPr>
              <a:t>Javascript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and jQuery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The role of the developer in the product lifecycle</a:t>
            </a: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1500" y="622680"/>
            <a:ext cx="635000" cy="64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8600" y="533400"/>
            <a:ext cx="43942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course</a:t>
            </a:r>
            <a:r>
              <a:rPr sz="5000" spc="-75" dirty="0"/>
              <a:t> </a:t>
            </a:r>
            <a:r>
              <a:rPr sz="5000" spc="-5" dirty="0"/>
              <a:t>OVERVIEW</a:t>
            </a:r>
            <a:endParaRPr sz="5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1900" y="406400"/>
            <a:ext cx="291782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List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20800" y="2281663"/>
            <a:ext cx="7687919" cy="6252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9445">
              <a:lnSpc>
                <a:spcPts val="5085"/>
              </a:lnSpc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4400" dirty="0">
              <a:latin typeface="Consolas"/>
              <a:cs typeface="Consolas"/>
            </a:endParaRPr>
          </a:p>
          <a:p>
            <a:pPr marL="1310005">
              <a:lnSpc>
                <a:spcPts val="5085"/>
              </a:lnSpc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/>
                <a:cs typeface="Consolas"/>
              </a:rPr>
              <a:t>Puppies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4400" dirty="0">
              <a:latin typeface="Consolas"/>
              <a:cs typeface="Consolas"/>
            </a:endParaRPr>
          </a:p>
          <a:p>
            <a:pPr marL="1310005">
              <a:lnSpc>
                <a:spcPct val="100000"/>
              </a:lnSpc>
              <a:spcBef>
                <a:spcPts val="1675"/>
              </a:spcBef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/>
                <a:cs typeface="Consolas"/>
              </a:rPr>
              <a:t>Kittens</a:t>
            </a:r>
            <a:r>
              <a:rPr lang="en-US" sz="4400" dirty="0"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4400" dirty="0">
              <a:latin typeface="Consolas"/>
              <a:cs typeface="Consolas"/>
            </a:endParaRPr>
          </a:p>
          <a:p>
            <a:pPr marL="655320">
              <a:lnSpc>
                <a:spcPct val="100000"/>
              </a:lnSpc>
              <a:spcBef>
                <a:spcPts val="2005"/>
              </a:spcBef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44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6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5080" indent="6350">
              <a:lnSpc>
                <a:spcPct val="108600"/>
              </a:lnSpc>
              <a:spcBef>
                <a:spcPts val="3640"/>
              </a:spcBef>
            </a:pP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Ordered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lists 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appear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in 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by default with</a:t>
            </a:r>
            <a:r>
              <a:rPr lang="en-US" sz="3600" spc="-2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numbers</a:t>
            </a:r>
            <a:endParaRPr lang="en-US" sz="4100" dirty="0">
              <a:latin typeface="Times New Roman"/>
              <a:cs typeface="Times New Roman"/>
            </a:endParaRPr>
          </a:p>
          <a:p>
            <a:pPr marL="677545" indent="-541655">
              <a:lnSpc>
                <a:spcPct val="100000"/>
              </a:lnSpc>
              <a:spcBef>
                <a:spcPts val="3615"/>
              </a:spcBef>
              <a:buFont typeface="+mj-lt"/>
              <a:buAutoNum type="arabicPeriod"/>
              <a:tabLst>
                <a:tab pos="677545" algn="l"/>
                <a:tab pos="678180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Puppies</a:t>
            </a:r>
            <a:endParaRPr lang="en-US" sz="3200" dirty="0">
              <a:latin typeface="Georgia"/>
              <a:cs typeface="Georgia"/>
            </a:endParaRPr>
          </a:p>
          <a:p>
            <a:pPr marL="677545" indent="-541655">
              <a:lnSpc>
                <a:spcPct val="100000"/>
              </a:lnSpc>
              <a:buFont typeface="+mj-lt"/>
              <a:buAutoNum type="arabicPeriod"/>
              <a:tabLst>
                <a:tab pos="677545" algn="l"/>
                <a:tab pos="678180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Kittens</a:t>
            </a:r>
            <a:endParaRPr lang="en-US"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1900" y="406400"/>
            <a:ext cx="291782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List</a:t>
            </a:r>
            <a:r>
              <a:rPr sz="5000" spc="-100" dirty="0"/>
              <a:t> </a:t>
            </a:r>
            <a:r>
              <a:rPr sz="5000"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0794" y="2260600"/>
            <a:ext cx="7546975" cy="4961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7540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R="3810" algn="ctr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/>
                <a:cs typeface="Consolas"/>
              </a:rPr>
              <a:t>Puppies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R="3810" algn="ctr">
              <a:lnSpc>
                <a:spcPct val="100000"/>
              </a:lnSpc>
              <a:spcBef>
                <a:spcPts val="167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/>
                <a:cs typeface="Consolas"/>
              </a:rPr>
              <a:t>Kittens</a:t>
            </a:r>
            <a:r>
              <a:rPr sz="4400" dirty="0"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637540">
              <a:lnSpc>
                <a:spcPct val="100000"/>
              </a:lnSpc>
              <a:spcBef>
                <a:spcPts val="237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13399"/>
              </a:lnSpc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Both unordered and ordered lists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can 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only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contain </a:t>
            </a: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list items 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sz="3600" spc="-123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directly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5800" y="406400"/>
            <a:ext cx="146685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IMAGES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891347" y="4495800"/>
            <a:ext cx="8917305" cy="3413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7040" indent="-434340">
              <a:lnSpc>
                <a:spcPct val="100000"/>
              </a:lnSpc>
              <a:buSzPct val="75000"/>
              <a:buFont typeface="Lora"/>
              <a:buChar char="•"/>
              <a:tabLst>
                <a:tab pos="447040" algn="l"/>
                <a:tab pos="447675" algn="l"/>
                <a:tab pos="194310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Images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do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not have a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closing</a:t>
            </a:r>
            <a:r>
              <a:rPr sz="3200" spc="-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tag</a:t>
            </a:r>
            <a:endParaRPr sz="3200" dirty="0">
              <a:latin typeface="Georgia"/>
              <a:cs typeface="Georgia"/>
            </a:endParaRPr>
          </a:p>
          <a:p>
            <a:pPr marL="447040" indent="-434340">
              <a:lnSpc>
                <a:spcPct val="100000"/>
              </a:lnSpc>
              <a:spcBef>
                <a:spcPts val="2060"/>
              </a:spcBef>
              <a:buSzPct val="75000"/>
              <a:buFont typeface="Lora"/>
              <a:buChar char="•"/>
              <a:tabLst>
                <a:tab pos="447040" algn="l"/>
                <a:tab pos="447675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Images have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two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required</a:t>
            </a:r>
            <a:r>
              <a:rPr sz="32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b="1" spc="-15" dirty="0">
                <a:solidFill>
                  <a:srgbClr val="5F5F5F"/>
                </a:solidFill>
                <a:latin typeface="Georgia"/>
                <a:cs typeface="Georgia"/>
              </a:rPr>
              <a:t>attributes</a:t>
            </a:r>
            <a:r>
              <a:rPr sz="3200" spc="-15" dirty="0">
                <a:solidFill>
                  <a:srgbClr val="5F5F5F"/>
                </a:solidFill>
                <a:latin typeface="Georgia"/>
                <a:cs typeface="Georgia"/>
              </a:rPr>
              <a:t>:</a:t>
            </a:r>
            <a:endParaRPr sz="3200" dirty="0">
              <a:latin typeface="Georgia"/>
              <a:cs typeface="Georgia"/>
            </a:endParaRPr>
          </a:p>
          <a:p>
            <a:pPr marL="891540" lvl="1" indent="-434975">
              <a:lnSpc>
                <a:spcPct val="100000"/>
              </a:lnSpc>
              <a:spcBef>
                <a:spcPts val="2255"/>
              </a:spcBef>
              <a:buSzPct val="75000"/>
              <a:buFont typeface="Lora"/>
              <a:buChar char="•"/>
              <a:tabLst>
                <a:tab pos="891540" algn="l"/>
                <a:tab pos="892175" algn="l"/>
              </a:tabLst>
            </a:pPr>
            <a:r>
              <a:rPr sz="3200" b="1" spc="-5" dirty="0">
                <a:solidFill>
                  <a:srgbClr val="5F5F5F"/>
                </a:solidFill>
                <a:latin typeface="Georgia"/>
                <a:cs typeface="Georgia"/>
              </a:rPr>
              <a:t>src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is where the </a:t>
            </a:r>
            <a:r>
              <a:rPr sz="3200" spc="25" dirty="0">
                <a:solidFill>
                  <a:srgbClr val="5F5F5F"/>
                </a:solidFill>
                <a:latin typeface="Georgia"/>
                <a:cs typeface="Georgia"/>
              </a:rPr>
              <a:t>file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lives (local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</a:t>
            </a:r>
            <a:r>
              <a:rPr sz="3200" spc="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external)</a:t>
            </a:r>
            <a:endParaRPr sz="32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Lora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891540" marR="5080" lvl="1" indent="-434975">
              <a:lnSpc>
                <a:spcPts val="3620"/>
              </a:lnSpc>
              <a:buSzPct val="75000"/>
              <a:buFont typeface="Lora"/>
              <a:buChar char="•"/>
              <a:tabLst>
                <a:tab pos="891540" algn="l"/>
                <a:tab pos="892175" algn="l"/>
              </a:tabLst>
            </a:pPr>
            <a:r>
              <a:rPr sz="3200" b="1" spc="-35" dirty="0">
                <a:solidFill>
                  <a:srgbClr val="5F5F5F"/>
                </a:solidFill>
                <a:latin typeface="Georgia"/>
                <a:cs typeface="Georgia"/>
              </a:rPr>
              <a:t>alt</a:t>
            </a:r>
            <a:r>
              <a:rPr sz="3200" b="1" spc="-2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5" dirty="0">
                <a:solidFill>
                  <a:srgbClr val="5F5F5F"/>
                </a:solidFill>
                <a:latin typeface="Georgia"/>
                <a:cs typeface="Georgia"/>
              </a:rPr>
              <a:t>is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95" dirty="0">
                <a:solidFill>
                  <a:srgbClr val="5F5F5F"/>
                </a:solidFill>
                <a:latin typeface="Georgia"/>
                <a:cs typeface="Georgia"/>
              </a:rPr>
              <a:t>description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5" dirty="0">
                <a:solidFill>
                  <a:srgbClr val="5F5F5F"/>
                </a:solidFill>
                <a:latin typeface="Georgia"/>
                <a:cs typeface="Georgia"/>
              </a:rPr>
              <a:t>of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70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85" dirty="0">
                <a:solidFill>
                  <a:srgbClr val="5F5F5F"/>
                </a:solidFill>
                <a:latin typeface="Georgia"/>
                <a:cs typeface="Georgia"/>
              </a:rPr>
              <a:t>image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80" dirty="0">
                <a:solidFill>
                  <a:srgbClr val="5F5F5F"/>
                </a:solidFill>
                <a:latin typeface="Georgia"/>
                <a:cs typeface="Georgia"/>
              </a:rPr>
              <a:t>(used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70" dirty="0">
                <a:solidFill>
                  <a:srgbClr val="5F5F5F"/>
                </a:solidFill>
                <a:latin typeface="Georgia"/>
                <a:cs typeface="Georgia"/>
              </a:rPr>
              <a:t>for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105" dirty="0">
                <a:solidFill>
                  <a:srgbClr val="5F5F5F"/>
                </a:solidFill>
                <a:latin typeface="Georgia"/>
                <a:cs typeface="Georgia"/>
              </a:rPr>
              <a:t>screen  </a:t>
            </a:r>
            <a:r>
              <a:rPr sz="3200" spc="-90" dirty="0">
                <a:solidFill>
                  <a:srgbClr val="5F5F5F"/>
                </a:solidFill>
                <a:latin typeface="Georgia"/>
                <a:cs typeface="Georgia"/>
              </a:rPr>
              <a:t>readers, </a:t>
            </a:r>
            <a:r>
              <a:rPr sz="3200" spc="-85" dirty="0">
                <a:solidFill>
                  <a:srgbClr val="5F5F5F"/>
                </a:solidFill>
                <a:latin typeface="Georgia"/>
                <a:cs typeface="Georgia"/>
              </a:rPr>
              <a:t>search </a:t>
            </a:r>
            <a:r>
              <a:rPr sz="3200" spc="-90" dirty="0">
                <a:solidFill>
                  <a:srgbClr val="5F5F5F"/>
                </a:solidFill>
                <a:latin typeface="Georgia"/>
                <a:cs typeface="Georgia"/>
              </a:rPr>
              <a:t>engines,</a:t>
            </a:r>
            <a:r>
              <a:rPr sz="3200" spc="-4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105" dirty="0">
                <a:solidFill>
                  <a:srgbClr val="5F5F5F"/>
                </a:solidFill>
                <a:latin typeface="Georgia"/>
                <a:cs typeface="Georgia"/>
              </a:rPr>
              <a:t>etc)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44" y="2731299"/>
            <a:ext cx="1092454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7F0000"/>
                </a:solidFill>
                <a:latin typeface="Consolas"/>
                <a:cs typeface="Consolas"/>
              </a:rPr>
              <a:t>img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src</a:t>
            </a:r>
            <a:r>
              <a:rPr sz="3000" dirty="0">
                <a:solidFill>
                  <a:srgbClr val="003F00"/>
                </a:solidFill>
                <a:latin typeface="Consolas"/>
                <a:cs typeface="Consolas"/>
              </a:rPr>
              <a:t>="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kitten.jpg</a:t>
            </a:r>
            <a:r>
              <a:rPr sz="3000" dirty="0">
                <a:latin typeface="Consolas"/>
                <a:cs typeface="Consolas"/>
              </a:rPr>
              <a:t>"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alt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000" dirty="0">
                <a:solidFill>
                  <a:srgbClr val="0000FF"/>
                </a:solidFill>
                <a:latin typeface="Consolas"/>
                <a:cs typeface="Consolas"/>
              </a:rPr>
              <a:t>Cute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kitten"</a:t>
            </a:r>
            <a:r>
              <a:rPr sz="30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sz="3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5800" y="406400"/>
            <a:ext cx="146685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IMAGES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7964661" y="4197081"/>
            <a:ext cx="4350280" cy="4043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0444" y="2731299"/>
            <a:ext cx="10295255" cy="4798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7F0000"/>
                </a:solidFill>
                <a:latin typeface="Consolas"/>
                <a:cs typeface="Consolas"/>
              </a:rPr>
              <a:t>img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src</a:t>
            </a:r>
            <a:r>
              <a:rPr sz="3000" dirty="0">
                <a:solidFill>
                  <a:srgbClr val="003F00"/>
                </a:solidFill>
                <a:latin typeface="Consolas"/>
                <a:cs typeface="Consolas"/>
              </a:rPr>
              <a:t>="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kitten.jpg</a:t>
            </a:r>
            <a:r>
              <a:rPr sz="3000" dirty="0">
                <a:latin typeface="Consolas"/>
                <a:cs typeface="Consolas"/>
              </a:rPr>
              <a:t>"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alt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000" dirty="0">
                <a:solidFill>
                  <a:srgbClr val="0000FF"/>
                </a:solidFill>
                <a:latin typeface="Consolas"/>
                <a:cs typeface="Consolas"/>
              </a:rPr>
              <a:t>Cute</a:t>
            </a:r>
            <a:r>
              <a:rPr sz="30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kitten"</a:t>
            </a:r>
            <a:endParaRPr sz="3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height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="200"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title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="Ollie"</a:t>
            </a:r>
            <a:r>
              <a:rPr sz="3000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sz="3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822960" marR="5130165" indent="-474345">
              <a:lnSpc>
                <a:spcPts val="2910"/>
              </a:lnSpc>
              <a:buClr>
                <a:srgbClr val="000000"/>
              </a:buClr>
              <a:buFont typeface="Symbol"/>
              <a:buChar char=""/>
              <a:tabLst>
                <a:tab pos="822960" algn="l"/>
                <a:tab pos="823594" algn="l"/>
              </a:tabLst>
            </a:pPr>
            <a:r>
              <a:rPr sz="2800" dirty="0">
                <a:solidFill>
                  <a:srgbClr val="FF5400"/>
                </a:solidFill>
                <a:latin typeface="Consolas"/>
                <a:cs typeface="Consolas"/>
              </a:rPr>
              <a:t>height </a:t>
            </a: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2800" dirty="0">
                <a:solidFill>
                  <a:srgbClr val="FF5400"/>
                </a:solidFill>
                <a:latin typeface="Consolas"/>
                <a:cs typeface="Consolas"/>
              </a:rPr>
              <a:t>width </a:t>
            </a: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resize  images and ensure the page</a:t>
            </a:r>
          </a:p>
          <a:p>
            <a:pPr marL="822960">
              <a:lnSpc>
                <a:spcPct val="100000"/>
              </a:lnSpc>
              <a:spcBef>
                <a:spcPts val="425"/>
              </a:spcBef>
            </a:pP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doesn't jump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822960" marR="4551680" indent="-474345">
              <a:lnSpc>
                <a:spcPct val="93300"/>
              </a:lnSpc>
              <a:buClr>
                <a:srgbClr val="000000"/>
              </a:buClr>
              <a:buFont typeface="Symbol"/>
              <a:buChar char=""/>
              <a:tabLst>
                <a:tab pos="822960" algn="l"/>
                <a:tab pos="823594" algn="l"/>
              </a:tabLst>
            </a:pPr>
            <a:r>
              <a:rPr sz="2800" dirty="0">
                <a:solidFill>
                  <a:srgbClr val="FF5400"/>
                </a:solidFill>
                <a:latin typeface="Consolas"/>
                <a:cs typeface="Consolas"/>
              </a:rPr>
              <a:t>title </a:t>
            </a: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is shown as a tooltip in  some browsers when you hover  your mouse over the image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9375" y="393471"/>
            <a:ext cx="5517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Links with the anchor</a:t>
            </a:r>
            <a:r>
              <a:rPr sz="5000" spc="-100" dirty="0"/>
              <a:t> </a:t>
            </a:r>
            <a:r>
              <a:rPr sz="5000" dirty="0"/>
              <a:t>tag</a:t>
            </a:r>
            <a:endParaRPr sz="50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066648" y="2438400"/>
            <a:ext cx="10871504" cy="3629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 algn="ctr">
              <a:buSzPct val="114285"/>
              <a:tabLst>
                <a:tab pos="643890" algn="l"/>
                <a:tab pos="644525" algn="l"/>
              </a:tabLst>
            </a:pP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pt-BR" sz="4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pt-BR" sz="4000" spc="-8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pt-BR" sz="4000" dirty="0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="http://google.com"&gt;</a:t>
            </a:r>
            <a:r>
              <a:rPr lang="pt-BR" sz="4000" dirty="0">
                <a:latin typeface="Consolas"/>
                <a:cs typeface="Consolas"/>
              </a:rPr>
              <a:t>Google</a:t>
            </a: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pt-BR" sz="4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pt-BR" sz="4000" dirty="0">
              <a:latin typeface="Consolas"/>
              <a:cs typeface="Consolas"/>
            </a:endParaRPr>
          </a:p>
          <a:p>
            <a:pPr marL="643890" indent="-541655" algn="ctr">
              <a:lnSpc>
                <a:spcPct val="100000"/>
              </a:lnSpc>
              <a:buSzPct val="114285"/>
              <a:buFont typeface="Symbol"/>
              <a:buChar char=""/>
              <a:tabLst>
                <a:tab pos="643890" algn="l"/>
                <a:tab pos="644525" algn="l"/>
              </a:tabLst>
            </a:pPr>
            <a:endParaRPr lang="en-US" sz="4000" spc="-5" dirty="0"/>
          </a:p>
          <a:p>
            <a:pPr marL="102235" algn="l">
              <a:buSzPct val="114285"/>
              <a:tabLst>
                <a:tab pos="643890" algn="l"/>
                <a:tab pos="644525" algn="l"/>
              </a:tabLst>
            </a:pPr>
            <a:r>
              <a:rPr lang="en-US" sz="4000" spc="-5" dirty="0"/>
              <a:t> The </a:t>
            </a:r>
            <a:r>
              <a:rPr lang="en-US" sz="4000" dirty="0"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4000" dirty="0">
                <a:latin typeface="Consolas"/>
                <a:cs typeface="Consolas"/>
              </a:rPr>
              <a:t>&gt;</a:t>
            </a:r>
            <a:r>
              <a:rPr lang="en-US" sz="4000" spc="-950" dirty="0">
                <a:latin typeface="Consolas"/>
                <a:cs typeface="Consolas"/>
              </a:rPr>
              <a:t> </a:t>
            </a:r>
            <a:r>
              <a:rPr lang="en-US" sz="4000" spc="10" dirty="0">
                <a:latin typeface="Georgia" panose="02040502050405020303" pitchFamily="18" charset="0"/>
              </a:rPr>
              <a:t>element defines </a:t>
            </a:r>
            <a:r>
              <a:rPr lang="en-US" sz="4000" dirty="0">
                <a:latin typeface="Georgia" panose="02040502050405020303" pitchFamily="18" charset="0"/>
              </a:rPr>
              <a:t>an </a:t>
            </a:r>
            <a:r>
              <a:rPr lang="en-US" sz="4000" spc="-5" dirty="0">
                <a:latin typeface="Georgia" panose="02040502050405020303" pitchFamily="18" charset="0"/>
              </a:rPr>
              <a:t>"anchor" </a:t>
            </a:r>
            <a:r>
              <a:rPr lang="en-US" sz="4000" dirty="0">
                <a:latin typeface="Georgia" panose="02040502050405020303" pitchFamily="18" charset="0"/>
              </a:rPr>
              <a:t>or link</a:t>
            </a:r>
          </a:p>
          <a:p>
            <a:pPr marL="102235" algn="ctr">
              <a:buSzPct val="114285"/>
              <a:tabLst>
                <a:tab pos="643890" algn="l"/>
                <a:tab pos="644525" algn="l"/>
              </a:tabLst>
            </a:pPr>
            <a:endParaRPr sz="2800" dirty="0">
              <a:latin typeface="Consolas"/>
              <a:cs typeface="Consolas"/>
            </a:endParaRPr>
          </a:p>
          <a:p>
            <a:pPr marL="643890" marR="1165860" indent="-541655">
              <a:spcBef>
                <a:spcPts val="1855"/>
              </a:spcBef>
              <a:buFont typeface="Symbol"/>
              <a:buChar char=""/>
              <a:tabLst>
                <a:tab pos="643890" algn="l"/>
                <a:tab pos="644525" algn="l"/>
              </a:tabLst>
            </a:pPr>
            <a:r>
              <a:rPr sz="3600" dirty="0">
                <a:latin typeface="Georgia" panose="02040502050405020303" pitchFamily="18" charset="0"/>
              </a:rPr>
              <a:t>Anything inside </a:t>
            </a:r>
            <a:r>
              <a:rPr sz="3600" dirty="0"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600" dirty="0">
                <a:latin typeface="Consolas"/>
                <a:cs typeface="Consolas"/>
              </a:rPr>
              <a:t>&gt;</a:t>
            </a:r>
            <a:r>
              <a:rPr sz="3600" spc="-1035" dirty="0">
                <a:latin typeface="Consolas"/>
                <a:cs typeface="Consolas"/>
              </a:rPr>
              <a:t> </a:t>
            </a:r>
            <a:r>
              <a:rPr sz="3600" dirty="0">
                <a:latin typeface="Georgia" panose="02040502050405020303" pitchFamily="18" charset="0"/>
              </a:rPr>
              <a:t>is clickable</a:t>
            </a:r>
            <a:r>
              <a:rPr lang="en-US" sz="3600" dirty="0">
                <a:latin typeface="Georgia" panose="02040502050405020303" pitchFamily="18" charset="0"/>
              </a:rPr>
              <a:t> – c</a:t>
            </a:r>
            <a:r>
              <a:rPr sz="3600" spc="-5" dirty="0">
                <a:latin typeface="Georgia" panose="02040502050405020303" pitchFamily="18" charset="0"/>
              </a:rPr>
              <a:t>an </a:t>
            </a:r>
            <a:r>
              <a:rPr sz="3600" dirty="0">
                <a:latin typeface="Georgia" panose="02040502050405020303" pitchFamily="18" charset="0"/>
              </a:rPr>
              <a:t>be text, an  image, or any </a:t>
            </a:r>
            <a:r>
              <a:rPr sz="3600" spc="-5" dirty="0">
                <a:latin typeface="Georgia" panose="02040502050405020303" pitchFamily="18" charset="0"/>
              </a:rPr>
              <a:t>other </a:t>
            </a:r>
            <a:r>
              <a:rPr sz="3600" dirty="0">
                <a:latin typeface="Georgia" panose="02040502050405020303" pitchFamily="18" charset="0"/>
              </a:rPr>
              <a:t>valid</a:t>
            </a:r>
            <a:r>
              <a:rPr sz="3600" spc="-100" dirty="0">
                <a:latin typeface="Georgia" panose="02040502050405020303" pitchFamily="18" charset="0"/>
              </a:rPr>
              <a:t> </a:t>
            </a:r>
            <a:r>
              <a:rPr sz="3600" dirty="0">
                <a:latin typeface="Georgia" panose="02040502050405020303" pitchFamily="18" charset="0"/>
              </a:rPr>
              <a:t>HTML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9534" y="377126"/>
            <a:ext cx="39871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Some</a:t>
            </a:r>
            <a:r>
              <a:rPr sz="5000" spc="-100" dirty="0"/>
              <a:t> </a:t>
            </a:r>
            <a:r>
              <a:rPr sz="5000" dirty="0"/>
              <a:t>&lt;A&gt;ttributes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062266" y="2217343"/>
            <a:ext cx="10067290" cy="520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43330">
              <a:lnSpc>
                <a:spcPct val="10000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="http://google.com"</a:t>
            </a:r>
            <a:r>
              <a:rPr sz="3000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title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="Search" 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target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="_blank"&gt;</a:t>
            </a:r>
            <a:r>
              <a:rPr sz="3000" dirty="0">
                <a:solidFill>
                  <a:srgbClr val="5F5F5F"/>
                </a:solidFill>
                <a:latin typeface="Consolas"/>
                <a:cs typeface="Consolas"/>
              </a:rPr>
              <a:t>Google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3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L="905510" marR="146685" indent="-434975">
              <a:lnSpc>
                <a:spcPct val="109300"/>
              </a:lnSpc>
              <a:spcBef>
                <a:spcPts val="2510"/>
              </a:spcBef>
              <a:buClr>
                <a:srgbClr val="5F5F5F"/>
              </a:buClr>
              <a:buSzPct val="75000"/>
              <a:buFont typeface="Lora"/>
              <a:buChar char="•"/>
              <a:tabLst>
                <a:tab pos="905510" algn="l"/>
                <a:tab pos="906144" algn="l"/>
              </a:tabLst>
            </a:pPr>
            <a:r>
              <a:rPr sz="3200" dirty="0" err="1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sz="3200" spc="-950" dirty="0">
                <a:solidFill>
                  <a:srgbClr val="FF5400"/>
                </a:solidFill>
                <a:latin typeface="Consolas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is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URL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where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link should send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 user</a:t>
            </a:r>
            <a:endParaRPr sz="3200" dirty="0">
              <a:latin typeface="Georgia" panose="02040502050405020303" pitchFamily="18" charset="0"/>
              <a:cs typeface="Lora"/>
            </a:endParaRPr>
          </a:p>
          <a:p>
            <a:pPr marL="905510" marR="5080" indent="-434975">
              <a:lnSpc>
                <a:spcPct val="116700"/>
              </a:lnSpc>
              <a:spcBef>
                <a:spcPts val="3325"/>
              </a:spcBef>
              <a:buClr>
                <a:srgbClr val="5F5F5F"/>
              </a:buClr>
              <a:buSzPct val="75000"/>
              <a:buFont typeface="Lora"/>
              <a:buChar char="•"/>
              <a:tabLst>
                <a:tab pos="905510" algn="l"/>
                <a:tab pos="906144" algn="l"/>
              </a:tabLst>
            </a:pPr>
            <a:r>
              <a:rPr sz="3200" dirty="0">
                <a:solidFill>
                  <a:srgbClr val="FF5400"/>
                </a:solidFill>
                <a:latin typeface="Consolas"/>
                <a:cs typeface="Consolas"/>
              </a:rPr>
              <a:t>title</a:t>
            </a:r>
            <a:r>
              <a:rPr sz="3200" spc="-1010" dirty="0">
                <a:solidFill>
                  <a:srgbClr val="FF5400"/>
                </a:solidFill>
                <a:latin typeface="Consolas"/>
                <a:cs typeface="Consolas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appears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as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tooltip when you mouse over 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link.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read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screen</a:t>
            </a:r>
            <a:r>
              <a:rPr sz="32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readers</a:t>
            </a:r>
            <a:endParaRPr sz="3200" dirty="0">
              <a:latin typeface="Georgia" panose="02040502050405020303" pitchFamily="18" charset="0"/>
              <a:cs typeface="Lora"/>
            </a:endParaRPr>
          </a:p>
          <a:p>
            <a:pPr marL="905510" indent="-434975">
              <a:lnSpc>
                <a:spcPct val="100000"/>
              </a:lnSpc>
              <a:spcBef>
                <a:spcPts val="2995"/>
              </a:spcBef>
              <a:buClr>
                <a:srgbClr val="5F5F5F"/>
              </a:buClr>
              <a:buSzPct val="75000"/>
              <a:buFont typeface="Lora"/>
              <a:buChar char="•"/>
              <a:tabLst>
                <a:tab pos="905510" algn="l"/>
                <a:tab pos="906144" algn="l"/>
              </a:tabLst>
            </a:pPr>
            <a:r>
              <a:rPr sz="3200" dirty="0">
                <a:solidFill>
                  <a:srgbClr val="FF5400"/>
                </a:solidFill>
                <a:latin typeface="Consolas"/>
                <a:cs typeface="Consolas"/>
              </a:rPr>
              <a:t>target</a:t>
            </a: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="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_blank</a:t>
            </a: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"</a:t>
            </a:r>
            <a:r>
              <a:rPr sz="3200" spc="-105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opens link in a new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tab</a:t>
            </a:r>
            <a:endParaRPr sz="32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9534" y="377126"/>
            <a:ext cx="398716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 err="1"/>
              <a:t>Url-scuse</a:t>
            </a:r>
            <a:r>
              <a:rPr lang="en-US" sz="5000" dirty="0"/>
              <a:t> me?</a:t>
            </a:r>
            <a:endParaRPr sz="5000" dirty="0"/>
          </a:p>
        </p:txBody>
      </p:sp>
      <p:sp>
        <p:nvSpPr>
          <p:cNvPr id="4" name="object 4"/>
          <p:cNvSpPr txBox="1"/>
          <p:nvPr/>
        </p:nvSpPr>
        <p:spPr>
          <a:xfrm>
            <a:off x="1062266" y="2217343"/>
            <a:ext cx="11383734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43330">
              <a:lnSpc>
                <a:spcPct val="100000"/>
              </a:lnSpc>
            </a:pP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URL stands for “Uniform Resource Locator”</a:t>
            </a:r>
          </a:p>
          <a:p>
            <a:pPr marL="12700" marR="124333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4333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43330">
              <a:lnSpc>
                <a:spcPct val="100000"/>
              </a:lnSpc>
            </a:pPr>
            <a:r>
              <a:rPr lang="en-US"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Uniform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12700" marR="1243330">
              <a:lnSpc>
                <a:spcPct val="100000"/>
              </a:lnSpc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because it is a global standard</a:t>
            </a:r>
          </a:p>
          <a:p>
            <a:pPr marL="12700" marR="124333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43330">
              <a:lnSpc>
                <a:spcPct val="100000"/>
              </a:lnSpc>
            </a:pPr>
            <a:r>
              <a:rPr lang="en-US"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Resource Locator</a:t>
            </a:r>
          </a:p>
          <a:p>
            <a:pPr marL="12700" marR="1243330">
              <a:lnSpc>
                <a:spcPct val="100000"/>
              </a:lnSpc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because that’s what an URL does – it locates a resource that lives on the internet</a:t>
            </a:r>
            <a:endParaRPr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660457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9534" y="377126"/>
            <a:ext cx="517466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Relative file Paths</a:t>
            </a:r>
            <a:endParaRPr sz="5000" dirty="0"/>
          </a:p>
        </p:txBody>
      </p:sp>
      <p:sp>
        <p:nvSpPr>
          <p:cNvPr id="4" name="object 4"/>
          <p:cNvSpPr txBox="1"/>
          <p:nvPr/>
        </p:nvSpPr>
        <p:spPr>
          <a:xfrm>
            <a:off x="1062266" y="2217343"/>
            <a:ext cx="11231334" cy="6764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tabLst>
                <a:tab pos="621665" algn="l"/>
                <a:tab pos="622300" algn="l"/>
              </a:tabLst>
            </a:pP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Relative paths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URLs that go to a resource in  relation to the page you’re on</a:t>
            </a:r>
            <a:endParaRPr lang="en-US" sz="36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655955" marR="243204" indent="-457200">
              <a:lnSpc>
                <a:spcPct val="142000"/>
              </a:lnSpc>
              <a:spcBef>
                <a:spcPts val="3190"/>
              </a:spcBef>
              <a:buFont typeface="Arial" panose="020B0604020202020204" pitchFamily="34" charset="0"/>
              <a:buChar char="•"/>
              <a:tabLst>
                <a:tab pos="808355" algn="l"/>
                <a:tab pos="808990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Resources “local” to you should all be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relative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paths 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(your images, HTML documents, fonts,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CSS,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and JS</a:t>
            </a:r>
            <a:r>
              <a:rPr lang="en-US" sz="3200" spc="-1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files)</a:t>
            </a:r>
            <a:endParaRPr lang="en-US" sz="3200" dirty="0"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40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r>
              <a:rPr lang="en-US" sz="2800" kern="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kern="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2800" kern="0" dirty="0" err="1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lang="en-US" sz="2800" kern="0" dirty="0">
                <a:solidFill>
                  <a:srgbClr val="5F5F5F"/>
                </a:solidFill>
                <a:latin typeface="Consolas"/>
                <a:cs typeface="Consolas"/>
              </a:rPr>
              <a:t>="</a:t>
            </a:r>
            <a:r>
              <a:rPr lang="en-US" sz="2800" kern="0" dirty="0">
                <a:solidFill>
                  <a:srgbClr val="0000FF"/>
                </a:solidFill>
                <a:latin typeface="Consolas"/>
                <a:cs typeface="Consolas"/>
              </a:rPr>
              <a:t>other-page.html</a:t>
            </a:r>
            <a:r>
              <a:rPr lang="en-US" sz="2800" kern="0" dirty="0">
                <a:solidFill>
                  <a:srgbClr val="5F5F5F"/>
                </a:solidFill>
                <a:latin typeface="Consolas"/>
                <a:cs typeface="Consolas"/>
              </a:rPr>
              <a:t>"&gt;Link to another</a:t>
            </a:r>
            <a:r>
              <a:rPr lang="en-US" sz="2800" kern="0" spc="-6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2800" kern="0" spc="-5" dirty="0">
                <a:solidFill>
                  <a:srgbClr val="5F5F5F"/>
                </a:solidFill>
                <a:latin typeface="Consolas"/>
                <a:cs typeface="Consolas"/>
              </a:rPr>
              <a:t>page on my website&lt;/</a:t>
            </a:r>
            <a:r>
              <a:rPr lang="en-US" sz="2800" kern="0" spc="-5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kern="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</a:p>
          <a:p>
            <a:pPr>
              <a:spcBef>
                <a:spcPts val="10"/>
              </a:spcBef>
            </a:pPr>
            <a:endParaRPr lang="en-US"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2800" spc="-5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img</a:t>
            </a:r>
            <a:r>
              <a:rPr lang="en-US" sz="28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spc="-5" dirty="0" err="1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src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="image.gif" </a:t>
            </a:r>
            <a:r>
              <a:rPr lang="en-US" sz="2800" i="1" spc="-5" dirty="0">
                <a:solidFill>
                  <a:srgbClr val="0000FF"/>
                </a:solidFill>
                <a:latin typeface="Consolas" panose="020B0609020204030204" pitchFamily="49" charset="0"/>
                <a:cs typeface="Vivaldi"/>
              </a:rPr>
              <a:t>/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2800" spc="-92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 	                         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(image is </a:t>
            </a:r>
            <a:r>
              <a:rPr lang="en-US" sz="2800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in 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same folder)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800" dirty="0">
              <a:latin typeface="Consolas" panose="020B0609020204030204" pitchFamily="49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2800" spc="-5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img</a:t>
            </a:r>
            <a:r>
              <a:rPr lang="en-US" sz="28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spc="-5" dirty="0" err="1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src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="../images/image.gif" </a:t>
            </a:r>
            <a:r>
              <a:rPr lang="en-US" sz="2800" i="1" spc="-5" dirty="0">
                <a:solidFill>
                  <a:srgbClr val="0000FF"/>
                </a:solidFill>
                <a:latin typeface="Consolas" panose="020B0609020204030204" pitchFamily="49" charset="0"/>
                <a:cs typeface="Vivaldi"/>
              </a:rPr>
              <a:t>/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 (image is </a:t>
            </a:r>
            <a:r>
              <a:rPr lang="en-US" sz="2800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in 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parent folder)</a:t>
            </a:r>
            <a:endParaRPr lang="en-US" sz="2800" kern="0" dirty="0">
              <a:solidFill>
                <a:srgbClr val="5F5F5F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98484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3836" y="2312352"/>
            <a:ext cx="10886440" cy="5986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  <a:tab pos="622300" algn="l"/>
              </a:tabLst>
            </a:pP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Absolute paths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are URLs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that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start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with</a:t>
            </a:r>
            <a:r>
              <a:rPr sz="36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b="1" spc="-5" dirty="0">
                <a:solidFill>
                  <a:srgbClr val="5F5F5F"/>
                </a:solidFill>
                <a:latin typeface="Georgia"/>
                <a:cs typeface="Georgia"/>
              </a:rPr>
              <a:t>http</a:t>
            </a:r>
            <a:endParaRPr lang="en-US" sz="3600" b="1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622300" indent="-609600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b="1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>
              <a:tabLst>
                <a:tab pos="621665" algn="l"/>
                <a:tab pos="622300" algn="l"/>
              </a:tabLst>
            </a:pP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3600" kern="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600" kern="0" spc="-8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3600" kern="0" dirty="0" err="1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="http://google.com"&gt;</a:t>
            </a:r>
            <a:r>
              <a:rPr lang="en-US" sz="3600" kern="0" dirty="0">
                <a:solidFill>
                  <a:srgbClr val="5F5F5F"/>
                </a:solidFill>
                <a:latin typeface="Consolas"/>
                <a:cs typeface="Consolas"/>
              </a:rPr>
              <a:t>Ubiquitous 	search engine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kern="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622300" indent="-609600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sz="3600" dirty="0">
              <a:latin typeface="Georgia"/>
              <a:cs typeface="Georgia"/>
            </a:endParaRPr>
          </a:p>
          <a:p>
            <a:pPr marL="622300" marR="5080" indent="-609600">
              <a:lnSpc>
                <a:spcPct val="100000"/>
              </a:lnSpc>
              <a:spcBef>
                <a:spcPts val="3900"/>
              </a:spcBef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These documents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not </a:t>
            </a:r>
            <a:r>
              <a:rPr sz="3600" b="1" spc="-5" dirty="0">
                <a:solidFill>
                  <a:srgbClr val="5F5F5F"/>
                </a:solidFill>
                <a:latin typeface="Georgia"/>
                <a:cs typeface="Georgia"/>
              </a:rPr>
              <a:t>hosted by </a:t>
            </a: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you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,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so if someone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renames  or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deletes the </a:t>
            </a:r>
            <a:r>
              <a:rPr sz="3600" spc="15" dirty="0">
                <a:solidFill>
                  <a:srgbClr val="5F5F5F"/>
                </a:solidFill>
                <a:latin typeface="Georgia"/>
                <a:cs typeface="Georgia"/>
              </a:rPr>
              <a:t>file,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your link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will be</a:t>
            </a:r>
            <a:r>
              <a:rPr sz="36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broken</a:t>
            </a:r>
            <a:endParaRPr lang="en-US" sz="36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622300" marR="5080" indent="-609600">
              <a:lnSpc>
                <a:spcPct val="100000"/>
              </a:lnSpc>
              <a:spcBef>
                <a:spcPts val="3900"/>
              </a:spcBef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4665" y="381000"/>
            <a:ext cx="417893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absolute FILE</a:t>
            </a:r>
            <a:r>
              <a:rPr sz="5000" spc="-100" dirty="0"/>
              <a:t> </a:t>
            </a:r>
            <a:r>
              <a:rPr sz="5000" dirty="0"/>
              <a:t>PATHS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16565"/>
            <a:ext cx="13004800" cy="973703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8835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6600" y="2670157"/>
            <a:ext cx="8077200" cy="5596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Overview of a website</a:t>
            </a:r>
          </a:p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Code editors</a:t>
            </a:r>
            <a:endParaRPr sz="3300" dirty="0">
              <a:latin typeface="Georgia"/>
              <a:cs typeface="Georgia"/>
            </a:endParaRPr>
          </a:p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Basic HTML</a:t>
            </a:r>
            <a:endParaRPr lang="en-US" sz="33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Overview of CSS – font styling, colors, alignment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What does a developer DO anyway?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8100" y="533400"/>
            <a:ext cx="36741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today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4165600" y="558800"/>
            <a:ext cx="736600" cy="7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1656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94244" y="2075535"/>
            <a:ext cx="9571990" cy="7455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18844">
              <a:lnSpc>
                <a:spcPct val="100000"/>
              </a:lnSpc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Create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website that about something that  interests</a:t>
            </a:r>
            <a:r>
              <a:rPr sz="3600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you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450215" indent="-433070">
              <a:lnSpc>
                <a:spcPct val="100000"/>
              </a:lnSpc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At least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two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pages that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are linked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to each</a:t>
            </a:r>
            <a:r>
              <a:rPr sz="3100" spc="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other</a:t>
            </a:r>
            <a:endParaRPr sz="3100" dirty="0">
              <a:latin typeface="Georgia"/>
              <a:cs typeface="Georgia"/>
            </a:endParaRPr>
          </a:p>
          <a:p>
            <a:pPr marL="450215" marR="5080" indent="-433070">
              <a:lnSpc>
                <a:spcPct val="100000"/>
              </a:lnSpc>
              <a:spcBef>
                <a:spcPts val="17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Include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 link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to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an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outside website.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Bonus: have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the 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link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open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in a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new</a:t>
            </a:r>
            <a:r>
              <a:rPr sz="3100" spc="-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tab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Use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three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heading tags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at least one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paragraph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Use at least one</a:t>
            </a:r>
            <a:r>
              <a:rPr sz="3100" spc="-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list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Show at least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two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images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–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one local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one</a:t>
            </a:r>
            <a:r>
              <a:rPr sz="3100" spc="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remote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Add one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HTML</a:t>
            </a:r>
            <a:r>
              <a:rPr sz="3100" spc="-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comment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Validate your</a:t>
            </a:r>
            <a:r>
              <a:rPr sz="3100" spc="-8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website</a:t>
            </a:r>
            <a:endParaRPr sz="31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57800" y="399415"/>
            <a:ext cx="284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Assignment</a:t>
            </a:r>
            <a:endParaRPr sz="5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0040" y="5943600"/>
            <a:ext cx="7284720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3227705" algn="l"/>
                <a:tab pos="4114165" algn="l"/>
                <a:tab pos="4671060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The role of the developer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03800" y="2616200"/>
            <a:ext cx="299720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7072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Step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58420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Lifecycle of a website</a:t>
            </a:r>
            <a:endParaRPr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F5C96-B47B-4D64-8817-2344BC01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3712936"/>
            <a:ext cx="5514975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0AF151-C463-45FF-9E0C-C46B12438D6B}"/>
              </a:ext>
            </a:extLst>
          </p:cNvPr>
          <p:cNvSpPr/>
          <p:nvPr/>
        </p:nvSpPr>
        <p:spPr>
          <a:xfrm>
            <a:off x="1320801" y="3886200"/>
            <a:ext cx="487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/>
              </a:rPr>
              <a:t>User Interface Designers (UX) create wireframes based on research and conversations with the client</a:t>
            </a:r>
          </a:p>
          <a:p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Wireframes show layout and content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Step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58420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Lifecycle of a website</a:t>
            </a:r>
            <a:endParaRPr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F5C96-B47B-4D64-8817-2344BC01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3712936"/>
            <a:ext cx="5514975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0AF151-C463-45FF-9E0C-C46B12438D6B}"/>
              </a:ext>
            </a:extLst>
          </p:cNvPr>
          <p:cNvSpPr/>
          <p:nvPr/>
        </p:nvSpPr>
        <p:spPr>
          <a:xfrm>
            <a:off x="1567243" y="4314365"/>
            <a:ext cx="43255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/>
              </a:rPr>
              <a:t>Visual Designers turn wireframes into comprehensive layouts, or “comps” </a:t>
            </a:r>
          </a:p>
          <a:p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4C0D2-6000-4B85-96A0-033396BC5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685" y="3674836"/>
            <a:ext cx="59626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805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Step 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58420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Lifecycle of a website</a:t>
            </a:r>
            <a:endParaRPr sz="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AF151-C463-45FF-9E0C-C46B12438D6B}"/>
              </a:ext>
            </a:extLst>
          </p:cNvPr>
          <p:cNvSpPr/>
          <p:nvPr/>
        </p:nvSpPr>
        <p:spPr>
          <a:xfrm>
            <a:off x="1777999" y="4314365"/>
            <a:ext cx="42767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/>
              </a:rPr>
              <a:t>Developers turn comps into HTML and style with CSS</a:t>
            </a:r>
          </a:p>
          <a:p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Add interactivity with </a:t>
            </a:r>
            <a:r>
              <a:rPr lang="en-US" sz="3600" spc="-5" dirty="0" err="1">
                <a:solidFill>
                  <a:srgbClr val="5F5F5F"/>
                </a:solidFill>
                <a:latin typeface="Georgia"/>
              </a:rPr>
              <a:t>Javascript</a:t>
            </a: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Tx/>
              <a:buChar char="-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EF821C-6B18-489C-8DD6-6B107BDE3358}"/>
              </a:ext>
            </a:extLst>
          </p:cNvPr>
          <p:cNvGrpSpPr/>
          <p:nvPr/>
        </p:nvGrpSpPr>
        <p:grpSpPr>
          <a:xfrm>
            <a:off x="5511800" y="3200400"/>
            <a:ext cx="7213600" cy="6330895"/>
            <a:chOff x="2295046" y="1887223"/>
            <a:chExt cx="7213600" cy="6330895"/>
          </a:xfrm>
        </p:grpSpPr>
        <p:pic>
          <p:nvPicPr>
            <p:cNvPr id="11" name="Picture 2" descr="laptop_PNG8915.png (2046×1681)">
              <a:extLst>
                <a:ext uri="{FF2B5EF4-FFF2-40B4-BE49-F238E27FC236}">
                  <a16:creationId xmlns:a16="http://schemas.microsoft.com/office/drawing/2014/main" id="{533D1EA0-D356-465B-B013-BE51852880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046" y="1887223"/>
              <a:ext cx="7213600" cy="63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264C0D2-6000-4B85-96A0-033396BC5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031"/>
            <a:stretch/>
          </p:blipFill>
          <p:spPr>
            <a:xfrm>
              <a:off x="3849439" y="2877823"/>
              <a:ext cx="4104813" cy="2923907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7AD0940-8B59-4009-B1ED-49D3AB6FAF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236" b="43176"/>
          <a:stretch/>
        </p:blipFill>
        <p:spPr>
          <a:xfrm>
            <a:off x="7066193" y="4181449"/>
            <a:ext cx="4104813" cy="2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82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6647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What do I do besides code?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Problem solve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Innovate with new technologies and frameworks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Bring designs to life with animation and motion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Optimizing for fast loading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4546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The role of the dev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13475120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BDC55CF-6769-4408-B506-F1801BD27F93}"/>
              </a:ext>
            </a:extLst>
          </p:cNvPr>
          <p:cNvSpPr/>
          <p:nvPr/>
        </p:nvSpPr>
        <p:spPr>
          <a:xfrm>
            <a:off x="-18734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254" y="1905000"/>
            <a:ext cx="3796825" cy="53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282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31F2F6D-5E2D-4BD5-BA84-833A6C67D3C9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200" y="406400"/>
            <a:ext cx="61931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html + CSS = </a:t>
            </a:r>
            <a:r>
              <a:rPr sz="5000" dirty="0"/>
              <a:t>WEBPAGE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02" y="2667000"/>
            <a:ext cx="9525000" cy="625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738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28272ED-6AC0-4C4D-95B1-6FAA8973A4BC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3200" y="406400"/>
            <a:ext cx="49688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CASCADING STYLE SHEETS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2151" y="2289670"/>
            <a:ext cx="10521849" cy="6586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buSzPct val="81000"/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r>
              <a:rPr lang="en-US" sz="3600" spc="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CSS is a l</a:t>
            </a:r>
            <a:r>
              <a:rPr sz="3600" spc="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anguage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for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specifying how documents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are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presented to</a:t>
            </a:r>
            <a:r>
              <a:rPr sz="3600" spc="-3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users</a:t>
            </a: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469900" marR="5080" indent="-457200">
              <a:buSzPct val="81000"/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584200" marR="5080" indent="-571500">
              <a:buSzPct val="81000"/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r>
              <a:rPr lang="en-US" sz="3600" spc="5" dirty="0">
                <a:solidFill>
                  <a:srgbClr val="5F5F5F"/>
                </a:solidFill>
                <a:latin typeface="Georgia" panose="02040502050405020303" pitchFamily="18" charset="0"/>
              </a:rPr>
              <a:t>Allows us to override the browser’s default presentation styles with a custom version</a:t>
            </a:r>
          </a:p>
          <a:p>
            <a:pPr marL="584200" marR="5080" indent="-571500">
              <a:buSzPct val="81000"/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endParaRPr lang="en-US" sz="3600" spc="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584200" marR="5080" indent="-571500">
              <a:buSzPct val="81000"/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r>
              <a:rPr lang="en-US" sz="3600" spc="5" dirty="0">
                <a:solidFill>
                  <a:srgbClr val="5F5F5F"/>
                </a:solidFill>
                <a:latin typeface="Georgia" panose="02040502050405020303" pitchFamily="18" charset="0"/>
              </a:rPr>
              <a:t>Provides consistent and scalable ways to style single elements, single pages, or entire websites</a:t>
            </a:r>
          </a:p>
          <a:p>
            <a:pPr marL="584200" marR="5080" indent="-571500">
              <a:spcBef>
                <a:spcPts val="5"/>
              </a:spcBef>
              <a:buClr>
                <a:srgbClr val="5F5F5F"/>
              </a:buClr>
              <a:buSzPct val="81000"/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endParaRPr lang="en-US" sz="3600" spc="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584200" marR="5080" indent="-571500">
              <a:buSzPct val="81000"/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r>
              <a:rPr lang="en-US" sz="3600" spc="5" dirty="0">
                <a:solidFill>
                  <a:srgbClr val="5F5F5F"/>
                </a:solidFill>
                <a:latin typeface="Georgia" panose="02040502050405020303" pitchFamily="18" charset="0"/>
              </a:rPr>
              <a:t>Separates look and feel from content/markup (HTML)</a:t>
            </a:r>
          </a:p>
          <a:p>
            <a:pPr marL="469900" marR="5080" indent="-457200">
              <a:buSzPct val="74242"/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endParaRPr sz="3200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985370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BC2A21E-7B83-4900-8FCE-1CF3369EEA8F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z="5000" dirty="0"/>
              <a:t>C</a:t>
            </a:r>
            <a:r>
              <a:rPr lang="en-US" sz="5000" dirty="0"/>
              <a:t>SS</a:t>
            </a:r>
            <a:r>
              <a:rPr sz="5000" dirty="0"/>
              <a:t>: FAIR WARNING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4200" y="3657600"/>
            <a:ext cx="10231755" cy="3093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buSzPct val="74242"/>
              <a:buFont typeface="Lora"/>
              <a:buChar char="•"/>
              <a:tabLst>
                <a:tab pos="424815" algn="l"/>
                <a:tab pos="425450" algn="l"/>
              </a:tabLst>
            </a:pP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There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sz="3300" b="1" spc="-5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3300" b="1">
                <a:solidFill>
                  <a:srgbClr val="5F5F5F"/>
                </a:solidFill>
                <a:latin typeface="Georgia"/>
                <a:cs typeface="Georgia"/>
              </a:rPr>
              <a:t>LOT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you 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can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do with</a:t>
            </a:r>
            <a:r>
              <a:rPr sz="3300" spc="-3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CSS</a:t>
            </a:r>
            <a:endParaRPr sz="3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Lora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424815" indent="-412115">
              <a:lnSpc>
                <a:spcPct val="100000"/>
              </a:lnSpc>
              <a:buSzPct val="74242"/>
              <a:buFont typeface="Lora"/>
              <a:buChar char="•"/>
              <a:tabLst>
                <a:tab pos="424815" algn="l"/>
                <a:tab pos="425450" algn="l"/>
              </a:tabLst>
            </a:pP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We won’t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get anywhere close to 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covering</a:t>
            </a:r>
            <a:r>
              <a:rPr sz="3300" spc="6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everything!</a:t>
            </a:r>
            <a:endParaRPr sz="3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</a:pPr>
            <a:endParaRPr sz="3450">
              <a:latin typeface="Times New Roman"/>
              <a:cs typeface="Times New Roman"/>
            </a:endParaRPr>
          </a:p>
          <a:p>
            <a:pPr marL="424815" marR="1415415" indent="-412115">
              <a:lnSpc>
                <a:spcPct val="100000"/>
              </a:lnSpc>
              <a:buSzPct val="74242"/>
              <a:buFont typeface="Lora"/>
              <a:buChar char="•"/>
              <a:tabLst>
                <a:tab pos="424815" algn="l"/>
                <a:tab pos="425450" algn="l"/>
              </a:tabLst>
            </a:pP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We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will 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cover CSS for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text styles,</a:t>
            </a:r>
            <a:r>
              <a:rPr sz="3300" spc="-6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colors,  positioning, layout, and a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couple of</a:t>
            </a:r>
            <a:r>
              <a:rPr sz="3300" spc="-9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extras</a:t>
            </a:r>
            <a:endParaRPr sz="33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36789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0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-76200"/>
            <a:ext cx="13004800" cy="18727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2027" y="5047386"/>
            <a:ext cx="7886700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57150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Slides,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sample files, “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homework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"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, and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interesting</a:t>
            </a:r>
            <a:r>
              <a:rPr sz="3300" spc="-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links</a:t>
            </a:r>
            <a:r>
              <a:rPr lang="en-US" sz="3300" dirty="0"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will be posted here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8100" y="533400"/>
            <a:ext cx="301942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ODDS </a:t>
            </a:r>
            <a:r>
              <a:rPr lang="en-US" sz="5000" dirty="0"/>
              <a:t>&amp; </a:t>
            </a:r>
            <a:r>
              <a:rPr sz="5000" dirty="0"/>
              <a:t>ENDS</a:t>
            </a:r>
          </a:p>
        </p:txBody>
      </p:sp>
      <p:sp>
        <p:nvSpPr>
          <p:cNvPr id="5" name="object 5"/>
          <p:cNvSpPr/>
          <p:nvPr/>
        </p:nvSpPr>
        <p:spPr>
          <a:xfrm>
            <a:off x="4165600" y="558800"/>
            <a:ext cx="736600" cy="781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6618" y="3352800"/>
            <a:ext cx="9227782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>
                <a:solidFill>
                  <a:srgbClr val="5F5F5F"/>
                </a:solidFill>
                <a:latin typeface="Georgia"/>
                <a:cs typeface="Georgia"/>
                <a:hlinkClick r:id="rId3"/>
              </a:rPr>
              <a:t>kweeket.github.</a:t>
            </a:r>
            <a:r>
              <a:rPr lang="en-US" sz="6000" spc="-5" dirty="0">
                <a:solidFill>
                  <a:srgbClr val="5F5F5F"/>
                </a:solidFill>
                <a:latin typeface="Georgia"/>
                <a:cs typeface="Georgia"/>
                <a:hlinkClick r:id="rId3"/>
              </a:rPr>
              <a:t>io/dev-101</a:t>
            </a:r>
            <a:endParaRPr sz="6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AC7126B-7366-4344-8705-601A578D03FF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8100" y="406400"/>
            <a:ext cx="277495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z="5000" dirty="0"/>
              <a:t>WHY USE CSS?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8000" y="3352800"/>
            <a:ext cx="10088880" cy="3749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" indent="-441325">
              <a:buSzPct val="74242"/>
              <a:buFont typeface="Arial" panose="020B0604020202020204" pitchFamily="34" charset="0"/>
              <a:buChar char="•"/>
            </a:pPr>
            <a:r>
              <a:rPr sz="3200" spc="-2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Helps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you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avoid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duplication by keeping styles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one  place </a:t>
            </a:r>
            <a:r>
              <a:rPr sz="3200" spc="-4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(one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external</a:t>
            </a:r>
            <a:r>
              <a:rPr sz="3200" spc="6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stylesheet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for many HTML pages)</a:t>
            </a:r>
            <a:endParaRPr sz="3200" dirty="0">
              <a:latin typeface="Georgia" panose="02040502050405020303" pitchFamily="18" charset="0"/>
              <a:cs typeface="Georgia"/>
            </a:endParaRPr>
          </a:p>
          <a:p>
            <a:pPr marL="457200" indent="-441325">
              <a:spcBef>
                <a:spcPts val="3025"/>
              </a:spcBef>
              <a:buSzPct val="74242"/>
              <a:buFont typeface="Lora"/>
              <a:buChar char="•"/>
              <a:tabLst>
                <a:tab pos="424815" algn="l"/>
                <a:tab pos="425450" algn="l"/>
              </a:tabLst>
            </a:pP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Makes style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maintenance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easier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-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for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example, update the font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for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the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entire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site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one line of</a:t>
            </a:r>
            <a:r>
              <a:rPr sz="3200" spc="-4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code!</a:t>
            </a:r>
            <a:endParaRPr sz="3200" dirty="0">
              <a:latin typeface="Georgia" panose="02040502050405020303" pitchFamily="18" charset="0"/>
              <a:cs typeface="Georgia"/>
            </a:endParaRPr>
          </a:p>
          <a:p>
            <a:pPr marL="457200" marR="1043940" indent="-441325">
              <a:spcBef>
                <a:spcPts val="3235"/>
              </a:spcBef>
              <a:buSzPct val="74242"/>
              <a:buFont typeface="Lora"/>
              <a:buChar char="•"/>
              <a:tabLst>
                <a:tab pos="424815" algn="l"/>
                <a:tab pos="425450" algn="l"/>
              </a:tabLst>
            </a:pP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Separating presentation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from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content enforces  style consistency</a:t>
            </a:r>
            <a:endParaRPr sz="3200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571373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AC7126B-7366-4344-8705-601A578D03FF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z="5000" dirty="0" err="1"/>
              <a:t>Css</a:t>
            </a:r>
            <a:r>
              <a:rPr lang="en-US" sz="5000" dirty="0"/>
              <a:t> goes where?</a:t>
            </a:r>
            <a:endParaRPr sz="5000" dirty="0"/>
          </a:p>
        </p:txBody>
      </p:sp>
      <p:sp>
        <p:nvSpPr>
          <p:cNvPr id="3" name="object 3"/>
          <p:cNvSpPr txBox="1"/>
          <p:nvPr/>
        </p:nvSpPr>
        <p:spPr>
          <a:xfrm>
            <a:off x="1778000" y="3048000"/>
            <a:ext cx="10088880" cy="590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marR="5080">
              <a:buSzPct val="74242"/>
              <a:tabLst>
                <a:tab pos="429259" algn="l"/>
                <a:tab pos="42989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CSS is a different type of language than HTML, and has its own syntax</a:t>
            </a:r>
          </a:p>
          <a:p>
            <a:pPr marL="474345" marR="5080" indent="-457200">
              <a:buSzPct val="74242"/>
              <a:buFont typeface="Arial" panose="020B0604020202020204" pitchFamily="34" charset="0"/>
              <a:buChar char="•"/>
              <a:tabLst>
                <a:tab pos="429259" algn="l"/>
                <a:tab pos="429895" algn="l"/>
              </a:tabLst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474345" marR="5080" indent="-457200">
              <a:buSzPct val="74242"/>
              <a:buFont typeface="Arial" panose="020B0604020202020204" pitchFamily="34" charset="0"/>
              <a:buChar char="•"/>
              <a:tabLst>
                <a:tab pos="429259" algn="l"/>
                <a:tab pos="42989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CSS can go directly in your HTML file, inside 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element</a:t>
            </a:r>
          </a:p>
          <a:p>
            <a:pPr marL="474345" marR="5080" indent="-457200">
              <a:buSzPct val="74242"/>
              <a:buFont typeface="Arial" panose="020B0604020202020204" pitchFamily="34" charset="0"/>
              <a:buChar char="•"/>
              <a:tabLst>
                <a:tab pos="429259" algn="l"/>
                <a:tab pos="429895" algn="l"/>
              </a:tabLst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474345" marR="5080" indent="-457200">
              <a:buSzPct val="74242"/>
              <a:buFont typeface="Arial" panose="020B0604020202020204" pitchFamily="34" charset="0"/>
              <a:buChar char="•"/>
              <a:tabLst>
                <a:tab pos="429259" algn="l"/>
                <a:tab pos="42989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You can also create a .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css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file that can be linked to your HTML page</a:t>
            </a:r>
          </a:p>
          <a:p>
            <a:pPr marL="474345" marR="5080" indent="-457200">
              <a:buSzPct val="74242"/>
              <a:buFont typeface="Arial" panose="020B0604020202020204" pitchFamily="34" charset="0"/>
              <a:buChar char="•"/>
              <a:tabLst>
                <a:tab pos="429259" algn="l"/>
                <a:tab pos="429895" algn="l"/>
              </a:tabLst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931545" marR="5080" lvl="1" indent="-457200">
              <a:buSzPct val="74242"/>
              <a:buFont typeface="Arial" panose="020B0604020202020204" pitchFamily="34" charset="0"/>
              <a:buChar char="•"/>
              <a:tabLst>
                <a:tab pos="429259" algn="l"/>
                <a:tab pos="429895" algn="l"/>
              </a:tabLst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Styles inside a .</a:t>
            </a:r>
            <a:r>
              <a:rPr lang="en-US" sz="2800" spc="-5" dirty="0" err="1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css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file don’t need a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tag because the whole file is assumed to be in the CSS language</a:t>
            </a:r>
          </a:p>
        </p:txBody>
      </p:sp>
    </p:spTree>
    <p:extLst>
      <p:ext uri="{BB962C8B-B14F-4D97-AF65-F5344CB8AC3E}">
        <p14:creationId xmlns:p14="http://schemas.microsoft.com/office/powerpoint/2010/main" val="39952177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50614FB-4581-4D9F-816F-BC8732E70C70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ts val="5995"/>
              </a:lnSpc>
            </a:pPr>
            <a:r>
              <a:t>ANATOMY OF A CSS</a:t>
            </a:r>
            <a:r>
              <a:rPr spc="-100"/>
              <a:t> </a:t>
            </a:r>
            <a:r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2215426"/>
            <a:ext cx="10561320" cy="5262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00">
                <a:solidFill>
                  <a:srgbClr val="7F007F"/>
                </a:solidFill>
                <a:latin typeface="Consolas"/>
                <a:cs typeface="Consolas"/>
              </a:rPr>
              <a:t>selector </a:t>
            </a:r>
            <a:r>
              <a:rPr sz="520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sz="5200">
                <a:solidFill>
                  <a:srgbClr val="FF0000"/>
                </a:solidFill>
                <a:latin typeface="Consolas"/>
                <a:cs typeface="Consolas"/>
              </a:rPr>
              <a:t>property</a:t>
            </a:r>
            <a:r>
              <a:rPr sz="5200">
                <a:solidFill>
                  <a:srgbClr val="0000FF"/>
                </a:solidFill>
                <a:latin typeface="Consolas"/>
                <a:cs typeface="Consolas"/>
              </a:rPr>
              <a:t>: value;</a:t>
            </a:r>
            <a:r>
              <a:rPr sz="52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520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5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450">
              <a:latin typeface="Times New Roman"/>
              <a:cs typeface="Times New Roman"/>
            </a:endParaRPr>
          </a:p>
          <a:p>
            <a:pPr marL="615950" indent="-571500">
              <a:lnSpc>
                <a:spcPct val="100000"/>
              </a:lnSpc>
              <a:buClr>
                <a:schemeClr val="tx1"/>
              </a:buClr>
              <a:buSzPct val="74242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3600">
                <a:solidFill>
                  <a:srgbClr val="7F007F"/>
                </a:solidFill>
                <a:latin typeface="Consolas"/>
                <a:cs typeface="Georgia"/>
              </a:rPr>
              <a:t>s</a:t>
            </a:r>
            <a:r>
              <a:rPr sz="3600">
                <a:solidFill>
                  <a:srgbClr val="7F007F"/>
                </a:solidFill>
                <a:latin typeface="Consolas"/>
                <a:cs typeface="Consolas"/>
              </a:rPr>
              <a:t>elector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is the </a:t>
            </a:r>
            <a:r>
              <a:rPr sz="3300" b="1">
                <a:solidFill>
                  <a:srgbClr val="5F5F5F"/>
                </a:solidFill>
                <a:latin typeface="Georgia"/>
                <a:cs typeface="Georgia"/>
              </a:rPr>
              <a:t>thing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you want to</a:t>
            </a:r>
            <a:r>
              <a:rPr sz="3300" spc="-5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style</a:t>
            </a:r>
            <a:endParaRPr sz="3300">
              <a:latin typeface="Georgia"/>
              <a:cs typeface="Georgia"/>
            </a:endParaRPr>
          </a:p>
          <a:p>
            <a:pPr marL="457200" indent="-457200">
              <a:lnSpc>
                <a:spcPct val="100000"/>
              </a:lnSpc>
              <a:spcBef>
                <a:spcPts val="3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615950" indent="-571500">
              <a:lnSpc>
                <a:spcPct val="100000"/>
              </a:lnSpc>
              <a:buClr>
                <a:schemeClr val="tx1"/>
              </a:buClr>
              <a:buSzPct val="74242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3600">
                <a:solidFill>
                  <a:srgbClr val="FF0000"/>
                </a:solidFill>
                <a:latin typeface="Consolas"/>
                <a:cs typeface="Consolas"/>
              </a:rPr>
              <a:t>property</a:t>
            </a:r>
            <a:r>
              <a:rPr sz="3300" b="1" spc="-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is the </a:t>
            </a:r>
            <a:r>
              <a:rPr sz="3300" b="1" spc="-5">
                <a:solidFill>
                  <a:srgbClr val="5F5F5F"/>
                </a:solidFill>
                <a:latin typeface="Georgia"/>
                <a:cs typeface="Georgia"/>
              </a:rPr>
              <a:t>attribute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you want to</a:t>
            </a:r>
            <a:r>
              <a:rPr sz="3300" spc="4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style</a:t>
            </a:r>
            <a:endParaRPr sz="3300">
              <a:latin typeface="Georgia"/>
              <a:cs typeface="Georgia"/>
            </a:endParaRPr>
          </a:p>
          <a:p>
            <a:pPr marL="457200" indent="-457200">
              <a:lnSpc>
                <a:spcPct val="100000"/>
              </a:lnSpc>
              <a:spcBef>
                <a:spcPts val="3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615950" indent="-571500">
              <a:lnSpc>
                <a:spcPct val="100000"/>
              </a:lnSpc>
              <a:buClr>
                <a:schemeClr val="tx1"/>
              </a:buClr>
              <a:buSzPct val="74242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360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sz="3300" b="1" spc="-5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is how you want to style</a:t>
            </a:r>
            <a:r>
              <a:rPr sz="3300" spc="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it</a:t>
            </a:r>
            <a:endParaRPr sz="3300">
              <a:latin typeface="Georgia"/>
              <a:cs typeface="Georgia"/>
            </a:endParaRPr>
          </a:p>
          <a:p>
            <a:pPr marL="457200" indent="-457200">
              <a:lnSpc>
                <a:spcPct val="100000"/>
              </a:lnSpc>
              <a:spcBef>
                <a:spcPts val="3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501650" indent="-457200">
              <a:lnSpc>
                <a:spcPct val="100000"/>
              </a:lnSpc>
              <a:buClr>
                <a:schemeClr val="tx1"/>
              </a:buClr>
              <a:buSzPct val="74242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sz="3300" spc="-45">
                <a:solidFill>
                  <a:srgbClr val="5F5F5F"/>
                </a:solidFill>
                <a:latin typeface="Georgia"/>
                <a:cs typeface="Georgia"/>
              </a:rPr>
              <a:t>Values</a:t>
            </a:r>
            <a:r>
              <a:rPr sz="3300" b="1" spc="-4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always end 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in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semicolons 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(</a:t>
            </a:r>
            <a:r>
              <a:rPr lang="en-US" sz="360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)</a:t>
            </a:r>
            <a:endParaRPr sz="33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8352095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D7143DB-8C36-42FE-A7D3-5450816F726C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ts val="5995"/>
              </a:lnSpc>
            </a:pPr>
            <a:r>
              <a:t>ANATOMY OF A CSS</a:t>
            </a:r>
            <a:r>
              <a:rPr spc="-100"/>
              <a:t> </a:t>
            </a:r>
            <a:r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5359" y="2973679"/>
            <a:ext cx="7651115" cy="4347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>
                <a:solidFill>
                  <a:srgbClr val="5F5F5F"/>
                </a:solidFill>
                <a:latin typeface="Georgia"/>
                <a:cs typeface="Georgia"/>
              </a:rPr>
              <a:t>So!</a:t>
            </a:r>
            <a:endParaRPr sz="4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600">
              <a:solidFill>
                <a:srgbClr val="0000FF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360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360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6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lang="en-US" sz="3800">
                <a:solidFill>
                  <a:srgbClr val="7F007F"/>
                </a:solidFill>
                <a:latin typeface="Consolas"/>
                <a:cs typeface="Consolas"/>
              </a:rPr>
              <a:t>	</a:t>
            </a:r>
            <a:r>
              <a:rPr sz="380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sz="380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sz="380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sz="3800">
                <a:solidFill>
                  <a:srgbClr val="0000FF"/>
                </a:solidFill>
                <a:latin typeface="Consolas"/>
                <a:cs typeface="Consolas"/>
              </a:rPr>
              <a:t>: blue;</a:t>
            </a:r>
            <a:r>
              <a:rPr sz="3800" spc="-9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80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360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360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sz="3800">
                <a:solidFill>
                  <a:srgbClr val="5E5E5E"/>
                </a:solidFill>
                <a:latin typeface="Georgia"/>
                <a:cs typeface="Georgia"/>
              </a:rPr>
              <a:t>"All paragraphs </a:t>
            </a:r>
            <a:r>
              <a:rPr sz="3800" spc="-5">
                <a:solidFill>
                  <a:srgbClr val="5E5E5E"/>
                </a:solidFill>
                <a:latin typeface="Georgia"/>
                <a:cs typeface="Georgia"/>
              </a:rPr>
              <a:t>will </a:t>
            </a:r>
            <a:r>
              <a:rPr sz="3800">
                <a:solidFill>
                  <a:srgbClr val="5E5E5E"/>
                </a:solidFill>
                <a:latin typeface="Georgia"/>
                <a:cs typeface="Georgia"/>
              </a:rPr>
              <a:t>have </a:t>
            </a:r>
            <a:r>
              <a:rPr sz="3800" spc="-5">
                <a:solidFill>
                  <a:srgbClr val="5E5E5E"/>
                </a:solidFill>
                <a:latin typeface="Georgia"/>
                <a:cs typeface="Georgia"/>
              </a:rPr>
              <a:t>blue text</a:t>
            </a:r>
            <a:r>
              <a:rPr sz="3800" spc="-40">
                <a:solidFill>
                  <a:srgbClr val="5E5E5E"/>
                </a:solidFill>
                <a:latin typeface="Georgia"/>
                <a:cs typeface="Georgia"/>
              </a:rPr>
              <a:t> </a:t>
            </a:r>
            <a:r>
              <a:rPr sz="3800">
                <a:solidFill>
                  <a:srgbClr val="5E5E5E"/>
                </a:solidFill>
                <a:latin typeface="Georgia"/>
                <a:cs typeface="Georgia"/>
              </a:rPr>
              <a:t>"</a:t>
            </a:r>
            <a:endParaRPr sz="3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554715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C8DC7EE-B8ED-45C5-BBD4-9CB27F0C1542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200" y="406400"/>
            <a:ext cx="36995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EXAMPLE CSS 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9126" y="2489098"/>
            <a:ext cx="8991600" cy="5078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4745">
              <a:lnSpc>
                <a:spcPct val="100000"/>
              </a:lnSpc>
            </a:pPr>
            <a:r>
              <a:rPr sz="380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sz="380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380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380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800">
                <a:solidFill>
                  <a:srgbClr val="0000FF"/>
                </a:solidFill>
                <a:latin typeface="Consolas"/>
                <a:cs typeface="Consolas"/>
              </a:rPr>
              <a:t>: blue;</a:t>
            </a:r>
            <a:r>
              <a:rPr lang="en-US" sz="3800" spc="-9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80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3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5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000">
              <a:latin typeface="Times New Roman"/>
              <a:cs typeface="Times New Roman"/>
            </a:endParaRPr>
          </a:p>
          <a:p>
            <a:pPr marL="571500" indent="-558800">
              <a:lnSpc>
                <a:spcPct val="100000"/>
              </a:lnSpc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  <a:tab pos="2947670" algn="l"/>
              </a:tabLst>
            </a:pPr>
            <a:r>
              <a:rPr lang="en-US" sz="3200">
                <a:solidFill>
                  <a:srgbClr val="7F007F"/>
                </a:solidFill>
                <a:latin typeface="Consolas"/>
                <a:cs typeface="Georgia"/>
              </a:rPr>
              <a:t>s</a:t>
            </a:r>
            <a:r>
              <a:rPr lang="en-US" sz="3200">
                <a:solidFill>
                  <a:srgbClr val="7F007F"/>
                </a:solidFill>
                <a:latin typeface="Consolas"/>
                <a:cs typeface="Consolas"/>
              </a:rPr>
              <a:t>elector</a:t>
            </a:r>
            <a:r>
              <a:rPr sz="3300" b="1" spc="-5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is	</a:t>
            </a:r>
            <a:r>
              <a:rPr sz="320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3300" b="1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(</a:t>
            </a:r>
            <a:r>
              <a:rPr lang="en-US" sz="3300">
                <a:solidFill>
                  <a:srgbClr val="5F5F5F"/>
                </a:solidFill>
                <a:latin typeface="Georgia"/>
                <a:cs typeface="Georgia"/>
              </a:rPr>
              <a:t>all </a:t>
            </a:r>
            <a:r>
              <a:rPr sz="330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30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330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sz="3300" spc="-1155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300" spc="-5">
                <a:solidFill>
                  <a:srgbClr val="5F5F5F"/>
                </a:solidFill>
                <a:latin typeface="Georgia"/>
                <a:cs typeface="Georgia"/>
              </a:rPr>
              <a:t>tags in the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>
                <a:solidFill>
                  <a:srgbClr val="5F5F5F"/>
                </a:solidFill>
                <a:latin typeface="Georgia"/>
                <a:cs typeface="Georgia"/>
              </a:rPr>
              <a:t>HTML)</a:t>
            </a:r>
            <a:endParaRPr sz="3300">
              <a:latin typeface="Georgia"/>
              <a:cs typeface="Georgia"/>
            </a:endParaRPr>
          </a:p>
          <a:p>
            <a:pPr marL="571500" indent="-558800">
              <a:lnSpc>
                <a:spcPct val="100000"/>
              </a:lnSpc>
              <a:spcBef>
                <a:spcPts val="3540"/>
              </a:spcBef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  <a:tab pos="3096895" algn="l"/>
              </a:tabLst>
            </a:pPr>
            <a:r>
              <a:rPr lang="en-US" sz="3200">
                <a:solidFill>
                  <a:srgbClr val="FF0000"/>
                </a:solidFill>
                <a:latin typeface="Consolas"/>
                <a:cs typeface="Consolas"/>
              </a:rPr>
              <a:t>property</a:t>
            </a:r>
            <a:r>
              <a:rPr sz="3300" b="1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is</a:t>
            </a:r>
            <a:r>
              <a:rPr lang="en-US" sz="3300" spc="-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20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endParaRPr sz="3200">
              <a:solidFill>
                <a:srgbClr val="FF0000"/>
              </a:solidFill>
              <a:latin typeface="Consolas"/>
              <a:cs typeface="Consolas"/>
            </a:endParaRPr>
          </a:p>
          <a:p>
            <a:pPr marL="571500" indent="-558800">
              <a:lnSpc>
                <a:spcPct val="100000"/>
              </a:lnSpc>
              <a:spcBef>
                <a:spcPts val="3540"/>
              </a:spcBef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</a:tabLst>
            </a:pPr>
            <a:r>
              <a:rPr lang="en-US" sz="320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sz="3300" b="1" spc="-5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lang="en-US" sz="3200">
                <a:solidFill>
                  <a:srgbClr val="0000FF"/>
                </a:solidFill>
                <a:latin typeface="Consolas"/>
                <a:cs typeface="Consolas"/>
              </a:rPr>
              <a:t>blue</a:t>
            </a:r>
            <a:r>
              <a:rPr lang="en-US" sz="3300" b="1" spc="-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300" spc="-5">
                <a:solidFill>
                  <a:srgbClr val="5F5F5F"/>
                </a:solidFill>
                <a:latin typeface="Georgia"/>
                <a:cs typeface="Georgia"/>
              </a:rPr>
              <a:t>(many color names are supported, or use the hex code </a:t>
            </a:r>
            <a:r>
              <a:rPr lang="en-US" sz="3200">
                <a:solidFill>
                  <a:srgbClr val="0000FF"/>
                </a:solidFill>
                <a:latin typeface="Consolas"/>
                <a:cs typeface="Consolas"/>
              </a:rPr>
              <a:t>#0000ff</a:t>
            </a:r>
            <a:r>
              <a:rPr lang="en-US" sz="3300" spc="-5">
                <a:solidFill>
                  <a:srgbClr val="5F5F5F"/>
                </a:solidFill>
                <a:latin typeface="Georgia"/>
                <a:cs typeface="Georgi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53088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68FAFBD-F344-4DA4-A17B-9E1FF03A4D91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200" y="406400"/>
            <a:ext cx="36995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EXAMPLE CSS 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9126" y="2489098"/>
            <a:ext cx="9480474" cy="4229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1945" lvl="1"/>
            <a:r>
              <a:rPr sz="3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sz="3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3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</a:p>
          <a:p>
            <a:pPr marL="1591945" lvl="1"/>
            <a:r>
              <a:rPr lang="en-US" sz="3800" dirty="0">
                <a:solidFill>
                  <a:srgbClr val="FF0000"/>
                </a:solidFill>
                <a:latin typeface="Consolas"/>
                <a:cs typeface="Consolas"/>
              </a:rPr>
              <a:t>	color</a:t>
            </a:r>
            <a:r>
              <a:rPr lang="en-US" sz="3800" dirty="0">
                <a:solidFill>
                  <a:srgbClr val="0000FF"/>
                </a:solidFill>
                <a:latin typeface="Consolas"/>
                <a:cs typeface="Consolas"/>
              </a:rPr>
              <a:t>: blue;</a:t>
            </a:r>
            <a:r>
              <a:rPr lang="en-US" sz="3800" spc="-9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</a:p>
          <a:p>
            <a:pPr marL="1591945" lvl="1"/>
            <a:r>
              <a:rPr lang="en-US" sz="3800" dirty="0">
                <a:solidFill>
                  <a:srgbClr val="FF0000"/>
                </a:solidFill>
                <a:latin typeface="Consolas"/>
                <a:cs typeface="Consolas"/>
              </a:rPr>
              <a:t>	font-size</a:t>
            </a:r>
            <a:r>
              <a:rPr lang="en-US" sz="3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800" dirty="0" err="1">
                <a:solidFill>
                  <a:srgbClr val="0000FF"/>
                </a:solidFill>
                <a:latin typeface="Consolas"/>
                <a:cs typeface="Consolas"/>
              </a:rPr>
              <a:t>14px</a:t>
            </a:r>
            <a:r>
              <a:rPr lang="en-US" sz="38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r>
              <a:rPr lang="en-US" sz="3800" spc="-9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</a:p>
          <a:p>
            <a:pPr marL="1591945" lvl="1"/>
            <a:r>
              <a:rPr sz="3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3800" dirty="0">
              <a:latin typeface="Consolas"/>
              <a:cs typeface="Consolas"/>
            </a:endParaRPr>
          </a:p>
          <a:p>
            <a:pPr>
              <a:spcBef>
                <a:spcPts val="55"/>
              </a:spcBef>
            </a:pPr>
            <a:r>
              <a:rPr lang="en-US" sz="5000" dirty="0">
                <a:latin typeface="Times New Roman"/>
                <a:cs typeface="Times New Roman"/>
              </a:rPr>
              <a:t>	</a:t>
            </a:r>
            <a:endParaRPr sz="5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chemeClr val="tx1"/>
              </a:buClr>
              <a:tabLst>
                <a:tab pos="570865" algn="l"/>
                <a:tab pos="571500" algn="l"/>
                <a:tab pos="294767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Multiple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properties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can be defined for a single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Georgia"/>
              </a:rPr>
              <a:t>s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elector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, each separated by a semicolon (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)</a:t>
            </a:r>
            <a:endParaRPr sz="33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04106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FD42832E-1EAE-4EE6-8D96-410D48C319C2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z="5000" dirty="0"/>
              <a:t>{</a:t>
            </a:r>
            <a:r>
              <a:rPr lang="en-US" sz="5000" dirty="0"/>
              <a:t> </a:t>
            </a:r>
            <a:r>
              <a:rPr sz="5000" dirty="0"/>
              <a:t>} Common font Properties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66864" y="2101710"/>
            <a:ext cx="11317605" cy="458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55"/>
              </a:spcBef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r>
              <a:rPr dirty="0">
                <a:solidFill>
                  <a:srgbClr val="FF0000"/>
                </a:solidFill>
                <a:latin typeface="Consolas"/>
                <a:cs typeface="Consolas"/>
              </a:rPr>
              <a:t>line-height: </a:t>
            </a:r>
            <a:r>
              <a:rPr dirty="0"/>
              <a:t>a number </a:t>
            </a:r>
            <a:r>
              <a:rPr spc="-5" dirty="0"/>
              <a:t>followed by </a:t>
            </a:r>
            <a:r>
              <a:rPr dirty="0"/>
              <a:t>a </a:t>
            </a:r>
            <a:r>
              <a:rPr spc="-5" dirty="0"/>
              <a:t>measurement of the height  of </a:t>
            </a:r>
            <a:r>
              <a:rPr dirty="0"/>
              <a:t>a </a:t>
            </a:r>
            <a:r>
              <a:rPr spc="-5" dirty="0"/>
              <a:t>line of that element, </a:t>
            </a:r>
            <a:r>
              <a:rPr dirty="0"/>
              <a:t>in </a:t>
            </a:r>
            <a:r>
              <a:rPr spc="-5" dirty="0"/>
              <a:t>ems (</a:t>
            </a:r>
            <a:r>
              <a:rPr spc="-5" dirty="0" err="1"/>
              <a:t>em</a:t>
            </a:r>
            <a:r>
              <a:rPr spc="-5" dirty="0"/>
              <a:t>) </a:t>
            </a:r>
            <a:r>
              <a:rPr dirty="0"/>
              <a:t>or </a:t>
            </a:r>
            <a:r>
              <a:rPr spc="-5" dirty="0"/>
              <a:t>pixels</a:t>
            </a:r>
            <a:r>
              <a:rPr spc="35" dirty="0"/>
              <a:t> </a:t>
            </a:r>
            <a:r>
              <a:rPr dirty="0"/>
              <a:t>(</a:t>
            </a:r>
            <a:r>
              <a:rPr dirty="0" err="1"/>
              <a:t>px</a:t>
            </a:r>
            <a:r>
              <a:rPr dirty="0"/>
              <a:t>)</a:t>
            </a:r>
            <a:endParaRPr lang="en-US" dirty="0"/>
          </a:p>
          <a:p>
            <a:pPr marL="882015" marR="5080" lvl="1" indent="-412115">
              <a:spcBef>
                <a:spcPts val="1555"/>
              </a:spcBef>
              <a:buClr>
                <a:srgbClr val="5F5F5F"/>
              </a:buClr>
              <a:buSzPct val="74137"/>
              <a:buFont typeface="Lora"/>
              <a:buChar char="•"/>
              <a:tabLst>
                <a:tab pos="424815" algn="l"/>
                <a:tab pos="425450" algn="l"/>
              </a:tabLst>
            </a:pPr>
            <a:r>
              <a:rPr lang="en-US" sz="2800" dirty="0">
                <a:solidFill>
                  <a:srgbClr val="5F5F5F"/>
                </a:solidFill>
                <a:latin typeface="Georgia"/>
                <a:cs typeface="Georgia"/>
              </a:rPr>
              <a:t>similar </a:t>
            </a:r>
            <a:r>
              <a:rPr lang="en-US" sz="2800" spc="-5" dirty="0">
                <a:solidFill>
                  <a:srgbClr val="5F5F5F"/>
                </a:solidFill>
                <a:latin typeface="Georgia"/>
                <a:cs typeface="Georgia"/>
              </a:rPr>
              <a:t>to </a:t>
            </a:r>
            <a:r>
              <a:rPr lang="en-US" sz="2800" b="1" spc="-5" dirty="0">
                <a:solidFill>
                  <a:srgbClr val="5F5F5F"/>
                </a:solidFill>
                <a:latin typeface="Georgia"/>
                <a:cs typeface="Georgia"/>
              </a:rPr>
              <a:t>leading</a:t>
            </a:r>
            <a:r>
              <a:rPr lang="en-US" sz="28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800" dirty="0">
                <a:solidFill>
                  <a:srgbClr val="5F5F5F"/>
                </a:solidFill>
                <a:latin typeface="Georgia"/>
                <a:cs typeface="Georgia"/>
              </a:rPr>
              <a:t>in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800" spc="-5" dirty="0">
                <a:solidFill>
                  <a:srgbClr val="5F5F5F"/>
                </a:solidFill>
                <a:latin typeface="Georgia"/>
                <a:cs typeface="Georgia"/>
              </a:rPr>
              <a:t>typography</a:t>
            </a:r>
          </a:p>
          <a:p>
            <a:pPr marL="469900" marR="5080" lvl="1">
              <a:spcBef>
                <a:spcPts val="1555"/>
              </a:spcBef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marR="5080" lvl="1">
              <a:spcBef>
                <a:spcPts val="1555"/>
              </a:spcBef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line-height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1.4em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r>
              <a:rPr lang="en-US" sz="2400" spc="-9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  <a:p>
            <a:pPr marL="469900" marR="5080" lvl="1">
              <a:spcBef>
                <a:spcPts val="1555"/>
              </a:spcBef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marR="5080" lvl="1">
              <a:spcBef>
                <a:spcPts val="1555"/>
              </a:spcBef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882015" marR="5080" lvl="1" indent="-412115">
              <a:spcBef>
                <a:spcPts val="1555"/>
              </a:spcBef>
              <a:buClr>
                <a:srgbClr val="5F5F5F"/>
              </a:buClr>
              <a:buSzPct val="74137"/>
              <a:buFont typeface="Lora"/>
              <a:buChar char="•"/>
              <a:tabLst>
                <a:tab pos="424815" algn="l"/>
                <a:tab pos="425450" algn="l"/>
              </a:tabLst>
            </a:pPr>
            <a:endParaRPr lang="en-US" sz="2800" dirty="0">
              <a:latin typeface="Georgia"/>
              <a:cs typeface="Georgi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15315" y="3045587"/>
            <a:ext cx="6001448" cy="4930808"/>
            <a:chOff x="6825552" y="3451192"/>
            <a:chExt cx="6001448" cy="4930808"/>
          </a:xfrm>
        </p:grpSpPr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6825552" y="3451192"/>
              <a:ext cx="6001448" cy="4930808"/>
              <a:chOff x="7249836" y="1898705"/>
              <a:chExt cx="5780364" cy="474916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249836" y="1898705"/>
                <a:ext cx="5780364" cy="4749165"/>
                <a:chOff x="7208083" y="1893486"/>
                <a:chExt cx="5780364" cy="4749165"/>
              </a:xfrm>
            </p:grpSpPr>
            <p:pic>
              <p:nvPicPr>
                <p:cNvPr id="10" name="Picture 2" descr="laptop_PNG8915.png (2046×1681)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08083" y="1893486"/>
                  <a:ext cx="5780364" cy="474916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85234" y="2743200"/>
                  <a:ext cx="3208316" cy="2007489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19016" y="2648013"/>
                <a:ext cx="3436468" cy="2192706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/>
            <a:srcRect b="11213"/>
            <a:stretch/>
          </p:blipFill>
          <p:spPr>
            <a:xfrm>
              <a:off x="8255498" y="4999966"/>
              <a:ext cx="3126985" cy="1417709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69072" y="5879667"/>
            <a:ext cx="7052528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1555"/>
              </a:spcBef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r>
              <a:rPr lang="en-US" sz="2900" dirty="0">
                <a:solidFill>
                  <a:srgbClr val="FF0000"/>
                </a:solidFill>
                <a:latin typeface="Consolas"/>
                <a:cs typeface="Consolas"/>
              </a:rPr>
              <a:t>font-size: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a number followed by a measurement of the height of that element’s text in ems (</a:t>
            </a:r>
            <a:r>
              <a:rPr lang="en-US" sz="2900" dirty="0" err="1">
                <a:solidFill>
                  <a:srgbClr val="5F5F5F"/>
                </a:solidFill>
                <a:latin typeface="Georgia"/>
                <a:cs typeface="Georgia"/>
              </a:rPr>
              <a:t>em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) or pixels (</a:t>
            </a:r>
            <a:r>
              <a:rPr lang="en-US" sz="2900" dirty="0" err="1">
                <a:solidFill>
                  <a:srgbClr val="5F5F5F"/>
                </a:solidFill>
                <a:latin typeface="Georgia"/>
                <a:cs typeface="Georgia"/>
              </a:rPr>
              <a:t>px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)</a:t>
            </a:r>
          </a:p>
          <a:p>
            <a:pPr marL="12700" marR="5080">
              <a:spcBef>
                <a:spcPts val="1555"/>
              </a:spcBef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r>
              <a:rPr lang="en-US" sz="2900" dirty="0">
                <a:solidFill>
                  <a:srgbClr val="5F5F5F"/>
                </a:solidFill>
                <a:latin typeface="Georgia"/>
                <a:cs typeface="Consolas"/>
              </a:rPr>
              <a:t>	</a:t>
            </a:r>
          </a:p>
          <a:p>
            <a:pPr marL="12700" marR="5080">
              <a:spcBef>
                <a:spcPts val="1555"/>
              </a:spcBef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r>
              <a:rPr lang="en-US" sz="2900" dirty="0">
                <a:solidFill>
                  <a:srgbClr val="5F5F5F"/>
                </a:solidFill>
                <a:latin typeface="Georgia"/>
                <a:cs typeface="Consolas"/>
              </a:rPr>
              <a:t>	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14px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r>
              <a:rPr lang="en-US" sz="2400" spc="-9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  <a:p>
            <a:pPr marL="424815" marR="5080" indent="-412115">
              <a:spcBef>
                <a:spcPts val="1555"/>
              </a:spcBef>
              <a:buClr>
                <a:srgbClr val="5F5F5F"/>
              </a:buClr>
              <a:buSzPct val="74137"/>
              <a:buFont typeface="Lora"/>
              <a:buChar char="•"/>
              <a:tabLst>
                <a:tab pos="424815" algn="l"/>
                <a:tab pos="425450" algn="l"/>
              </a:tabLst>
            </a:pPr>
            <a:endParaRPr lang="en-US" sz="290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7919926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133B6E95-D27F-41E4-91EF-52F5B8591264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z="5000" dirty="0"/>
              <a:t>{</a:t>
            </a:r>
            <a:r>
              <a:rPr lang="en-US" sz="5000" dirty="0"/>
              <a:t> </a:t>
            </a:r>
            <a:r>
              <a:rPr sz="5000" dirty="0"/>
              <a:t>} Quick aside about units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00" y="6429875"/>
            <a:ext cx="4772025" cy="2867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08660" y="2047061"/>
            <a:ext cx="11356340" cy="4947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600" spc="-5">
                <a:solidFill>
                  <a:srgbClr val="5F5F5F"/>
                </a:solidFill>
                <a:latin typeface="Georgia"/>
                <a:cs typeface="Georgia"/>
              </a:rPr>
              <a:t>two </a:t>
            </a:r>
            <a:r>
              <a:rPr sz="3600">
                <a:solidFill>
                  <a:srgbClr val="5F5F5F"/>
                </a:solidFill>
                <a:latin typeface="Georgia"/>
                <a:cs typeface="Georgia"/>
              </a:rPr>
              <a:t>standard </a:t>
            </a:r>
            <a:r>
              <a:rPr sz="3600" spc="-5">
                <a:solidFill>
                  <a:srgbClr val="5F5F5F"/>
                </a:solidFill>
                <a:latin typeface="Georgia"/>
                <a:cs typeface="Georgia"/>
              </a:rPr>
              <a:t>units </a:t>
            </a:r>
            <a:r>
              <a:rPr sz="3600">
                <a:solidFill>
                  <a:srgbClr val="5F5F5F"/>
                </a:solidFill>
                <a:latin typeface="Georgia"/>
                <a:cs typeface="Georgia"/>
              </a:rPr>
              <a:t>for sizing in CSS are </a:t>
            </a:r>
            <a:r>
              <a:rPr sz="3600" b="1">
                <a:solidFill>
                  <a:srgbClr val="5F5F5F"/>
                </a:solidFill>
                <a:latin typeface="Georgia"/>
                <a:cs typeface="Georgia"/>
              </a:rPr>
              <a:t>px </a:t>
            </a:r>
            <a:r>
              <a:rPr sz="3600">
                <a:solidFill>
                  <a:srgbClr val="5F5F5F"/>
                </a:solidFill>
                <a:latin typeface="Georgia"/>
                <a:cs typeface="Georgia"/>
              </a:rPr>
              <a:t>and</a:t>
            </a:r>
            <a:r>
              <a:rPr sz="3600" spc="-14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b="1">
                <a:solidFill>
                  <a:srgbClr val="5F5F5F"/>
                </a:solidFill>
                <a:latin typeface="Georgia"/>
                <a:cs typeface="Georgia"/>
              </a:rPr>
              <a:t>em</a:t>
            </a:r>
            <a:endParaRPr sz="3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503555" marR="5080" indent="-490855">
              <a:lnSpc>
                <a:spcPct val="100000"/>
              </a:lnSpc>
              <a:buSzPct val="80555"/>
              <a:buFont typeface="Symbol"/>
              <a:buChar char=""/>
              <a:tabLst>
                <a:tab pos="503555" algn="l"/>
                <a:tab pos="504190" algn="l"/>
                <a:tab pos="9838690" algn="l"/>
              </a:tabLst>
            </a:pPr>
            <a:r>
              <a:rPr sz="3600" b="1">
                <a:solidFill>
                  <a:srgbClr val="5F5F5F"/>
                </a:solidFill>
                <a:latin typeface="Georgia"/>
                <a:cs typeface="Georgia"/>
              </a:rPr>
              <a:t>px </a:t>
            </a:r>
            <a:r>
              <a:rPr lang="en-US" sz="3600" spc="-5">
                <a:solidFill>
                  <a:srgbClr val="5F5F5F"/>
                </a:solidFill>
                <a:latin typeface="Georgia"/>
                <a:cs typeface="Georgia"/>
              </a:rPr>
              <a:t>is an abstract unit that isn’t related </a:t>
            </a:r>
            <a:r>
              <a:rPr sz="3600" spc="-5">
                <a:solidFill>
                  <a:srgbClr val="5F5F5F"/>
                </a:solidFill>
                <a:latin typeface="Georgia"/>
                <a:cs typeface="Georgia"/>
              </a:rPr>
              <a:t>to</a:t>
            </a:r>
            <a:r>
              <a:rPr lang="en-US" sz="3600" spc="-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>
                <a:solidFill>
                  <a:srgbClr val="5F5F5F"/>
                </a:solidFill>
                <a:latin typeface="Georgia"/>
                <a:cs typeface="Georgia"/>
              </a:rPr>
              <a:t>font height </a:t>
            </a:r>
            <a:r>
              <a:rPr lang="en-US" sz="3600">
                <a:solidFill>
                  <a:srgbClr val="5F5F5F"/>
                </a:solidFill>
                <a:latin typeface="Georgia"/>
                <a:cs typeface="Georgia"/>
              </a:rPr>
              <a:t>and isn’t</a:t>
            </a:r>
            <a:r>
              <a:rPr sz="3600">
                <a:solidFill>
                  <a:srgbClr val="5F5F5F"/>
                </a:solidFill>
                <a:latin typeface="Georgia"/>
                <a:cs typeface="Georgia"/>
              </a:rPr>
              <a:t> a </a:t>
            </a:r>
            <a:r>
              <a:rPr sz="3600" spc="-5">
                <a:solidFill>
                  <a:srgbClr val="5F5F5F"/>
                </a:solidFill>
                <a:latin typeface="Georgia"/>
                <a:cs typeface="Georgia"/>
              </a:rPr>
              <a:t>physical unit of measurement </a:t>
            </a:r>
            <a:endParaRPr lang="en-US" sz="3600" spc="-5">
              <a:solidFill>
                <a:srgbClr val="5F5F5F"/>
              </a:solidFill>
              <a:latin typeface="Georgia"/>
              <a:cs typeface="Georgia"/>
            </a:endParaRPr>
          </a:p>
          <a:p>
            <a:pPr marL="503555" marR="5080" indent="-490855">
              <a:lnSpc>
                <a:spcPct val="100000"/>
              </a:lnSpc>
              <a:buSzPct val="80555"/>
              <a:buFont typeface="Symbol"/>
              <a:buChar char=""/>
              <a:tabLst>
                <a:tab pos="503555" algn="l"/>
                <a:tab pos="504190" algn="l"/>
                <a:tab pos="9838690" algn="l"/>
              </a:tabLst>
            </a:pPr>
            <a:endParaRPr lang="en-US" sz="3600" spc="-5">
              <a:solidFill>
                <a:srgbClr val="5F5F5F"/>
              </a:solidFill>
              <a:latin typeface="Georgia"/>
              <a:cs typeface="Georgia"/>
            </a:endParaRPr>
          </a:p>
          <a:p>
            <a:pPr marL="960755" marR="5080" lvl="1" indent="-490855">
              <a:buSzPct val="80555"/>
              <a:buFont typeface="Symbol"/>
              <a:buChar char=""/>
              <a:tabLst>
                <a:tab pos="503555" algn="l"/>
                <a:tab pos="504190" algn="l"/>
                <a:tab pos="9838690" algn="l"/>
              </a:tabLst>
            </a:pPr>
            <a:r>
              <a:rPr lang="en-US" sz="2800">
                <a:solidFill>
                  <a:srgbClr val="5F5F5F"/>
                </a:solidFill>
                <a:latin typeface="Georgia"/>
                <a:cs typeface="Georgia"/>
              </a:rPr>
              <a:t>Devices with more PPI (pixels per inch) may use several “device” pixels when displaying a 1px line</a:t>
            </a:r>
          </a:p>
          <a:p>
            <a:pPr marL="960755" marR="5080" lvl="1" indent="-490855">
              <a:buSzPct val="80555"/>
              <a:buFont typeface="Symbol"/>
              <a:buChar char=""/>
              <a:tabLst>
                <a:tab pos="503555" algn="l"/>
                <a:tab pos="504190" algn="l"/>
                <a:tab pos="9838690" algn="l"/>
              </a:tabLst>
            </a:pPr>
            <a:endParaRPr lang="en-US" sz="2800">
              <a:latin typeface="Georgia"/>
              <a:cs typeface="Georgia"/>
            </a:endParaRPr>
          </a:p>
          <a:p>
            <a:pPr marL="960755" marR="5080" lvl="1" indent="-490855">
              <a:buSzPct val="80555"/>
              <a:buFont typeface="Symbol"/>
              <a:buChar char=""/>
              <a:tabLst>
                <a:tab pos="503555" algn="l"/>
                <a:tab pos="504190" algn="l"/>
                <a:tab pos="9838690" algn="l"/>
              </a:tabLst>
            </a:pPr>
            <a:r>
              <a:rPr lang="en-US" sz="2800" spc="-5">
                <a:solidFill>
                  <a:srgbClr val="5F5F5F"/>
                </a:solidFill>
                <a:latin typeface="Georgia"/>
                <a:cs typeface="Georgia"/>
              </a:rPr>
              <a:t>That means that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px </a:t>
            </a:r>
            <a:r>
              <a:rPr lang="en-US" sz="2800" spc="-5">
                <a:solidFill>
                  <a:srgbClr val="5F5F5F"/>
                </a:solidFill>
                <a:latin typeface="Georgia"/>
                <a:cs typeface="Georgia"/>
              </a:rPr>
              <a:t>size </a:t>
            </a: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varies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by </a:t>
            </a: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device,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but </a:t>
            </a:r>
            <a:r>
              <a:rPr lang="en-US" sz="2800" spc="-5">
                <a:solidFill>
                  <a:srgbClr val="5F5F5F"/>
                </a:solidFill>
                <a:latin typeface="Georgia"/>
                <a:cs typeface="Georgia"/>
              </a:rPr>
              <a:t>should always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look "about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sz="2800" spc="-4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same"</a:t>
            </a:r>
            <a:endParaRPr lang="en-US" sz="2800">
              <a:solidFill>
                <a:srgbClr val="5F5F5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657070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C45352E-C12D-49A6-8B2B-9D031E2F1BFE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z="5000" dirty="0"/>
              <a:t>{</a:t>
            </a:r>
            <a:r>
              <a:rPr lang="en-US" sz="5000" dirty="0"/>
              <a:t> </a:t>
            </a:r>
            <a:r>
              <a:rPr sz="5000" dirty="0"/>
              <a:t>} Quick aside about units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057400"/>
            <a:ext cx="11110912" cy="622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92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9FF77E8B-83F0-43B7-8BEB-7A5A1DB98466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z="5000" dirty="0"/>
              <a:t>{</a:t>
            </a:r>
            <a:r>
              <a:rPr lang="en-US" sz="5000" dirty="0"/>
              <a:t> </a:t>
            </a:r>
            <a:r>
              <a:rPr sz="5000" dirty="0"/>
              <a:t>} </a:t>
            </a:r>
            <a:r>
              <a:rPr lang="en-US" sz="5000" dirty="0"/>
              <a:t>ah-</a:t>
            </a:r>
            <a:r>
              <a:rPr lang="en-US" sz="5000" dirty="0" err="1"/>
              <a:t>em</a:t>
            </a:r>
            <a:endParaRPr sz="5000" dirty="0"/>
          </a:p>
        </p:txBody>
      </p:sp>
      <p:sp>
        <p:nvSpPr>
          <p:cNvPr id="4" name="object 4"/>
          <p:cNvSpPr txBox="1"/>
          <p:nvPr/>
        </p:nvSpPr>
        <p:spPr>
          <a:xfrm>
            <a:off x="885189" y="2763083"/>
            <a:ext cx="11209655" cy="4247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3555" marR="693420" indent="-490855">
              <a:lnSpc>
                <a:spcPct val="100000"/>
              </a:lnSpc>
              <a:buSzPct val="80555"/>
              <a:buFont typeface="Symbol"/>
              <a:buChar char=""/>
              <a:tabLst>
                <a:tab pos="503555" algn="l"/>
                <a:tab pos="504190" algn="l"/>
              </a:tabLst>
            </a:pPr>
            <a:r>
              <a:rPr sz="3600" b="1">
                <a:solidFill>
                  <a:srgbClr val="5F5F5F"/>
                </a:solidFill>
                <a:latin typeface="Georgia"/>
                <a:cs typeface="Georgia"/>
              </a:rPr>
              <a:t>em </a:t>
            </a:r>
            <a:r>
              <a:rPr sz="3600" spc="-5">
                <a:solidFill>
                  <a:srgbClr val="5F5F5F"/>
                </a:solidFill>
                <a:latin typeface="Georgia"/>
                <a:cs typeface="Georgia"/>
              </a:rPr>
              <a:t>refers to the height of the letter 'm' of the font  being</a:t>
            </a:r>
            <a:r>
              <a:rPr sz="3600" spc="-6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>
                <a:solidFill>
                  <a:srgbClr val="5F5F5F"/>
                </a:solidFill>
                <a:latin typeface="Georgia"/>
                <a:cs typeface="Georgia"/>
              </a:rPr>
              <a:t>used</a:t>
            </a:r>
            <a:endParaRPr lang="en-US" sz="3600" spc="-5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693420">
              <a:lnSpc>
                <a:spcPct val="100000"/>
              </a:lnSpc>
              <a:buSzPct val="80555"/>
              <a:tabLst>
                <a:tab pos="503555" algn="l"/>
                <a:tab pos="504190" algn="l"/>
              </a:tabLst>
            </a:pPr>
            <a:endParaRPr lang="en-US" sz="3600">
              <a:latin typeface="Georgia"/>
              <a:cs typeface="Georgia"/>
            </a:endParaRPr>
          </a:p>
          <a:p>
            <a:pPr marL="960755" marR="693420" lvl="1" indent="-490855">
              <a:buSzPct val="80555"/>
              <a:buFont typeface="Symbol"/>
              <a:buChar char=""/>
              <a:tabLst>
                <a:tab pos="503555" algn="l"/>
                <a:tab pos="504190" algn="l"/>
              </a:tabLst>
            </a:pP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This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unit of measurement is </a:t>
            </a: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description of the </a:t>
            </a:r>
            <a:r>
              <a:rPr sz="2800" b="1">
                <a:solidFill>
                  <a:srgbClr val="5F5F5F"/>
                </a:solidFill>
                <a:latin typeface="Georgia"/>
                <a:cs typeface="Georgia"/>
              </a:rPr>
              <a:t>relative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size between this element </a:t>
            </a: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its</a:t>
            </a:r>
            <a:r>
              <a:rPr sz="2800" spc="1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parent</a:t>
            </a:r>
            <a:endParaRPr lang="en-US" sz="2800" spc="-5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marR="693420" lvl="1">
              <a:buSzPct val="80555"/>
              <a:tabLst>
                <a:tab pos="503555" algn="l"/>
                <a:tab pos="504190" algn="l"/>
              </a:tabLst>
            </a:pPr>
            <a:endParaRPr lang="en-US" sz="2800">
              <a:latin typeface="Georgia"/>
              <a:cs typeface="Georgia"/>
            </a:endParaRPr>
          </a:p>
          <a:p>
            <a:pPr marL="960755" marR="693420" lvl="1" indent="-490855">
              <a:buSzPct val="80555"/>
              <a:buFont typeface="Symbol"/>
              <a:buChar char=""/>
              <a:tabLst>
                <a:tab pos="503555" algn="l"/>
                <a:tab pos="504190" algn="l"/>
              </a:tabLst>
            </a:pP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So </a:t>
            </a:r>
            <a:r>
              <a:rPr sz="2800">
                <a:solidFill>
                  <a:srgbClr val="7F007F"/>
                </a:solidFill>
                <a:latin typeface="Consolas"/>
                <a:cs typeface="Consolas"/>
              </a:rPr>
              <a:t>h2 </a:t>
            </a:r>
            <a:r>
              <a:rPr sz="2800">
                <a:solidFill>
                  <a:srgbClr val="5F5F5F"/>
                </a:solidFill>
                <a:latin typeface="Consolas"/>
                <a:cs typeface="Consolas"/>
              </a:rPr>
              <a:t>{ </a:t>
            </a:r>
            <a:r>
              <a:rPr sz="280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sz="2800">
                <a:solidFill>
                  <a:srgbClr val="5F5F5F"/>
                </a:solidFill>
                <a:latin typeface="Consolas"/>
                <a:cs typeface="Consolas"/>
              </a:rPr>
              <a:t>: </a:t>
            </a:r>
            <a:r>
              <a:rPr lang="en-US" sz="2800">
                <a:solidFill>
                  <a:srgbClr val="0000FF"/>
                </a:solidFill>
                <a:latin typeface="Consolas"/>
                <a:cs typeface="Consolas"/>
              </a:rPr>
              <a:t>2em;</a:t>
            </a:r>
            <a:r>
              <a:rPr sz="2800">
                <a:solidFill>
                  <a:srgbClr val="5F5F5F"/>
                </a:solidFill>
                <a:latin typeface="Consolas"/>
                <a:cs typeface="Consolas"/>
              </a:rPr>
              <a:t> }</a:t>
            </a:r>
            <a:r>
              <a:rPr sz="2800" spc="-905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means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the header is </a:t>
            </a: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2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times </a:t>
            </a: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as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big </a:t>
            </a: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as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the letter 'm' of the default font </a:t>
            </a:r>
            <a:r>
              <a:rPr sz="2800">
                <a:solidFill>
                  <a:srgbClr val="5F5F5F"/>
                </a:solidFill>
                <a:latin typeface="Georgia"/>
                <a:cs typeface="Georgia"/>
              </a:rPr>
              <a:t>in your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html</a:t>
            </a:r>
            <a:r>
              <a:rPr lang="en-US" sz="2800" spc="-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2800" spc="-5">
                <a:solidFill>
                  <a:srgbClr val="5F5F5F"/>
                </a:solidFill>
                <a:latin typeface="Georgia"/>
                <a:cs typeface="Georgia"/>
              </a:rPr>
              <a:t>document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3961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4900" y="5880100"/>
            <a:ext cx="728472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227705" algn="l"/>
                <a:tab pos="4114165" algn="l"/>
                <a:tab pos="467106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Overview	OF	A	WEBSITE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03800" y="2616200"/>
            <a:ext cx="299720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8F38CCA2-6A9F-4D82-8730-B446C408B871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z="5000" dirty="0"/>
              <a:t>{</a:t>
            </a:r>
            <a:r>
              <a:rPr lang="en-US" sz="5000" dirty="0"/>
              <a:t> </a:t>
            </a:r>
            <a:r>
              <a:rPr sz="5000" dirty="0"/>
              <a:t>} </a:t>
            </a:r>
            <a:r>
              <a:rPr lang="en-US" sz="5000" dirty="0"/>
              <a:t>That wasn’t quick</a:t>
            </a:r>
            <a:endParaRPr sz="5000" dirty="0"/>
          </a:p>
        </p:txBody>
      </p:sp>
      <p:sp>
        <p:nvSpPr>
          <p:cNvPr id="8" name="Rectangle 7"/>
          <p:cNvSpPr/>
          <p:nvPr/>
        </p:nvSpPr>
        <p:spPr>
          <a:xfrm>
            <a:off x="711200" y="2513146"/>
            <a:ext cx="112014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93420">
              <a:lnSpc>
                <a:spcPct val="100000"/>
              </a:lnSpc>
              <a:buSzPct val="80555"/>
              <a:tabLst>
                <a:tab pos="503555" algn="l"/>
                <a:tab pos="504190" algn="l"/>
              </a:tabLst>
            </a:pPr>
            <a:r>
              <a:rPr lang="en-US" sz="3400" dirty="0">
                <a:solidFill>
                  <a:srgbClr val="5F5F5F"/>
                </a:solidFill>
                <a:latin typeface="Georgia"/>
                <a:cs typeface="Georgia"/>
              </a:rPr>
              <a:t>Because </a:t>
            </a:r>
            <a:r>
              <a:rPr lang="en-US" sz="3400" dirty="0" err="1">
                <a:solidFill>
                  <a:srgbClr val="5F5F5F"/>
                </a:solidFill>
                <a:latin typeface="Georgia"/>
                <a:cs typeface="Georgia"/>
              </a:rPr>
              <a:t>em</a:t>
            </a:r>
            <a:r>
              <a:rPr lang="en-US" sz="3400" dirty="0">
                <a:solidFill>
                  <a:srgbClr val="5F5F5F"/>
                </a:solidFill>
                <a:latin typeface="Georgia"/>
                <a:cs typeface="Georgia"/>
              </a:rPr>
              <a:t> is </a:t>
            </a:r>
            <a:r>
              <a:rPr lang="en-US" sz="3400" b="1" dirty="0">
                <a:solidFill>
                  <a:srgbClr val="5F5F5F"/>
                </a:solidFill>
                <a:latin typeface="Georgia"/>
                <a:cs typeface="Georgia"/>
              </a:rPr>
              <a:t>relative</a:t>
            </a:r>
            <a:r>
              <a:rPr lang="en-US" sz="3400" dirty="0">
                <a:solidFill>
                  <a:srgbClr val="5F5F5F"/>
                </a:solidFill>
                <a:latin typeface="Georgia"/>
                <a:cs typeface="Georgia"/>
              </a:rPr>
              <a:t>, that means that if the parent’s font size is increased, the children will get bigger too.</a:t>
            </a:r>
            <a:endParaRPr lang="en-US" sz="3400" spc="-5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42" y="4495800"/>
            <a:ext cx="119443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239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394047B-D27C-41BB-83A1-E3C72245C87D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z="5000" dirty="0"/>
              <a:t>{</a:t>
            </a:r>
            <a:r>
              <a:rPr lang="en-US" sz="5000" dirty="0"/>
              <a:t> </a:t>
            </a:r>
            <a:r>
              <a:rPr sz="5000" dirty="0"/>
              <a:t>} Common font Properties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66864" y="2101710"/>
            <a:ext cx="11317605" cy="6594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font-style: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normal</a:t>
            </a:r>
            <a:r>
              <a:rPr lang="en-US" dirty="0"/>
              <a:t> </a:t>
            </a:r>
            <a:r>
              <a:rPr lang="en-US" spc="-5" dirty="0"/>
              <a:t>by default – </a:t>
            </a:r>
            <a:r>
              <a:rPr lang="en-US" dirty="0"/>
              <a:t>can </a:t>
            </a:r>
            <a:r>
              <a:rPr lang="en-US" spc="-5" dirty="0"/>
              <a:t>also be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italic</a:t>
            </a:r>
            <a:r>
              <a:rPr lang="en-US" spc="-5" dirty="0"/>
              <a:t> </a:t>
            </a:r>
            <a:r>
              <a:rPr lang="en-US" dirty="0"/>
              <a:t>or</a:t>
            </a:r>
            <a:r>
              <a:rPr lang="en-US" spc="30" dirty="0"/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oblique</a:t>
            </a: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Lora"/>
              <a:buChar char="•"/>
            </a:pPr>
            <a:endParaRPr lang="en-US" sz="2750" dirty="0">
              <a:latin typeface="Times New Roman"/>
              <a:cs typeface="Times New Roman"/>
            </a:endParaRPr>
          </a:p>
          <a:p>
            <a:pPr marL="12700" marR="280035">
              <a:lnSpc>
                <a:spcPct val="100000"/>
              </a:lnSpc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font-weight: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normal</a:t>
            </a:r>
            <a:r>
              <a:rPr lang="en-US" dirty="0"/>
              <a:t> </a:t>
            </a:r>
            <a:r>
              <a:rPr lang="en-US" spc="-5" dirty="0"/>
              <a:t>by default – ca</a:t>
            </a:r>
            <a:r>
              <a:rPr lang="en-US" dirty="0"/>
              <a:t>n </a:t>
            </a:r>
            <a:r>
              <a:rPr lang="en-US" spc="-5" dirty="0"/>
              <a:t>also be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bold</a:t>
            </a:r>
            <a:r>
              <a:rPr lang="en-US" dirty="0"/>
              <a:t>, or </a:t>
            </a:r>
            <a:r>
              <a:rPr lang="en-US" spc="-5" dirty="0"/>
              <a:t>values of 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100</a:t>
            </a:r>
            <a:r>
              <a:rPr lang="en-US" dirty="0"/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200</a:t>
            </a:r>
            <a:r>
              <a:rPr lang="en-US" dirty="0"/>
              <a:t>, </a:t>
            </a:r>
            <a:r>
              <a:rPr lang="en-US" spc="-5" dirty="0"/>
              <a:t>etc. (depending </a:t>
            </a:r>
            <a:r>
              <a:rPr lang="en-US" dirty="0"/>
              <a:t>on </a:t>
            </a:r>
            <a:r>
              <a:rPr lang="en-US" spc="-5" dirty="0"/>
              <a:t>the</a:t>
            </a:r>
            <a:r>
              <a:rPr lang="en-US" spc="-15" dirty="0"/>
              <a:t> </a:t>
            </a:r>
            <a:r>
              <a:rPr lang="en-US" spc="-5" dirty="0"/>
              <a:t>typeface)</a:t>
            </a:r>
          </a:p>
          <a:p>
            <a:pPr marL="469900" marR="1020444" indent="-457200">
              <a:lnSpc>
                <a:spcPct val="100000"/>
              </a:lnSpc>
              <a:buClr>
                <a:srgbClr val="5F5F5F"/>
              </a:buClr>
              <a:buSzPct val="74137"/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endParaRPr lang="en-US" spc="-2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1020444">
              <a:lnSpc>
                <a:spcPct val="100000"/>
              </a:lnSpc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r>
              <a:rPr spc="-20" dirty="0">
                <a:solidFill>
                  <a:srgbClr val="FF0000"/>
                </a:solidFill>
                <a:latin typeface="Consolas"/>
                <a:cs typeface="Consolas"/>
              </a:rPr>
              <a:t>font-family: </a:t>
            </a:r>
            <a:r>
              <a:rPr spc="-5" dirty="0"/>
              <a:t>the </a:t>
            </a:r>
            <a:r>
              <a:rPr dirty="0"/>
              <a:t>name </a:t>
            </a:r>
            <a:r>
              <a:rPr spc="-5" dirty="0"/>
              <a:t>of </a:t>
            </a:r>
            <a:r>
              <a:rPr dirty="0"/>
              <a:t>a </a:t>
            </a:r>
            <a:r>
              <a:rPr spc="-5" dirty="0"/>
              <a:t>typeface installed </a:t>
            </a:r>
            <a:r>
              <a:rPr dirty="0"/>
              <a:t>on </a:t>
            </a:r>
            <a:r>
              <a:rPr spc="-5" dirty="0"/>
              <a:t>the user's  computer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F5F5F"/>
              </a:buClr>
              <a:buFont typeface="Lora"/>
              <a:buChar char="•"/>
            </a:pPr>
            <a:endParaRPr sz="2850" dirty="0">
              <a:latin typeface="Times New Roman"/>
              <a:cs typeface="Times New Roman"/>
            </a:endParaRPr>
          </a:p>
          <a:p>
            <a:pPr marL="1134745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spc="-20" dirty="0">
                <a:solidFill>
                  <a:srgbClr val="FF0000"/>
                </a:solidFill>
                <a:latin typeface="Consolas"/>
                <a:cs typeface="Consolas"/>
              </a:rPr>
              <a:t> 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br>
              <a:rPr lang="en-US" sz="2800" spc="-20" dirty="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2800" spc="-20" dirty="0">
                <a:solidFill>
                  <a:srgbClr val="FF0000"/>
                </a:solidFill>
                <a:latin typeface="Consolas"/>
                <a:cs typeface="Consolas"/>
              </a:rPr>
              <a:t>    font-family: 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Arial, Helvetica, sans-serif; </a:t>
            </a:r>
          </a:p>
          <a:p>
            <a:pPr marL="1134745">
              <a:lnSpc>
                <a:spcPct val="100000"/>
              </a:lnSpc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2800" dirty="0">
              <a:latin typeface="Consolas"/>
              <a:cs typeface="Consolas"/>
            </a:endParaRPr>
          </a:p>
          <a:p>
            <a:pPr marL="469900" marR="5080" lvl="1">
              <a:spcBef>
                <a:spcPts val="1555"/>
              </a:spcBef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endParaRPr lang="en-US" sz="2900" spc="-2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927100" marR="5080" lvl="1" indent="-457200">
              <a:spcBef>
                <a:spcPts val="1555"/>
              </a:spcBef>
              <a:buClr>
                <a:srgbClr val="5F5F5F"/>
              </a:buClr>
              <a:buSzPct val="74137"/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lang="en-US" sz="2900" dirty="0" err="1">
                <a:solidFill>
                  <a:srgbClr val="5F5F5F"/>
                </a:solidFill>
                <a:latin typeface="Georgia"/>
                <a:cs typeface="Georgia"/>
              </a:rPr>
              <a:t>W3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 has a list of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  <a:hlinkClick r:id="rId3"/>
              </a:rPr>
              <a:t>“web safe” fonts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 that most people will have installed locally</a:t>
            </a:r>
          </a:p>
        </p:txBody>
      </p:sp>
    </p:spTree>
    <p:extLst>
      <p:ext uri="{BB962C8B-B14F-4D97-AF65-F5344CB8AC3E}">
        <p14:creationId xmlns:p14="http://schemas.microsoft.com/office/powerpoint/2010/main" val="28349775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394047B-D27C-41BB-83A1-E3C72245C87D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0" y="406400"/>
            <a:ext cx="56159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z="5000" dirty="0"/>
              <a:t>{</a:t>
            </a:r>
            <a:r>
              <a:rPr lang="en-US" sz="5000" dirty="0"/>
              <a:t> </a:t>
            </a:r>
            <a:r>
              <a:rPr sz="5000" dirty="0"/>
              <a:t>} </a:t>
            </a:r>
            <a:r>
              <a:rPr lang="en-US" sz="5000" dirty="0"/>
              <a:t>font transform</a:t>
            </a:r>
            <a:endParaRPr sz="5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66864" y="2101710"/>
            <a:ext cx="11317605" cy="5560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text-transform: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800" spc="-5" dirty="0"/>
              <a:t>changes font casing. C</a:t>
            </a:r>
            <a:r>
              <a:rPr lang="en-US" dirty="0"/>
              <a:t>an </a:t>
            </a:r>
            <a:r>
              <a:rPr lang="en-US" spc="-5" dirty="0"/>
              <a:t>be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uppercase</a:t>
            </a:r>
            <a:r>
              <a:rPr lang="en-US" sz="2800" spc="-5" dirty="0"/>
              <a:t> (all caps),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lowercase</a:t>
            </a:r>
            <a:r>
              <a:rPr lang="en-US" sz="2800" spc="-5" dirty="0"/>
              <a:t>, 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capitalize</a:t>
            </a:r>
            <a:r>
              <a:rPr lang="en-US" sz="2800" spc="-5" dirty="0"/>
              <a:t> (first letter of all words capitalized) </a:t>
            </a:r>
            <a:endParaRPr lang="en-US" sz="2800" i="1" spc="-5" dirty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Lora"/>
              <a:buChar char="•"/>
            </a:pPr>
            <a:endParaRPr lang="en-US" sz="2750" dirty="0">
              <a:latin typeface="Times New Roman"/>
              <a:cs typeface="Times New Roman"/>
            </a:endParaRPr>
          </a:p>
          <a:p>
            <a:pPr marL="12700" marR="280035"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letter-spacing: </a:t>
            </a:r>
            <a:r>
              <a:rPr lang="en-US" spc="-5" dirty="0"/>
              <a:t>change font kerning by specifying the space between letters in</a:t>
            </a:r>
            <a:r>
              <a:rPr lang="en-US" dirty="0"/>
              <a:t> ems (</a:t>
            </a:r>
            <a:r>
              <a:rPr lang="en-US" dirty="0" err="1"/>
              <a:t>em</a:t>
            </a:r>
            <a:r>
              <a:rPr lang="en-US" dirty="0"/>
              <a:t>) or pixels (</a:t>
            </a:r>
            <a:r>
              <a:rPr lang="en-US" dirty="0" err="1"/>
              <a:t>px</a:t>
            </a:r>
            <a:r>
              <a:rPr lang="en-US" dirty="0"/>
              <a:t>)</a:t>
            </a:r>
          </a:p>
          <a:p>
            <a:pPr marL="12700" marR="280035">
              <a:lnSpc>
                <a:spcPct val="100000"/>
              </a:lnSpc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endParaRPr lang="en-US" spc="-5" dirty="0"/>
          </a:p>
          <a:p>
            <a:pPr marL="12700" marR="280035">
              <a:lnSpc>
                <a:spcPct val="100000"/>
              </a:lnSpc>
              <a:buClr>
                <a:srgbClr val="5F5F5F"/>
              </a:buClr>
              <a:buSzPct val="74137"/>
              <a:tabLst>
                <a:tab pos="424815" algn="l"/>
                <a:tab pos="425450" algn="l"/>
              </a:tabLst>
            </a:pPr>
            <a:endParaRPr lang="en-US" spc="-5" dirty="0"/>
          </a:p>
          <a:p>
            <a:pPr marL="1134745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spc="-20" dirty="0">
                <a:solidFill>
                  <a:srgbClr val="FF0000"/>
                </a:solidFill>
                <a:latin typeface="Consolas"/>
                <a:cs typeface="Consolas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br>
              <a:rPr lang="en-US" sz="3200" spc="-20" dirty="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3200" spc="-20" dirty="0">
                <a:solidFill>
                  <a:srgbClr val="FF0000"/>
                </a:solidFill>
                <a:latin typeface="Consolas"/>
                <a:cs typeface="Consolas"/>
              </a:rPr>
              <a:t>   font-family: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Arial;</a:t>
            </a:r>
            <a:endParaRPr lang="en-US" sz="3200" spc="-2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134745"/>
            <a:r>
              <a:rPr lang="en-US" sz="3200" spc="-20" dirty="0">
                <a:solidFill>
                  <a:srgbClr val="FF0000"/>
                </a:solidFill>
                <a:latin typeface="Consolas"/>
                <a:cs typeface="Consolas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text-transform</a:t>
            </a:r>
            <a:r>
              <a:rPr lang="en-US" sz="3200" spc="-20" dirty="0">
                <a:solidFill>
                  <a:srgbClr val="FF0000"/>
                </a:solidFill>
                <a:latin typeface="Consolas"/>
                <a:cs typeface="Consolas"/>
              </a:rPr>
              <a:t>: 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uppercase;</a:t>
            </a:r>
          </a:p>
          <a:p>
            <a:pPr marL="1134745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	letter-spacing</a:t>
            </a:r>
            <a:r>
              <a:rPr lang="en-US" sz="3200" spc="-20" dirty="0">
                <a:solidFill>
                  <a:srgbClr val="FF0000"/>
                </a:solidFill>
                <a:latin typeface="Consolas"/>
                <a:cs typeface="Consolas"/>
              </a:rPr>
              <a:t>: 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2.4px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pPr marL="1134745">
              <a:lnSpc>
                <a:spcPct val="100000"/>
              </a:lnSpc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200" dirty="0">
              <a:latin typeface="Consolas"/>
              <a:cs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66405-B5AE-41C9-A0E1-E5A846FA2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0" y="7671400"/>
            <a:ext cx="4319588" cy="8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830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92EB721-6B5C-42CE-AC22-3AEADF4C07E2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7200" y="406400"/>
            <a:ext cx="2184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z="5000" dirty="0"/>
              <a:t>{</a:t>
            </a:r>
            <a:r>
              <a:rPr lang="en-US" sz="5000" dirty="0"/>
              <a:t> </a:t>
            </a:r>
            <a:r>
              <a:rPr sz="5000" dirty="0"/>
              <a:t>} Colors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8410" y="2548066"/>
            <a:ext cx="10892790" cy="6519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230" indent="-405130">
              <a:lnSpc>
                <a:spcPct val="100000"/>
              </a:lnSpc>
              <a:buClr>
                <a:srgbClr val="5F5F5F"/>
              </a:buClr>
              <a:buSzPct val="74137"/>
              <a:buFont typeface="Lora"/>
              <a:buChar char="•"/>
              <a:tabLst>
                <a:tab pos="443230" algn="l"/>
                <a:tab pos="443865" algn="l"/>
              </a:tabLst>
            </a:pPr>
            <a:r>
              <a:rPr sz="2900" spc="-25" dirty="0">
                <a:solidFill>
                  <a:srgbClr val="FF0000"/>
                </a:solidFill>
                <a:latin typeface="Consolas"/>
                <a:cs typeface="Consolas"/>
              </a:rPr>
              <a:t>color: </a:t>
            </a:r>
            <a:r>
              <a:rPr sz="2900" spc="-5" dirty="0">
                <a:solidFill>
                  <a:srgbClr val="5F5F5F"/>
                </a:solidFill>
                <a:latin typeface="Georgia"/>
                <a:cs typeface="Georgia"/>
              </a:rPr>
              <a:t>changes the </a:t>
            </a:r>
            <a:r>
              <a:rPr sz="2900" dirty="0">
                <a:solidFill>
                  <a:srgbClr val="5F5F5F"/>
                </a:solidFill>
                <a:latin typeface="Georgia"/>
                <a:cs typeface="Georgia"/>
              </a:rPr>
              <a:t>color </a:t>
            </a:r>
            <a:r>
              <a:rPr sz="2900" spc="-5" dirty="0">
                <a:solidFill>
                  <a:srgbClr val="5F5F5F"/>
                </a:solidFill>
                <a:latin typeface="Georgia"/>
                <a:cs typeface="Georgia"/>
              </a:rPr>
              <a:t>of</a:t>
            </a:r>
            <a:r>
              <a:rPr sz="2900" spc="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2900" b="1" spc="-5" dirty="0">
                <a:solidFill>
                  <a:srgbClr val="5F5F5F"/>
                </a:solidFill>
                <a:latin typeface="Georgia"/>
                <a:cs typeface="Georgia"/>
              </a:rPr>
              <a:t>text</a:t>
            </a:r>
            <a:endParaRPr sz="2900" b="1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5F5F5F"/>
              </a:buClr>
              <a:buFont typeface="Lora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443230" indent="-405130">
              <a:lnSpc>
                <a:spcPct val="100000"/>
              </a:lnSpc>
              <a:buClr>
                <a:srgbClr val="5F5F5F"/>
              </a:buClr>
              <a:buSzPct val="74137"/>
              <a:buFont typeface="Lora"/>
              <a:buChar char="•"/>
              <a:tabLst>
                <a:tab pos="443230" algn="l"/>
                <a:tab pos="443865" algn="l"/>
              </a:tabLst>
            </a:pPr>
            <a:r>
              <a:rPr sz="2900" spc="-10" dirty="0">
                <a:solidFill>
                  <a:srgbClr val="FF0000"/>
                </a:solidFill>
                <a:latin typeface="Consolas"/>
                <a:cs typeface="Consolas"/>
              </a:rPr>
              <a:t>background-color:</a:t>
            </a:r>
            <a:r>
              <a:rPr sz="2900" spc="-86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900" spc="-5" dirty="0">
                <a:solidFill>
                  <a:srgbClr val="5F5F5F"/>
                </a:solidFill>
                <a:latin typeface="Georgia"/>
                <a:cs typeface="Georgia"/>
              </a:rPr>
              <a:t>sets the </a:t>
            </a:r>
            <a:r>
              <a:rPr sz="2900" b="1" dirty="0">
                <a:solidFill>
                  <a:srgbClr val="5F5F5F"/>
                </a:solidFill>
                <a:latin typeface="Georgia"/>
                <a:cs typeface="Georgia"/>
              </a:rPr>
              <a:t>background</a:t>
            </a:r>
            <a:r>
              <a:rPr sz="2900" dirty="0">
                <a:solidFill>
                  <a:srgbClr val="5F5F5F"/>
                </a:solidFill>
                <a:latin typeface="Georgia"/>
                <a:cs typeface="Georgia"/>
              </a:rPr>
              <a:t> color </a:t>
            </a:r>
            <a:r>
              <a:rPr sz="2900" spc="-5" dirty="0">
                <a:solidFill>
                  <a:srgbClr val="5F5F5F"/>
                </a:solidFill>
                <a:latin typeface="Georgia"/>
                <a:cs typeface="Georgia"/>
              </a:rPr>
              <a:t>of </a:t>
            </a:r>
            <a:r>
              <a:rPr sz="2900" dirty="0">
                <a:solidFill>
                  <a:srgbClr val="5F5F5F"/>
                </a:solidFill>
                <a:latin typeface="Georgia"/>
                <a:cs typeface="Georgia"/>
              </a:rPr>
              <a:t>an </a:t>
            </a:r>
            <a:r>
              <a:rPr sz="2900" spc="-5" dirty="0">
                <a:solidFill>
                  <a:srgbClr val="5F5F5F"/>
                </a:solidFill>
                <a:latin typeface="Georgia"/>
                <a:cs typeface="Georgia"/>
              </a:rPr>
              <a:t>element</a:t>
            </a:r>
            <a:endParaRPr sz="29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F5F5F"/>
              </a:buClr>
              <a:buFont typeface="Lora"/>
              <a:buChar char="•"/>
            </a:pPr>
            <a:endParaRPr sz="2850" dirty="0">
              <a:latin typeface="Times New Roman"/>
              <a:cs typeface="Times New Roman"/>
            </a:endParaRPr>
          </a:p>
          <a:p>
            <a:pPr marL="443230" indent="-405130">
              <a:lnSpc>
                <a:spcPct val="100000"/>
              </a:lnSpc>
              <a:buSzPct val="74137"/>
              <a:buFont typeface="Lora"/>
              <a:buChar char="•"/>
              <a:tabLst>
                <a:tab pos="443230" algn="l"/>
                <a:tab pos="443865" algn="l"/>
              </a:tabLst>
            </a:pPr>
            <a:r>
              <a:rPr sz="2900" dirty="0">
                <a:solidFill>
                  <a:srgbClr val="5F5F5F"/>
                </a:solidFill>
                <a:latin typeface="Georgia"/>
                <a:cs typeface="Georgia"/>
              </a:rPr>
              <a:t>Color </a:t>
            </a:r>
            <a:r>
              <a:rPr sz="2900" spc="-5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sz="2900" b="1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2900" dirty="0">
                <a:solidFill>
                  <a:srgbClr val="5F5F5F"/>
                </a:solidFill>
                <a:latin typeface="Georgia"/>
                <a:cs typeface="Georgia"/>
              </a:rPr>
              <a:t>can </a:t>
            </a:r>
            <a:r>
              <a:rPr sz="2900" spc="-5" dirty="0">
                <a:solidFill>
                  <a:srgbClr val="5F5F5F"/>
                </a:solidFill>
                <a:latin typeface="Georgia"/>
                <a:cs typeface="Georgia"/>
              </a:rPr>
              <a:t>be set using </a:t>
            </a:r>
            <a:r>
              <a:rPr lang="en-US" sz="2900" b="1" spc="-5" dirty="0">
                <a:solidFill>
                  <a:srgbClr val="5F5F5F"/>
                </a:solidFill>
                <a:latin typeface="Georgia"/>
                <a:cs typeface="Georgia"/>
              </a:rPr>
              <a:t>names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, </a:t>
            </a:r>
            <a:r>
              <a:rPr sz="2900" b="1" dirty="0">
                <a:solidFill>
                  <a:srgbClr val="5F5F5F"/>
                </a:solidFill>
                <a:latin typeface="Georgia"/>
                <a:cs typeface="Georgia"/>
              </a:rPr>
              <a:t>HEX, </a:t>
            </a:r>
            <a:r>
              <a:rPr sz="2900" b="1" spc="-5" dirty="0" err="1">
                <a:solidFill>
                  <a:srgbClr val="5F5F5F"/>
                </a:solidFill>
                <a:latin typeface="Georgia"/>
                <a:cs typeface="Georgia"/>
              </a:rPr>
              <a:t>RGB</a:t>
            </a:r>
            <a:r>
              <a:rPr sz="2900" b="1" spc="-5" dirty="0">
                <a:solidFill>
                  <a:srgbClr val="5F5F5F"/>
                </a:solidFill>
                <a:latin typeface="Georgia"/>
                <a:cs typeface="Georgia"/>
              </a:rPr>
              <a:t>, </a:t>
            </a:r>
            <a:r>
              <a:rPr sz="2900" dirty="0">
                <a:solidFill>
                  <a:srgbClr val="5F5F5F"/>
                </a:solidFill>
                <a:latin typeface="Georgia"/>
                <a:cs typeface="Georgia"/>
              </a:rPr>
              <a:t>or</a:t>
            </a:r>
            <a:r>
              <a:rPr sz="2900" spc="2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2900" b="1" spc="-5" dirty="0" err="1">
                <a:solidFill>
                  <a:srgbClr val="5F5F5F"/>
                </a:solidFill>
                <a:latin typeface="Georgia"/>
                <a:cs typeface="Georgia"/>
              </a:rPr>
              <a:t>RGBA</a:t>
            </a:r>
            <a:endParaRPr sz="29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Lora"/>
              <a:buChar char="•"/>
            </a:pPr>
            <a:endParaRPr sz="2750" dirty="0">
              <a:latin typeface="Times New Roman"/>
              <a:cs typeface="Times New Roman"/>
            </a:endParaRPr>
          </a:p>
          <a:p>
            <a:pPr marL="887730" lvl="1" indent="-405130">
              <a:lnSpc>
                <a:spcPct val="100000"/>
              </a:lnSpc>
              <a:buSzPct val="74137"/>
              <a:buFont typeface="Lora"/>
              <a:buChar char="•"/>
              <a:tabLst>
                <a:tab pos="887730" algn="l"/>
                <a:tab pos="888365" algn="l"/>
              </a:tabLst>
            </a:pPr>
            <a:r>
              <a:rPr lang="en-US" sz="2900" spc="-50" dirty="0">
                <a:solidFill>
                  <a:srgbClr val="5F5F5F"/>
                </a:solidFill>
                <a:latin typeface="Georgia"/>
                <a:cs typeface="Georgia"/>
              </a:rPr>
              <a:t>Name:</a:t>
            </a:r>
            <a:r>
              <a:rPr lang="en-US" sz="2900" spc="-9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0000FF"/>
                </a:solidFill>
                <a:latin typeface="Consolas"/>
                <a:cs typeface="Georgia"/>
              </a:rPr>
              <a:t>white</a:t>
            </a:r>
            <a:endParaRPr lang="en-US" sz="2900" spc="-5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82600" lvl="1">
              <a:lnSpc>
                <a:spcPct val="100000"/>
              </a:lnSpc>
              <a:buSzPct val="74137"/>
              <a:tabLst>
                <a:tab pos="887730" algn="l"/>
                <a:tab pos="888365" algn="l"/>
              </a:tabLst>
            </a:pPr>
            <a:endParaRPr lang="en-US" sz="2900" spc="-5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887730" lvl="1" indent="-405130">
              <a:buSzPct val="74137"/>
              <a:buFont typeface="Lora"/>
              <a:buChar char="•"/>
              <a:tabLst>
                <a:tab pos="887730" algn="l"/>
                <a:tab pos="888365" algn="l"/>
              </a:tabLst>
            </a:pPr>
            <a:r>
              <a:rPr lang="en-US" sz="2900" spc="-50" dirty="0">
                <a:solidFill>
                  <a:srgbClr val="5F5F5F"/>
                </a:solidFill>
                <a:latin typeface="Georgia"/>
                <a:cs typeface="Georgia"/>
              </a:rPr>
              <a:t>Hex:</a:t>
            </a:r>
            <a:r>
              <a:rPr lang="en-US" sz="2900" spc="-9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0000FF"/>
                </a:solidFill>
                <a:latin typeface="Consolas"/>
                <a:cs typeface="Consolas"/>
              </a:rPr>
              <a:t>#</a:t>
            </a:r>
            <a:r>
              <a:rPr lang="en-US" sz="2900" spc="-5" dirty="0" err="1">
                <a:solidFill>
                  <a:srgbClr val="0000FF"/>
                </a:solidFill>
                <a:latin typeface="Consolas"/>
                <a:cs typeface="Consolas"/>
              </a:rPr>
              <a:t>ffffff</a:t>
            </a:r>
            <a:endParaRPr lang="en-US" sz="29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tabLst>
                <a:tab pos="887730" algn="l"/>
              </a:tabLst>
            </a:pPr>
            <a:r>
              <a:rPr sz="2150" spc="10" dirty="0">
                <a:solidFill>
                  <a:srgbClr val="5F5F5F"/>
                </a:solidFill>
                <a:latin typeface="Lora"/>
                <a:cs typeface="Lora"/>
              </a:rPr>
              <a:t>•	</a:t>
            </a:r>
            <a:r>
              <a:rPr sz="2900" spc="-5" dirty="0" err="1">
                <a:solidFill>
                  <a:srgbClr val="5F5F5F"/>
                </a:solidFill>
                <a:latin typeface="Georgia"/>
                <a:cs typeface="Georgia"/>
              </a:rPr>
              <a:t>RGB</a:t>
            </a:r>
            <a:r>
              <a:rPr sz="2900" spc="-5" dirty="0">
                <a:solidFill>
                  <a:srgbClr val="5F5F5F"/>
                </a:solidFill>
                <a:latin typeface="Georgia"/>
                <a:cs typeface="Georgia"/>
              </a:rPr>
              <a:t>: </a:t>
            </a:r>
            <a:r>
              <a:rPr sz="2900" dirty="0" err="1">
                <a:solidFill>
                  <a:srgbClr val="0000FF"/>
                </a:solidFill>
                <a:latin typeface="Consolas"/>
                <a:cs typeface="Consolas"/>
              </a:rPr>
              <a:t>rgb</a:t>
            </a:r>
            <a:r>
              <a:rPr sz="2900" dirty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sz="2900" dirty="0">
                <a:solidFill>
                  <a:srgbClr val="0000FF"/>
                </a:solidFill>
                <a:latin typeface="Consolas"/>
                <a:cs typeface="Consolas"/>
              </a:rPr>
              <a:t>255</a:t>
            </a:r>
            <a:r>
              <a:rPr sz="2900" dirty="0">
                <a:solidFill>
                  <a:srgbClr val="0000FF"/>
                </a:solidFill>
                <a:latin typeface="Consolas"/>
                <a:cs typeface="Consolas"/>
              </a:rPr>
              <a:t>, 2</a:t>
            </a:r>
            <a:r>
              <a:rPr lang="en-US" sz="2900" dirty="0">
                <a:solidFill>
                  <a:srgbClr val="0000FF"/>
                </a:solidFill>
                <a:latin typeface="Consolas"/>
                <a:cs typeface="Consolas"/>
              </a:rPr>
              <a:t>55</a:t>
            </a:r>
            <a:r>
              <a:rPr sz="2900" dirty="0">
                <a:solidFill>
                  <a:srgbClr val="0000FF"/>
                </a:solidFill>
                <a:latin typeface="Consolas"/>
                <a:cs typeface="Consolas"/>
              </a:rPr>
              <a:t>,</a:t>
            </a:r>
            <a:r>
              <a:rPr sz="2900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00" dirty="0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lang="en-US" sz="2900" dirty="0">
                <a:solidFill>
                  <a:srgbClr val="0000FF"/>
                </a:solidFill>
                <a:latin typeface="Consolas"/>
                <a:cs typeface="Consolas"/>
              </a:rPr>
              <a:t>5</a:t>
            </a:r>
            <a:r>
              <a:rPr sz="2900" dirty="0">
                <a:solidFill>
                  <a:srgbClr val="0000FF"/>
                </a:solidFill>
                <a:latin typeface="Consolas"/>
                <a:cs typeface="Consolas"/>
              </a:rPr>
              <a:t>5)</a:t>
            </a:r>
            <a:endParaRPr sz="29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tabLst>
                <a:tab pos="887730" algn="l"/>
              </a:tabLst>
            </a:pPr>
            <a:r>
              <a:rPr sz="2150" spc="10" dirty="0">
                <a:solidFill>
                  <a:srgbClr val="5F5F5F"/>
                </a:solidFill>
                <a:latin typeface="Lora"/>
                <a:cs typeface="Lora"/>
              </a:rPr>
              <a:t>•	</a:t>
            </a:r>
            <a:r>
              <a:rPr sz="2900" spc="-5" dirty="0" err="1">
                <a:solidFill>
                  <a:srgbClr val="5F5F5F"/>
                </a:solidFill>
                <a:latin typeface="Georgia"/>
                <a:cs typeface="Georgia"/>
              </a:rPr>
              <a:t>RGBA</a:t>
            </a:r>
            <a:r>
              <a:rPr sz="2900" spc="-5" dirty="0">
                <a:solidFill>
                  <a:srgbClr val="5F5F5F"/>
                </a:solidFill>
                <a:latin typeface="Georgia"/>
                <a:cs typeface="Georgia"/>
              </a:rPr>
              <a:t>: </a:t>
            </a:r>
            <a:r>
              <a:rPr sz="2900" dirty="0" err="1">
                <a:solidFill>
                  <a:srgbClr val="0000FF"/>
                </a:solidFill>
                <a:latin typeface="Consolas"/>
                <a:cs typeface="Consolas"/>
              </a:rPr>
              <a:t>rgba</a:t>
            </a:r>
            <a:r>
              <a:rPr sz="2900" dirty="0">
                <a:solidFill>
                  <a:srgbClr val="0000FF"/>
                </a:solidFill>
                <a:latin typeface="Consolas"/>
                <a:cs typeface="Consolas"/>
              </a:rPr>
              <a:t>(</a:t>
            </a:r>
            <a:r>
              <a:rPr lang="en-US" sz="2900" dirty="0">
                <a:solidFill>
                  <a:srgbClr val="0000FF"/>
                </a:solidFill>
                <a:latin typeface="Consolas"/>
                <a:cs typeface="Consolas"/>
              </a:rPr>
              <a:t>255</a:t>
            </a:r>
            <a:r>
              <a:rPr sz="2900" dirty="0">
                <a:solidFill>
                  <a:srgbClr val="0000FF"/>
                </a:solidFill>
                <a:latin typeface="Consolas"/>
                <a:cs typeface="Consolas"/>
              </a:rPr>
              <a:t>, </a:t>
            </a:r>
            <a:r>
              <a:rPr lang="en-US" sz="2900" dirty="0">
                <a:solidFill>
                  <a:srgbClr val="0000FF"/>
                </a:solidFill>
                <a:latin typeface="Consolas"/>
                <a:cs typeface="Consolas"/>
              </a:rPr>
              <a:t>255</a:t>
            </a:r>
            <a:r>
              <a:rPr sz="2900" dirty="0">
                <a:solidFill>
                  <a:srgbClr val="0000FF"/>
                </a:solidFill>
                <a:latin typeface="Consolas"/>
                <a:cs typeface="Consolas"/>
              </a:rPr>
              <a:t>, </a:t>
            </a:r>
            <a:r>
              <a:rPr lang="en-US" sz="2900" dirty="0">
                <a:solidFill>
                  <a:srgbClr val="0000FF"/>
                </a:solidFill>
                <a:latin typeface="Consolas"/>
                <a:cs typeface="Consolas"/>
              </a:rPr>
              <a:t>255</a:t>
            </a:r>
            <a:r>
              <a:rPr sz="2900" dirty="0">
                <a:solidFill>
                  <a:srgbClr val="0000FF"/>
                </a:solidFill>
                <a:latin typeface="Consolas"/>
                <a:cs typeface="Consolas"/>
              </a:rPr>
              <a:t>,</a:t>
            </a:r>
            <a:r>
              <a:rPr sz="2900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00" dirty="0">
                <a:solidFill>
                  <a:srgbClr val="0000FF"/>
                </a:solidFill>
                <a:latin typeface="Consolas"/>
                <a:cs typeface="Consolas"/>
              </a:rPr>
              <a:t>0.8)</a:t>
            </a:r>
            <a:endParaRPr sz="29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12636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92EB721-6B5C-42CE-AC22-3AEADF4C07E2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453479"/>
            <a:ext cx="47752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sz="5000" dirty="0"/>
              <a:t>{</a:t>
            </a:r>
            <a:r>
              <a:rPr lang="en-US" sz="5000" dirty="0"/>
              <a:t> </a:t>
            </a:r>
            <a:r>
              <a:rPr sz="5000" dirty="0"/>
              <a:t>} Color</a:t>
            </a:r>
            <a:r>
              <a:rPr lang="en-US" sz="5000" dirty="0"/>
              <a:t> examples</a:t>
            </a:r>
            <a:endParaRPr sz="5000" dirty="0"/>
          </a:p>
        </p:txBody>
      </p:sp>
      <p:sp>
        <p:nvSpPr>
          <p:cNvPr id="3" name="object 3"/>
          <p:cNvSpPr txBox="1"/>
          <p:nvPr/>
        </p:nvSpPr>
        <p:spPr>
          <a:xfrm>
            <a:off x="1096010" y="2716932"/>
            <a:ext cx="10435590" cy="6655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4745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spc="-20" dirty="0">
                <a:solidFill>
                  <a:srgbClr val="FF0000"/>
                </a:solidFill>
                <a:latin typeface="Consolas"/>
                <a:cs typeface="Consolas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br>
              <a:rPr lang="en-US" sz="3200" spc="-20" dirty="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3200" spc="-20" dirty="0">
                <a:solidFill>
                  <a:srgbClr val="FF0000"/>
                </a:solidFill>
                <a:latin typeface="Consolas"/>
                <a:cs typeface="Consolas"/>
              </a:rPr>
              <a:t>    color: 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black; </a:t>
            </a:r>
          </a:p>
          <a:p>
            <a:pPr marL="1134745">
              <a:lnSpc>
                <a:spcPct val="100000"/>
              </a:lnSpc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200" dirty="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buClr>
                <a:srgbClr val="5F5F5F"/>
              </a:buClr>
              <a:buSzPct val="74137"/>
              <a:tabLst>
                <a:tab pos="443230" algn="l"/>
                <a:tab pos="443865" algn="l"/>
              </a:tabLst>
            </a:pPr>
            <a:endParaRPr lang="en-US" sz="2900" spc="-25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buClr>
                <a:srgbClr val="5F5F5F"/>
              </a:buClr>
              <a:buSzPct val="74137"/>
              <a:tabLst>
                <a:tab pos="443230" algn="l"/>
                <a:tab pos="443865" algn="l"/>
              </a:tabLst>
            </a:pPr>
            <a:endParaRPr lang="en-US" sz="2900" spc="-25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134745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spc="-20" dirty="0">
                <a:solidFill>
                  <a:srgbClr val="FF0000"/>
                </a:solidFill>
                <a:latin typeface="Consolas"/>
                <a:cs typeface="Consolas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br>
              <a:rPr lang="en-US" sz="3200" spc="-20" dirty="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3200" spc="-20" dirty="0">
                <a:solidFill>
                  <a:srgbClr val="FF0000"/>
                </a:solidFill>
                <a:latin typeface="Consolas"/>
                <a:cs typeface="Consolas"/>
              </a:rPr>
              <a:t>    background-color: 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#000000; </a:t>
            </a:r>
          </a:p>
          <a:p>
            <a:pPr marL="1134745">
              <a:lnSpc>
                <a:spcPct val="100000"/>
              </a:lnSpc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200" dirty="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buClr>
                <a:srgbClr val="5F5F5F"/>
              </a:buClr>
              <a:buSzPct val="74137"/>
              <a:tabLst>
                <a:tab pos="443230" algn="l"/>
                <a:tab pos="443865" algn="l"/>
              </a:tabLst>
            </a:pPr>
            <a:endParaRPr lang="en-US" sz="2900" spc="-25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134745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spc="-20" dirty="0">
                <a:solidFill>
                  <a:srgbClr val="FF0000"/>
                </a:solidFill>
                <a:latin typeface="Consolas"/>
                <a:cs typeface="Consolas"/>
              </a:rPr>
              <a:t> 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br>
              <a:rPr lang="en-US" sz="2800" spc="-20" dirty="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2800" spc="-20" dirty="0">
                <a:solidFill>
                  <a:srgbClr val="FF0000"/>
                </a:solidFill>
                <a:latin typeface="Consolas"/>
                <a:cs typeface="Consolas"/>
              </a:rPr>
              <a:t>    background-color: 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rgb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(0, 0,</a:t>
            </a:r>
            <a:r>
              <a:rPr lang="en-US" sz="2800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0); </a:t>
            </a:r>
          </a:p>
          <a:p>
            <a:pPr marL="1134745">
              <a:lnSpc>
                <a:spcPct val="100000"/>
              </a:lnSpc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2800" dirty="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buClr>
                <a:srgbClr val="5F5F5F"/>
              </a:buClr>
              <a:buSzPct val="74137"/>
              <a:tabLst>
                <a:tab pos="443230" algn="l"/>
                <a:tab pos="443865" algn="l"/>
              </a:tabLst>
            </a:pPr>
            <a:endParaRPr lang="en-US" sz="2900" spc="-25" dirty="0">
              <a:solidFill>
                <a:srgbClr val="FF0000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23691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1D002158-A295-4A4E-A69D-627A51100E06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7100" y="406400"/>
            <a:ext cx="46609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{</a:t>
            </a:r>
            <a:r>
              <a:rPr lang="en-US" sz="5000" dirty="0"/>
              <a:t> </a:t>
            </a:r>
            <a:r>
              <a:rPr sz="5000" dirty="0"/>
              <a:t>} </a:t>
            </a:r>
            <a:r>
              <a:rPr lang="en-US" sz="5000" dirty="0"/>
              <a:t>Text-align</a:t>
            </a:r>
            <a:endParaRPr sz="5000" dirty="0"/>
          </a:p>
        </p:txBody>
      </p:sp>
      <p:sp>
        <p:nvSpPr>
          <p:cNvPr id="3" name="object 3"/>
          <p:cNvSpPr txBox="1"/>
          <p:nvPr/>
        </p:nvSpPr>
        <p:spPr>
          <a:xfrm>
            <a:off x="698677" y="2150269"/>
            <a:ext cx="11433175" cy="6155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You can change the alignment of text using the 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text-align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property. 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6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Values: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6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71500" indent="-571500">
              <a:lnSpc>
                <a:spcPct val="100000"/>
              </a:lnSpc>
              <a:spcBef>
                <a:spcPts val="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center</a:t>
            </a:r>
            <a:endParaRPr lang="en-US" sz="36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71500" indent="-571500">
              <a:lnSpc>
                <a:spcPct val="100000"/>
              </a:lnSpc>
              <a:spcBef>
                <a:spcPts val="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left</a:t>
            </a:r>
            <a:endParaRPr lang="en-US" sz="36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71500" indent="-571500">
              <a:lnSpc>
                <a:spcPct val="100000"/>
              </a:lnSpc>
              <a:spcBef>
                <a:spcPts val="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Georgia"/>
              </a:rPr>
              <a:t>right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</a:p>
          <a:p>
            <a:pPr marL="571500" indent="-571500">
              <a:lnSpc>
                <a:spcPct val="100000"/>
              </a:lnSpc>
              <a:spcBef>
                <a:spcPts val="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Georgia"/>
              </a:rPr>
              <a:t>justify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0" dirty="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</a:pPr>
            <a:r>
              <a:rPr lang="en-US" sz="3100" dirty="0" err="1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sz="31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sz="31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100" dirty="0">
                <a:solidFill>
                  <a:srgbClr val="FF0000"/>
                </a:solidFill>
                <a:latin typeface="Consolas"/>
                <a:cs typeface="Consolas"/>
              </a:rPr>
              <a:t>text-align</a:t>
            </a:r>
            <a:r>
              <a:rPr sz="31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center</a:t>
            </a:r>
            <a:r>
              <a:rPr sz="31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r>
              <a:rPr sz="3100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1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3100" dirty="0">
              <a:latin typeface="Consolas"/>
              <a:cs typeface="Consola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969000" y="2438400"/>
            <a:ext cx="7533563" cy="6174613"/>
            <a:chOff x="6825552" y="3451192"/>
            <a:chExt cx="6001448" cy="4930808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6825552" y="3451192"/>
              <a:ext cx="6001448" cy="4930808"/>
              <a:chOff x="7249836" y="1898705"/>
              <a:chExt cx="5780364" cy="474916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7249836" y="1898705"/>
                <a:ext cx="5780364" cy="4749165"/>
                <a:chOff x="7208083" y="1893486"/>
                <a:chExt cx="5780364" cy="4749165"/>
              </a:xfrm>
            </p:grpSpPr>
            <p:pic>
              <p:nvPicPr>
                <p:cNvPr id="11" name="Picture 2" descr="laptop_PNG8915.png (2046×1681)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08083" y="1893486"/>
                  <a:ext cx="5780364" cy="474916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85234" y="2743200"/>
                  <a:ext cx="3208316" cy="2007489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9016" y="2648013"/>
                <a:ext cx="3436468" cy="2192706"/>
              </a:xfrm>
              <a:prstGeom prst="rect">
                <a:avLst/>
              </a:prstGeom>
            </p:spPr>
          </p:pic>
        </p:grp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b="11213"/>
            <a:stretch/>
          </p:blipFill>
          <p:spPr>
            <a:xfrm>
              <a:off x="8255498" y="4999966"/>
              <a:ext cx="3126985" cy="1417709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b="7420"/>
          <a:stretch/>
        </p:blipFill>
        <p:spPr>
          <a:xfrm>
            <a:off x="7763998" y="4317761"/>
            <a:ext cx="3925276" cy="18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989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D1CD933-16FF-4190-8007-9E8DEF47C1E0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3800" y="406400"/>
            <a:ext cx="3708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{ } </a:t>
            </a:r>
            <a:r>
              <a:rPr sz="5000" dirty="0"/>
              <a:t>CSS COMMENTS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1800" y="2743200"/>
            <a:ext cx="8082915" cy="656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Just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like HTML, CSS can have</a:t>
            </a:r>
            <a:r>
              <a:rPr sz="3300" spc="-9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b="1" spc="-5" dirty="0">
                <a:solidFill>
                  <a:srgbClr val="5F5F5F"/>
                </a:solidFill>
                <a:latin typeface="Georgia"/>
                <a:cs typeface="Georgia"/>
              </a:rPr>
              <a:t>comments</a:t>
            </a:r>
            <a:endParaRPr lang="en-US" sz="3300" b="1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endParaRPr lang="en-US" sz="3300" b="1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Start with </a:t>
            </a:r>
            <a:r>
              <a:rPr lang="en-US" sz="3200" dirty="0">
                <a:solidFill>
                  <a:srgbClr val="3FAA54"/>
                </a:solidFill>
                <a:latin typeface="Consolas"/>
                <a:cs typeface="Consolas"/>
              </a:rPr>
              <a:t>/*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End with</a:t>
            </a:r>
            <a:r>
              <a:rPr lang="en-US" sz="3200" dirty="0">
                <a:solidFill>
                  <a:srgbClr val="3FAA54"/>
                </a:solidFill>
                <a:latin typeface="Consolas"/>
                <a:cs typeface="Consolas"/>
              </a:rPr>
              <a:t> */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endParaRPr lang="en-US" sz="3300" b="1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endParaRPr lang="en-US" sz="3300" b="1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/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864869">
              <a:lnSpc>
                <a:spcPct val="100000"/>
              </a:lnSpc>
              <a:spcBef>
                <a:spcPts val="1060"/>
              </a:spcBef>
            </a:pPr>
            <a:r>
              <a:rPr lang="en-US" sz="3600" dirty="0">
                <a:solidFill>
                  <a:srgbClr val="3FAA54"/>
                </a:solidFill>
                <a:latin typeface="Consolas"/>
                <a:cs typeface="Consolas"/>
              </a:rPr>
              <a:t>/* I am a CSS comment!</a:t>
            </a:r>
            <a:r>
              <a:rPr lang="en-US" sz="3600" spc="-9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3FAA54"/>
                </a:solidFill>
                <a:latin typeface="Consolas"/>
                <a:cs typeface="Consolas"/>
              </a:rPr>
              <a:t>*/</a:t>
            </a:r>
            <a:endParaRPr lang="en-US" sz="3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600" dirty="0">
              <a:latin typeface="Consolas"/>
              <a:cs typeface="Consolas"/>
            </a:endParaRPr>
          </a:p>
          <a:p>
            <a:pPr marL="12700"/>
            <a:endParaRPr lang="en-US" sz="3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sz="33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842067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1808013-EFCA-45BB-A21D-5F9EFA0C0A32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30353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6DC20E84-5C41-47C4-9F91-242FF29C7637}"/>
              </a:ext>
            </a:extLst>
          </p:cNvPr>
          <p:cNvSpPr/>
          <p:nvPr/>
        </p:nvSpPr>
        <p:spPr>
          <a:xfrm>
            <a:off x="0" y="0"/>
            <a:ext cx="13004800" cy="16764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34655" y="2418842"/>
            <a:ext cx="10484485" cy="4611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0095">
              <a:spcBef>
                <a:spcPts val="2000"/>
              </a:spcBef>
              <a:tabLst>
                <a:tab pos="681355" algn="l"/>
                <a:tab pos="6819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Add 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section in the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on your page</a:t>
            </a:r>
            <a:endParaRPr lang="en-US" sz="29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70865" marR="760095" indent="-558165">
              <a:spcBef>
                <a:spcPts val="2000"/>
              </a:spcBef>
              <a:buFont typeface="Symbol"/>
              <a:buChar char=""/>
              <a:tabLst>
                <a:tab pos="681355" algn="l"/>
                <a:tab pos="681990" algn="l"/>
              </a:tabLst>
            </a:pPr>
            <a:endParaRPr lang="en-US" sz="3600" dirty="0">
              <a:latin typeface="Consolas"/>
              <a:cs typeface="Consolas"/>
            </a:endParaRPr>
          </a:p>
          <a:p>
            <a:pPr marL="12700" marR="760095">
              <a:lnSpc>
                <a:spcPct val="100000"/>
              </a:lnSpc>
              <a:spcBef>
                <a:spcPts val="2000"/>
              </a:spcBef>
              <a:tabLst>
                <a:tab pos="681355" algn="l"/>
                <a:tab pos="6819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M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ake some style changes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using</a:t>
            </a:r>
            <a:r>
              <a:rPr sz="3300" spc="-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CSS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endParaRPr lang="en-US" sz="3300" dirty="0">
              <a:latin typeface="Georgia"/>
              <a:cs typeface="Georgia"/>
            </a:endParaRPr>
          </a:p>
          <a:p>
            <a:pPr marL="1028065" marR="760095" lvl="1" indent="-558165">
              <a:spcBef>
                <a:spcPts val="2000"/>
              </a:spcBef>
              <a:buFont typeface="Symbol"/>
              <a:buChar char=""/>
              <a:tabLst>
                <a:tab pos="681355" algn="l"/>
                <a:tab pos="68199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Consider changing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font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color,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font family, font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size, 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text alignment,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background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color</a:t>
            </a:r>
          </a:p>
          <a:p>
            <a:pPr marL="1344295" marR="5080" indent="-617855">
              <a:lnSpc>
                <a:spcPct val="100000"/>
              </a:lnSpc>
              <a:spcBef>
                <a:spcPts val="2000"/>
              </a:spcBef>
            </a:pPr>
            <a:endParaRPr sz="33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0500" y="399415"/>
            <a:ext cx="35941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/>
              <a:t>Practice</a:t>
            </a:r>
            <a:endParaRPr sz="5000"/>
          </a:p>
        </p:txBody>
      </p:sp>
    </p:spTree>
    <p:extLst>
      <p:ext uri="{BB962C8B-B14F-4D97-AF65-F5344CB8AC3E}">
        <p14:creationId xmlns:p14="http://schemas.microsoft.com/office/powerpoint/2010/main" val="16426410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133600"/>
            <a:ext cx="8386445" cy="7432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Practice!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113728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Next time you see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cool website,  inspect how they did</a:t>
            </a:r>
            <a:r>
              <a:rPr sz="3600" spc="-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it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508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If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you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have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questions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during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the week,  feel free to email</a:t>
            </a:r>
            <a:r>
              <a:rPr sz="3600" spc="-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me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at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  <a:hlinkClick r:id="rId2"/>
              </a:rPr>
              <a:t>beckjohnson@gmail.com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Optional: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read chapters 6-7 of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HTML and CSS: Design and</a:t>
            </a:r>
            <a:r>
              <a:rPr sz="3600" i="1" spc="-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i="1" spc="-5" dirty="0">
                <a:solidFill>
                  <a:srgbClr val="5F5F5F"/>
                </a:solidFill>
                <a:latin typeface="Georgia"/>
                <a:cs typeface="Georgia"/>
              </a:rPr>
              <a:t>Build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Websites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26739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“HOMEWORK”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10777808" y="6834533"/>
            <a:ext cx="1504927" cy="1896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880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40" dirty="0"/>
              <a:t>CONTENT, </a:t>
            </a:r>
            <a:r>
              <a:rPr sz="5000" dirty="0"/>
              <a:t>DESIGN, &amp;</a:t>
            </a:r>
            <a:r>
              <a:rPr sz="5000" spc="-40" dirty="0"/>
              <a:t> </a:t>
            </a:r>
            <a:r>
              <a:rPr sz="5000" dirty="0"/>
              <a:t>CODE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9341191" y="2895600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8700" y="3650066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9024" y="2895600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6859" y="2895600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8200" y="3492561"/>
            <a:ext cx="1168400" cy="111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556061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2619" y="5841819"/>
            <a:ext cx="3036570" cy="2923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248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Content</a:t>
            </a:r>
            <a:r>
              <a:rPr sz="2500" b="1" spc="-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b="1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r>
              <a:rPr lang="en-US" sz="2500" spc="-5" dirty="0">
                <a:solidFill>
                  <a:srgbClr val="525252"/>
                </a:solidFill>
                <a:latin typeface="Georgia"/>
                <a:cs typeface="Georgia"/>
              </a:rPr>
              <a:t>M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ost 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important part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of</a:t>
            </a:r>
            <a:r>
              <a:rPr sz="2500" spc="-10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any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website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endParaRPr lang="en-US" sz="10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r>
              <a:rPr lang="en-US" sz="4600" b="1" dirty="0">
                <a:solidFill>
                  <a:srgbClr val="5F5F5F"/>
                </a:solidFill>
                <a:latin typeface="Bebas Neue Bold"/>
              </a:rPr>
              <a:t>HTML</a:t>
            </a:r>
            <a:endParaRPr sz="4600" b="1" dirty="0">
              <a:solidFill>
                <a:srgbClr val="5F5F5F"/>
              </a:solidFill>
              <a:latin typeface="Bebas Neue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4798" y="5836485"/>
            <a:ext cx="3383279" cy="3415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marR="5080" indent="-213995" algn="ctr">
              <a:lnSpc>
                <a:spcPct val="1262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Design</a:t>
            </a:r>
            <a:r>
              <a:rPr sz="2500" b="1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lang="en-US" sz="2500" spc="-5" dirty="0">
                <a:solidFill>
                  <a:srgbClr val="525252"/>
                </a:solidFill>
                <a:latin typeface="Georgia"/>
                <a:cs typeface="Georgia"/>
              </a:rPr>
              <a:t>C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ritical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to</a:t>
            </a:r>
            <a:r>
              <a:rPr sz="2500" spc="-80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the best user</a:t>
            </a:r>
            <a:r>
              <a:rPr sz="2500" spc="-20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experience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endParaRPr lang="en-US" sz="10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r>
              <a:rPr lang="en-US" sz="4600" b="1" dirty="0">
                <a:solidFill>
                  <a:srgbClr val="5F5F5F"/>
                </a:solidFill>
                <a:latin typeface="Bebas Neue Bold"/>
              </a:rPr>
              <a:t>CSS</a:t>
            </a:r>
          </a:p>
          <a:p>
            <a:pPr marL="226060" marR="5080" indent="-213995" algn="ctr">
              <a:lnSpc>
                <a:spcPct val="126200"/>
              </a:lnSpc>
            </a:pPr>
            <a:endParaRPr sz="2500" dirty="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5954" y="5842391"/>
            <a:ext cx="3441446" cy="290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9065" algn="ctr">
              <a:lnSpc>
                <a:spcPct val="1243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Code</a:t>
            </a:r>
            <a:r>
              <a:rPr sz="2500" b="1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700" marR="5080" indent="139065" algn="ctr">
              <a:lnSpc>
                <a:spcPct val="124300"/>
              </a:lnSpc>
            </a:pPr>
            <a:r>
              <a:rPr lang="en-US" sz="2500" dirty="0">
                <a:solidFill>
                  <a:srgbClr val="525252"/>
                </a:solidFill>
                <a:latin typeface="Georgia"/>
                <a:cs typeface="Georgia"/>
              </a:rPr>
              <a:t>B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ring</a:t>
            </a:r>
            <a:r>
              <a:rPr lang="en-US" sz="2500" dirty="0">
                <a:solidFill>
                  <a:srgbClr val="525252"/>
                </a:solidFill>
                <a:latin typeface="Georgia"/>
                <a:cs typeface="Georgia"/>
              </a:rPr>
              <a:t>s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 content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and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design to</a:t>
            </a:r>
            <a:r>
              <a:rPr sz="2500" spc="-1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life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endParaRPr lang="en-US" sz="10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r>
              <a:rPr lang="en-US" sz="4600" b="1" dirty="0" err="1">
                <a:solidFill>
                  <a:srgbClr val="5F5F5F"/>
                </a:solidFill>
                <a:latin typeface="Bebas Neue Bold"/>
              </a:rPr>
              <a:t>Javascript</a:t>
            </a:r>
            <a:endParaRPr lang="en-US" sz="4600" b="1" dirty="0">
              <a:solidFill>
                <a:srgbClr val="5F5F5F"/>
              </a:solidFill>
              <a:latin typeface="Bebas Neue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81700" y="406400"/>
            <a:ext cx="175006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CONTENT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5234775" y="535495"/>
            <a:ext cx="550697" cy="56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54008" y="5116713"/>
            <a:ext cx="1803400" cy="203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9580" indent="-436880">
              <a:lnSpc>
                <a:spcPct val="100000"/>
              </a:lnSpc>
              <a:buSzPct val="74242"/>
              <a:buFont typeface="Lora"/>
              <a:buChar char="•"/>
              <a:tabLst>
                <a:tab pos="448945" algn="l"/>
                <a:tab pos="45021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Images</a:t>
            </a:r>
            <a:endParaRPr sz="3300" dirty="0">
              <a:latin typeface="Georgia"/>
              <a:cs typeface="Georgia"/>
            </a:endParaRPr>
          </a:p>
          <a:p>
            <a:pPr marL="449580" indent="-436880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8945" algn="l"/>
                <a:tab pos="45021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Videos</a:t>
            </a:r>
            <a:endParaRPr sz="3300" dirty="0">
              <a:latin typeface="Georgia"/>
              <a:cs typeface="Georgia"/>
            </a:endParaRPr>
          </a:p>
          <a:p>
            <a:pPr marL="449580" indent="-436880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8945" algn="l"/>
                <a:tab pos="450215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Audio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4500" y="4088940"/>
            <a:ext cx="20955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TEXT</a:t>
            </a:r>
            <a:endParaRPr sz="4600" dirty="0">
              <a:latin typeface="Bebas Neue Bold"/>
              <a:cs typeface="Bebas Neue Bold"/>
            </a:endParaRPr>
          </a:p>
          <a:p>
            <a:pPr marL="440690" indent="-427990">
              <a:lnSpc>
                <a:spcPct val="100000"/>
              </a:lnSpc>
              <a:spcBef>
                <a:spcPts val="2545"/>
              </a:spcBef>
              <a:buSzPct val="74242"/>
              <a:buFont typeface="Lora"/>
              <a:buChar char="•"/>
              <a:tabLst>
                <a:tab pos="440690" algn="l"/>
                <a:tab pos="441325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Articles</a:t>
            </a:r>
            <a:endParaRPr sz="3300" dirty="0">
              <a:latin typeface="Georgia"/>
              <a:cs typeface="Georgia"/>
            </a:endParaRPr>
          </a:p>
          <a:p>
            <a:pPr marL="440690" indent="-427990">
              <a:lnSpc>
                <a:spcPct val="100000"/>
              </a:lnSpc>
              <a:spcBef>
                <a:spcPts val="2035"/>
              </a:spcBef>
              <a:buSzPct val="74242"/>
              <a:buFont typeface="Lora"/>
              <a:buChar char="•"/>
              <a:tabLst>
                <a:tab pos="440690" algn="l"/>
                <a:tab pos="44132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Links</a:t>
            </a:r>
            <a:endParaRPr sz="3300" dirty="0">
              <a:latin typeface="Georgia"/>
              <a:cs typeface="Georgia"/>
            </a:endParaRPr>
          </a:p>
          <a:p>
            <a:pPr marL="440690" indent="-427990">
              <a:lnSpc>
                <a:spcPct val="100000"/>
              </a:lnSpc>
              <a:spcBef>
                <a:spcPts val="2035"/>
              </a:spcBef>
              <a:buSzPct val="74242"/>
              <a:buFont typeface="Lora"/>
              <a:buChar char="•"/>
              <a:tabLst>
                <a:tab pos="440690" algn="l"/>
                <a:tab pos="44132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Lists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5352" y="4092039"/>
            <a:ext cx="1143635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MEDIA</a:t>
            </a:r>
            <a:endParaRPr sz="4600" dirty="0">
              <a:latin typeface="Bebas Neue Bold"/>
              <a:cs typeface="Bebas Neue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8867" y="2590800"/>
            <a:ext cx="6917525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20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4300" dirty="0">
                <a:solidFill>
                  <a:srgbClr val="5F5F5F"/>
                </a:solidFill>
                <a:latin typeface="Georgia"/>
                <a:cs typeface="Georgia"/>
              </a:rPr>
              <a:t>am I</a:t>
            </a:r>
            <a:r>
              <a:rPr sz="4300" spc="-12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4300" dirty="0">
                <a:solidFill>
                  <a:srgbClr val="5F5F5F"/>
                </a:solidFill>
                <a:latin typeface="Georgia"/>
                <a:cs typeface="Georgia"/>
              </a:rPr>
              <a:t>presenting?</a:t>
            </a:r>
            <a:endParaRPr sz="4300" dirty="0">
              <a:latin typeface="Georgia"/>
              <a:cs typeface="Georgi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3600" y="2133600"/>
            <a:ext cx="2306955" cy="2306955"/>
            <a:chOff x="863600" y="2133600"/>
            <a:chExt cx="2306955" cy="2306955"/>
          </a:xfrm>
        </p:grpSpPr>
        <p:sp>
          <p:nvSpPr>
            <p:cNvPr id="10" name="object 7"/>
            <p:cNvSpPr/>
            <p:nvPr/>
          </p:nvSpPr>
          <p:spPr>
            <a:xfrm>
              <a:off x="863600" y="2133600"/>
              <a:ext cx="2306955" cy="2306955"/>
            </a:xfrm>
            <a:custGeom>
              <a:avLst/>
              <a:gdLst/>
              <a:ahLst/>
              <a:cxnLst/>
              <a:rect l="l" t="t" r="r" b="b"/>
              <a:pathLst>
                <a:path w="2306954" h="2306954">
                  <a:moveTo>
                    <a:pt x="1176081" y="0"/>
                  </a:moveTo>
                  <a:lnTo>
                    <a:pt x="1130663" y="0"/>
                  </a:lnTo>
                  <a:lnTo>
                    <a:pt x="1085274" y="1777"/>
                  </a:lnTo>
                  <a:lnTo>
                    <a:pt x="1039970" y="5331"/>
                  </a:lnTo>
                  <a:lnTo>
                    <a:pt x="994807" y="10662"/>
                  </a:lnTo>
                  <a:lnTo>
                    <a:pt x="949842" y="17771"/>
                  </a:lnTo>
                  <a:lnTo>
                    <a:pt x="905132" y="26657"/>
                  </a:lnTo>
                  <a:lnTo>
                    <a:pt x="860734" y="37320"/>
                  </a:lnTo>
                  <a:lnTo>
                    <a:pt x="816703" y="49760"/>
                  </a:lnTo>
                  <a:lnTo>
                    <a:pt x="773097" y="63977"/>
                  </a:lnTo>
                  <a:lnTo>
                    <a:pt x="729973" y="79971"/>
                  </a:lnTo>
                  <a:lnTo>
                    <a:pt x="687386" y="97743"/>
                  </a:lnTo>
                  <a:lnTo>
                    <a:pt x="645394" y="117291"/>
                  </a:lnTo>
                  <a:lnTo>
                    <a:pt x="604054" y="138617"/>
                  </a:lnTo>
                  <a:lnTo>
                    <a:pt x="563421" y="161720"/>
                  </a:lnTo>
                  <a:lnTo>
                    <a:pt x="523552" y="186600"/>
                  </a:lnTo>
                  <a:lnTo>
                    <a:pt x="484505" y="213257"/>
                  </a:lnTo>
                  <a:lnTo>
                    <a:pt x="446335" y="241692"/>
                  </a:lnTo>
                  <a:lnTo>
                    <a:pt x="409099" y="271903"/>
                  </a:lnTo>
                  <a:lnTo>
                    <a:pt x="372855" y="303892"/>
                  </a:lnTo>
                  <a:lnTo>
                    <a:pt x="337658" y="337658"/>
                  </a:lnTo>
                  <a:lnTo>
                    <a:pt x="303892" y="372855"/>
                  </a:lnTo>
                  <a:lnTo>
                    <a:pt x="271903" y="409099"/>
                  </a:lnTo>
                  <a:lnTo>
                    <a:pt x="241692" y="446335"/>
                  </a:lnTo>
                  <a:lnTo>
                    <a:pt x="213257" y="484505"/>
                  </a:lnTo>
                  <a:lnTo>
                    <a:pt x="186600" y="523552"/>
                  </a:lnTo>
                  <a:lnTo>
                    <a:pt x="161720" y="563421"/>
                  </a:lnTo>
                  <a:lnTo>
                    <a:pt x="138617" y="604054"/>
                  </a:lnTo>
                  <a:lnTo>
                    <a:pt x="117291" y="645394"/>
                  </a:lnTo>
                  <a:lnTo>
                    <a:pt x="97743" y="687386"/>
                  </a:lnTo>
                  <a:lnTo>
                    <a:pt x="79971" y="729973"/>
                  </a:lnTo>
                  <a:lnTo>
                    <a:pt x="63977" y="773097"/>
                  </a:lnTo>
                  <a:lnTo>
                    <a:pt x="49760" y="816703"/>
                  </a:lnTo>
                  <a:lnTo>
                    <a:pt x="37320" y="860734"/>
                  </a:lnTo>
                  <a:lnTo>
                    <a:pt x="26657" y="905132"/>
                  </a:lnTo>
                  <a:lnTo>
                    <a:pt x="17771" y="949842"/>
                  </a:lnTo>
                  <a:lnTo>
                    <a:pt x="10662" y="994807"/>
                  </a:lnTo>
                  <a:lnTo>
                    <a:pt x="5331" y="1039970"/>
                  </a:lnTo>
                  <a:lnTo>
                    <a:pt x="1777" y="1085274"/>
                  </a:lnTo>
                  <a:lnTo>
                    <a:pt x="0" y="1130663"/>
                  </a:lnTo>
                  <a:lnTo>
                    <a:pt x="0" y="1176081"/>
                  </a:lnTo>
                  <a:lnTo>
                    <a:pt x="1777" y="1221471"/>
                  </a:lnTo>
                  <a:lnTo>
                    <a:pt x="5331" y="1266775"/>
                  </a:lnTo>
                  <a:lnTo>
                    <a:pt x="10662" y="1311938"/>
                  </a:lnTo>
                  <a:lnTo>
                    <a:pt x="17771" y="1356903"/>
                  </a:lnTo>
                  <a:lnTo>
                    <a:pt x="26657" y="1401613"/>
                  </a:lnTo>
                  <a:lnTo>
                    <a:pt x="37320" y="1446011"/>
                  </a:lnTo>
                  <a:lnTo>
                    <a:pt x="49760" y="1490042"/>
                  </a:lnTo>
                  <a:lnTo>
                    <a:pt x="63977" y="1533647"/>
                  </a:lnTo>
                  <a:lnTo>
                    <a:pt x="79971" y="1576772"/>
                  </a:lnTo>
                  <a:lnTo>
                    <a:pt x="97743" y="1619358"/>
                  </a:lnTo>
                  <a:lnTo>
                    <a:pt x="117291" y="1661350"/>
                  </a:lnTo>
                  <a:lnTo>
                    <a:pt x="138617" y="1702691"/>
                  </a:lnTo>
                  <a:lnTo>
                    <a:pt x="161720" y="1743324"/>
                  </a:lnTo>
                  <a:lnTo>
                    <a:pt x="186600" y="1783193"/>
                  </a:lnTo>
                  <a:lnTo>
                    <a:pt x="213257" y="1822240"/>
                  </a:lnTo>
                  <a:lnTo>
                    <a:pt x="241692" y="1860410"/>
                  </a:lnTo>
                  <a:lnTo>
                    <a:pt x="271903" y="1897645"/>
                  </a:lnTo>
                  <a:lnTo>
                    <a:pt x="303892" y="1933890"/>
                  </a:lnTo>
                  <a:lnTo>
                    <a:pt x="337658" y="1969087"/>
                  </a:lnTo>
                  <a:lnTo>
                    <a:pt x="372855" y="2002853"/>
                  </a:lnTo>
                  <a:lnTo>
                    <a:pt x="409099" y="2034841"/>
                  </a:lnTo>
                  <a:lnTo>
                    <a:pt x="446335" y="2065053"/>
                  </a:lnTo>
                  <a:lnTo>
                    <a:pt x="484505" y="2093487"/>
                  </a:lnTo>
                  <a:lnTo>
                    <a:pt x="523552" y="2120145"/>
                  </a:lnTo>
                  <a:lnTo>
                    <a:pt x="563421" y="2145025"/>
                  </a:lnTo>
                  <a:lnTo>
                    <a:pt x="604054" y="2168128"/>
                  </a:lnTo>
                  <a:lnTo>
                    <a:pt x="645394" y="2189453"/>
                  </a:lnTo>
                  <a:lnTo>
                    <a:pt x="687386" y="2209002"/>
                  </a:lnTo>
                  <a:lnTo>
                    <a:pt x="729973" y="2226773"/>
                  </a:lnTo>
                  <a:lnTo>
                    <a:pt x="773097" y="2242768"/>
                  </a:lnTo>
                  <a:lnTo>
                    <a:pt x="816703" y="2256985"/>
                  </a:lnTo>
                  <a:lnTo>
                    <a:pt x="860734" y="2269425"/>
                  </a:lnTo>
                  <a:lnTo>
                    <a:pt x="905132" y="2280088"/>
                  </a:lnTo>
                  <a:lnTo>
                    <a:pt x="949842" y="2288974"/>
                  </a:lnTo>
                  <a:lnTo>
                    <a:pt x="994807" y="2296082"/>
                  </a:lnTo>
                  <a:lnTo>
                    <a:pt x="1039970" y="2301414"/>
                  </a:lnTo>
                  <a:lnTo>
                    <a:pt x="1085274" y="2304968"/>
                  </a:lnTo>
                  <a:lnTo>
                    <a:pt x="1130663" y="2306745"/>
                  </a:lnTo>
                  <a:lnTo>
                    <a:pt x="1176081" y="2306745"/>
                  </a:lnTo>
                  <a:lnTo>
                    <a:pt x="1221471" y="2304968"/>
                  </a:lnTo>
                  <a:lnTo>
                    <a:pt x="1266775" y="2301414"/>
                  </a:lnTo>
                  <a:lnTo>
                    <a:pt x="1311938" y="2296082"/>
                  </a:lnTo>
                  <a:lnTo>
                    <a:pt x="1356903" y="2288974"/>
                  </a:lnTo>
                  <a:lnTo>
                    <a:pt x="1401613" y="2280088"/>
                  </a:lnTo>
                  <a:lnTo>
                    <a:pt x="1446011" y="2269425"/>
                  </a:lnTo>
                  <a:lnTo>
                    <a:pt x="1490042" y="2256985"/>
                  </a:lnTo>
                  <a:lnTo>
                    <a:pt x="1533647" y="2242768"/>
                  </a:lnTo>
                  <a:lnTo>
                    <a:pt x="1576772" y="2226773"/>
                  </a:lnTo>
                  <a:lnTo>
                    <a:pt x="1619358" y="2209002"/>
                  </a:lnTo>
                  <a:lnTo>
                    <a:pt x="1661350" y="2189453"/>
                  </a:lnTo>
                  <a:lnTo>
                    <a:pt x="1702691" y="2168128"/>
                  </a:lnTo>
                  <a:lnTo>
                    <a:pt x="1743324" y="2145025"/>
                  </a:lnTo>
                  <a:lnTo>
                    <a:pt x="1783193" y="2120145"/>
                  </a:lnTo>
                  <a:lnTo>
                    <a:pt x="1822240" y="2093487"/>
                  </a:lnTo>
                  <a:lnTo>
                    <a:pt x="1860410" y="2065053"/>
                  </a:lnTo>
                  <a:lnTo>
                    <a:pt x="1897645" y="2034841"/>
                  </a:lnTo>
                  <a:lnTo>
                    <a:pt x="1933890" y="2002853"/>
                  </a:lnTo>
                  <a:lnTo>
                    <a:pt x="1969087" y="1969087"/>
                  </a:lnTo>
                  <a:lnTo>
                    <a:pt x="2002853" y="1933890"/>
                  </a:lnTo>
                  <a:lnTo>
                    <a:pt x="2034841" y="1897645"/>
                  </a:lnTo>
                  <a:lnTo>
                    <a:pt x="2065053" y="1860410"/>
                  </a:lnTo>
                  <a:lnTo>
                    <a:pt x="2093487" y="1822240"/>
                  </a:lnTo>
                  <a:lnTo>
                    <a:pt x="2120145" y="1783193"/>
                  </a:lnTo>
                  <a:lnTo>
                    <a:pt x="2145025" y="1743324"/>
                  </a:lnTo>
                  <a:lnTo>
                    <a:pt x="2168128" y="1702691"/>
                  </a:lnTo>
                  <a:lnTo>
                    <a:pt x="2189453" y="1661350"/>
                  </a:lnTo>
                  <a:lnTo>
                    <a:pt x="2209002" y="1619358"/>
                  </a:lnTo>
                  <a:lnTo>
                    <a:pt x="2226773" y="1576772"/>
                  </a:lnTo>
                  <a:lnTo>
                    <a:pt x="2242768" y="1533647"/>
                  </a:lnTo>
                  <a:lnTo>
                    <a:pt x="2256985" y="1490042"/>
                  </a:lnTo>
                  <a:lnTo>
                    <a:pt x="2269425" y="1446011"/>
                  </a:lnTo>
                  <a:lnTo>
                    <a:pt x="2280088" y="1401613"/>
                  </a:lnTo>
                  <a:lnTo>
                    <a:pt x="2288974" y="1356903"/>
                  </a:lnTo>
                  <a:lnTo>
                    <a:pt x="2296082" y="1311938"/>
                  </a:lnTo>
                  <a:lnTo>
                    <a:pt x="2301414" y="1266775"/>
                  </a:lnTo>
                  <a:lnTo>
                    <a:pt x="2304968" y="1221471"/>
                  </a:lnTo>
                  <a:lnTo>
                    <a:pt x="2306745" y="1176081"/>
                  </a:lnTo>
                  <a:lnTo>
                    <a:pt x="2306745" y="1130663"/>
                  </a:lnTo>
                  <a:lnTo>
                    <a:pt x="2304968" y="1085274"/>
                  </a:lnTo>
                  <a:lnTo>
                    <a:pt x="2301414" y="1039970"/>
                  </a:lnTo>
                  <a:lnTo>
                    <a:pt x="2296082" y="994807"/>
                  </a:lnTo>
                  <a:lnTo>
                    <a:pt x="2288974" y="949842"/>
                  </a:lnTo>
                  <a:lnTo>
                    <a:pt x="2280088" y="905132"/>
                  </a:lnTo>
                  <a:lnTo>
                    <a:pt x="2269425" y="860734"/>
                  </a:lnTo>
                  <a:lnTo>
                    <a:pt x="2256985" y="816703"/>
                  </a:lnTo>
                  <a:lnTo>
                    <a:pt x="2242768" y="773097"/>
                  </a:lnTo>
                  <a:lnTo>
                    <a:pt x="2226773" y="729973"/>
                  </a:lnTo>
                  <a:lnTo>
                    <a:pt x="2209002" y="687386"/>
                  </a:lnTo>
                  <a:lnTo>
                    <a:pt x="2189453" y="645394"/>
                  </a:lnTo>
                  <a:lnTo>
                    <a:pt x="2168128" y="604054"/>
                  </a:lnTo>
                  <a:lnTo>
                    <a:pt x="2145025" y="563421"/>
                  </a:lnTo>
                  <a:lnTo>
                    <a:pt x="2120145" y="523552"/>
                  </a:lnTo>
                  <a:lnTo>
                    <a:pt x="2093487" y="484505"/>
                  </a:lnTo>
                  <a:lnTo>
                    <a:pt x="2065053" y="446335"/>
                  </a:lnTo>
                  <a:lnTo>
                    <a:pt x="2034841" y="409099"/>
                  </a:lnTo>
                  <a:lnTo>
                    <a:pt x="2002853" y="372855"/>
                  </a:lnTo>
                  <a:lnTo>
                    <a:pt x="1969087" y="337658"/>
                  </a:lnTo>
                  <a:lnTo>
                    <a:pt x="1933890" y="303892"/>
                  </a:lnTo>
                  <a:lnTo>
                    <a:pt x="1897645" y="271903"/>
                  </a:lnTo>
                  <a:lnTo>
                    <a:pt x="1860410" y="241692"/>
                  </a:lnTo>
                  <a:lnTo>
                    <a:pt x="1822240" y="213257"/>
                  </a:lnTo>
                  <a:lnTo>
                    <a:pt x="1783193" y="186600"/>
                  </a:lnTo>
                  <a:lnTo>
                    <a:pt x="1743324" y="161720"/>
                  </a:lnTo>
                  <a:lnTo>
                    <a:pt x="1702691" y="138617"/>
                  </a:lnTo>
                  <a:lnTo>
                    <a:pt x="1661350" y="117291"/>
                  </a:lnTo>
                  <a:lnTo>
                    <a:pt x="1619358" y="97743"/>
                  </a:lnTo>
                  <a:lnTo>
                    <a:pt x="1576772" y="79971"/>
                  </a:lnTo>
                  <a:lnTo>
                    <a:pt x="1533647" y="63977"/>
                  </a:lnTo>
                  <a:lnTo>
                    <a:pt x="1490042" y="49760"/>
                  </a:lnTo>
                  <a:lnTo>
                    <a:pt x="1446011" y="37320"/>
                  </a:lnTo>
                  <a:lnTo>
                    <a:pt x="1401613" y="26657"/>
                  </a:lnTo>
                  <a:lnTo>
                    <a:pt x="1356903" y="17771"/>
                  </a:lnTo>
                  <a:lnTo>
                    <a:pt x="1311938" y="10662"/>
                  </a:lnTo>
                  <a:lnTo>
                    <a:pt x="1266775" y="5331"/>
                  </a:lnTo>
                  <a:lnTo>
                    <a:pt x="1221471" y="1777"/>
                  </a:lnTo>
                  <a:lnTo>
                    <a:pt x="1176081" y="0"/>
                  </a:lnTo>
                  <a:close/>
                </a:path>
              </a:pathLst>
            </a:custGeom>
            <a:solidFill>
              <a:srgbClr val="2090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1526041" y="2794061"/>
              <a:ext cx="977900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FDEA383-66F0-4E29-8A6D-11222A50D1B8}"/>
              </a:ext>
            </a:extLst>
          </p:cNvPr>
          <p:cNvSpPr/>
          <p:nvPr/>
        </p:nvSpPr>
        <p:spPr>
          <a:xfrm>
            <a:off x="3588867" y="8263308"/>
            <a:ext cx="8010526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300" spc="-5" dirty="0">
                <a:solidFill>
                  <a:srgbClr val="5F5F5F"/>
                </a:solidFill>
                <a:latin typeface="Georgia"/>
              </a:rPr>
              <a:t>Content is  entered using HTML</a:t>
            </a:r>
            <a:endParaRPr lang="en-US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19817</TotalTime>
  <Words>2571</Words>
  <Application>Microsoft Office PowerPoint</Application>
  <PresentationFormat>Custom</PresentationFormat>
  <Paragraphs>530</Paragraphs>
  <Slides>79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1" baseType="lpstr">
      <vt:lpstr>Arial</vt:lpstr>
      <vt:lpstr>Bebas Neue Bold</vt:lpstr>
      <vt:lpstr>Calibri</vt:lpstr>
      <vt:lpstr>Consolas</vt:lpstr>
      <vt:lpstr>Courier New</vt:lpstr>
      <vt:lpstr>Georgia</vt:lpstr>
      <vt:lpstr>Harrington</vt:lpstr>
      <vt:lpstr>Lora</vt:lpstr>
      <vt:lpstr>Symbol</vt:lpstr>
      <vt:lpstr>Times New Roman</vt:lpstr>
      <vt:lpstr>Vivaldi</vt:lpstr>
      <vt:lpstr>Office Theme</vt:lpstr>
      <vt:lpstr>PowerPoint Presentation</vt:lpstr>
      <vt:lpstr>Introductions</vt:lpstr>
      <vt:lpstr>CLASS SCHEDULE</vt:lpstr>
      <vt:lpstr>course OVERVIEW</vt:lpstr>
      <vt:lpstr>today</vt:lpstr>
      <vt:lpstr>ODDS &amp; ENDS</vt:lpstr>
      <vt:lpstr>PowerPoint Presentation</vt:lpstr>
      <vt:lpstr>CONTENT, DESIGN, &amp; CODE</vt:lpstr>
      <vt:lpstr>CONTENT</vt:lpstr>
      <vt:lpstr>DESIGN</vt:lpstr>
      <vt:lpstr>PowerPoint Presentation</vt:lpstr>
      <vt:lpstr>CODE EDITORS</vt:lpstr>
      <vt:lpstr>PRACTICE, STUDY, PRACTICE</vt:lpstr>
      <vt:lpstr>WEB BROWSERS</vt:lpstr>
      <vt:lpstr>DEVELOPER TOOLS</vt:lpstr>
      <vt:lpstr>DEVELOPER TOOLS</vt:lpstr>
      <vt:lpstr>PowerPoint Presentation</vt:lpstr>
      <vt:lpstr>&lt;html&gt;</vt:lpstr>
      <vt:lpstr>HTML DOCUMENT</vt:lpstr>
      <vt:lpstr>HTML Elements</vt:lpstr>
      <vt:lpstr>HTML Elements</vt:lpstr>
      <vt:lpstr>HTML RULES</vt:lpstr>
      <vt:lpstr>DOCTYPE</vt:lpstr>
      <vt:lpstr>DOCTYPE</vt:lpstr>
      <vt:lpstr>HTML DECLARATIOn</vt:lpstr>
      <vt:lpstr>&lt;!--HTML COMMENTS--&gt;</vt:lpstr>
      <vt:lpstr>&lt;!--HTML COMMENTS--&gt;</vt:lpstr>
      <vt:lpstr>HEAD ELEMENT</vt:lpstr>
      <vt:lpstr>META TAGS</vt:lpstr>
      <vt:lpstr>TITLE TAG</vt:lpstr>
      <vt:lpstr>TITLE TAG</vt:lpstr>
      <vt:lpstr>BODY ELEMENT</vt:lpstr>
      <vt:lpstr>MAJOR BODY ELEMENTS</vt:lpstr>
      <vt:lpstr>HEADINGS</vt:lpstr>
      <vt:lpstr>HEADINGS</vt:lpstr>
      <vt:lpstr>PARAGRAPHS</vt:lpstr>
      <vt:lpstr>layout</vt:lpstr>
      <vt:lpstr>formatting</vt:lpstr>
      <vt:lpstr>List Elements</vt:lpstr>
      <vt:lpstr>List Elements</vt:lpstr>
      <vt:lpstr>List Elements</vt:lpstr>
      <vt:lpstr>IMAGES</vt:lpstr>
      <vt:lpstr>IMAGES</vt:lpstr>
      <vt:lpstr>Links with the anchor tag</vt:lpstr>
      <vt:lpstr>Some &lt;A&gt;ttributes</vt:lpstr>
      <vt:lpstr>Url-scuse me?</vt:lpstr>
      <vt:lpstr>Relative file Paths</vt:lpstr>
      <vt:lpstr>absolute FILE PATHS</vt:lpstr>
      <vt:lpstr>PowerPoint Presentation</vt:lpstr>
      <vt:lpstr>Assignment</vt:lpstr>
      <vt:lpstr>PowerPoint Presentation</vt:lpstr>
      <vt:lpstr>Lifecycle of a website</vt:lpstr>
      <vt:lpstr>Lifecycle of a website</vt:lpstr>
      <vt:lpstr>Lifecycle of a website</vt:lpstr>
      <vt:lpstr>The role of the dev</vt:lpstr>
      <vt:lpstr>PowerPoint Presentation</vt:lpstr>
      <vt:lpstr>html + CSS = WEBPAGE</vt:lpstr>
      <vt:lpstr>CASCADING STYLE SHEETS</vt:lpstr>
      <vt:lpstr>CSS: FAIR WARNING</vt:lpstr>
      <vt:lpstr>WHY USE CSS?</vt:lpstr>
      <vt:lpstr>Css goes where?</vt:lpstr>
      <vt:lpstr>ANATOMY OF A CSS RULE</vt:lpstr>
      <vt:lpstr>ANATOMY OF A CSS RULE</vt:lpstr>
      <vt:lpstr>EXAMPLE CSS RULE</vt:lpstr>
      <vt:lpstr>EXAMPLE CSS RULE</vt:lpstr>
      <vt:lpstr>{ } Common font Properties</vt:lpstr>
      <vt:lpstr>{ } Quick aside about units</vt:lpstr>
      <vt:lpstr>{ } Quick aside about units</vt:lpstr>
      <vt:lpstr>{ } ah-em</vt:lpstr>
      <vt:lpstr>{ } That wasn’t quick</vt:lpstr>
      <vt:lpstr>{ } Common font Properties</vt:lpstr>
      <vt:lpstr>{ } font transform</vt:lpstr>
      <vt:lpstr>{ } Colors</vt:lpstr>
      <vt:lpstr>{ } Color examples</vt:lpstr>
      <vt:lpstr>{ } Text-align</vt:lpstr>
      <vt:lpstr>{ } CSS COMMENTS</vt:lpstr>
      <vt:lpstr>PowerPoint Presentation</vt:lpstr>
      <vt:lpstr>Practice</vt:lpstr>
      <vt:lpstr>“HOMEWORK”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Slides</dc:title>
  <dc:creator>Rebeckah Johnson</dc:creator>
  <cp:lastModifiedBy>Rebeckah Johnson</cp:lastModifiedBy>
  <cp:revision>109</cp:revision>
  <dcterms:created xsi:type="dcterms:W3CDTF">2017-02-09T11:19:08Z</dcterms:created>
  <dcterms:modified xsi:type="dcterms:W3CDTF">2018-04-25T18:01:54Z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2017-01-13T00:00:00Z</vt:filetime>
  </property>
  <property fmtid="{D5CDD505-2E9C-101B-9397-08002B2CF9AE}" pid="3" name="Creator">
    <vt:lpwstr>Keynote</vt:lpwstr>
  </property>
  <property fmtid="{D5CDD505-2E9C-101B-9397-08002B2CF9AE}" pid="4" name="LastSaved">
    <vt:filetime>2017-02-09T00:00:00Z</vt:filetime>
  </property>
</Properties>
</file>