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327" r:id="rId5"/>
    <p:sldId id="402" r:id="rId6"/>
    <p:sldId id="403" r:id="rId7"/>
    <p:sldId id="404" r:id="rId8"/>
    <p:sldId id="405" r:id="rId9"/>
    <p:sldId id="279" r:id="rId10"/>
    <p:sldId id="280" r:id="rId11"/>
    <p:sldId id="329" r:id="rId12"/>
    <p:sldId id="282" r:id="rId13"/>
    <p:sldId id="284" r:id="rId14"/>
    <p:sldId id="285" r:id="rId15"/>
    <p:sldId id="431" r:id="rId16"/>
    <p:sldId id="432" r:id="rId17"/>
    <p:sldId id="434" r:id="rId18"/>
    <p:sldId id="433" r:id="rId19"/>
    <p:sldId id="435" r:id="rId20"/>
    <p:sldId id="303" r:id="rId21"/>
    <p:sldId id="304" r:id="rId22"/>
    <p:sldId id="305" r:id="rId23"/>
    <p:sldId id="345" r:id="rId24"/>
    <p:sldId id="380" r:id="rId25"/>
    <p:sldId id="311" r:id="rId26"/>
    <p:sldId id="356" r:id="rId27"/>
    <p:sldId id="313" r:id="rId28"/>
    <p:sldId id="314" r:id="rId29"/>
    <p:sldId id="355" r:id="rId30"/>
    <p:sldId id="358" r:id="rId31"/>
    <p:sldId id="360" r:id="rId32"/>
    <p:sldId id="359" r:id="rId33"/>
    <p:sldId id="363" r:id="rId34"/>
    <p:sldId id="364" r:id="rId35"/>
    <p:sldId id="348" r:id="rId36"/>
    <p:sldId id="357" r:id="rId37"/>
    <p:sldId id="331" r:id="rId38"/>
    <p:sldId id="366" r:id="rId39"/>
    <p:sldId id="334" r:id="rId40"/>
    <p:sldId id="354" r:id="rId41"/>
    <p:sldId id="335" r:id="rId42"/>
    <p:sldId id="337" r:id="rId43"/>
    <p:sldId id="362" r:id="rId44"/>
    <p:sldId id="338" r:id="rId45"/>
    <p:sldId id="367" r:id="rId46"/>
    <p:sldId id="361" r:id="rId47"/>
    <p:sldId id="368" r:id="rId48"/>
    <p:sldId id="369" r:id="rId49"/>
    <p:sldId id="392" r:id="rId50"/>
    <p:sldId id="393" r:id="rId51"/>
    <p:sldId id="394" r:id="rId52"/>
    <p:sldId id="395" r:id="rId53"/>
    <p:sldId id="410" r:id="rId54"/>
    <p:sldId id="347" r:id="rId55"/>
    <p:sldId id="411" r:id="rId56"/>
    <p:sldId id="349" r:id="rId57"/>
    <p:sldId id="350" r:id="rId58"/>
    <p:sldId id="35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06" r:id="rId67"/>
    <p:sldId id="407" r:id="rId68"/>
    <p:sldId id="408" r:id="rId69"/>
    <p:sldId id="346" r:id="rId7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8E"/>
    <a:srgbClr val="EA992E"/>
    <a:srgbClr val="20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>
      <p:cViewPr varScale="1">
        <p:scale>
          <a:sx n="45" d="100"/>
          <a:sy n="45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9151-D79D-4EC9-9784-97880FB4680D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9D9B-EFD5-4024-B49C-C9D1F0A7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50" y="406400"/>
            <a:ext cx="704850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879" y="2032000"/>
            <a:ext cx="1111504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kweeket.github.io/demos/padding-vs-margi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guyroutledge.github.io/box-mode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3716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0600" y="13716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6096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5590" y="8380581"/>
            <a:ext cx="4808220" cy="707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/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/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3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The </a:t>
            </a:r>
            <a:r>
              <a:rPr spc="-10" dirty="0"/>
              <a:t>“CASCADING”</a:t>
            </a:r>
            <a:r>
              <a:rPr spc="-75" dirty="0"/>
              <a:t> </a:t>
            </a:r>
            <a:r>
              <a:rPr spc="-20" dirty="0"/>
              <a:t>Part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514600"/>
            <a:ext cx="10913110" cy="5871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lang="en-US"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3 </a:t>
            </a:r>
            <a:r>
              <a:rPr sz="4000" b="1" spc="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rules </a:t>
            </a:r>
            <a:r>
              <a:rPr sz="4000" b="1" spc="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sz="4000" b="1" spc="-3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determining </a:t>
            </a:r>
            <a:r>
              <a:rPr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4000" b="1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</a:t>
            </a:r>
            <a:r>
              <a:rPr sz="40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get</a:t>
            </a:r>
            <a:r>
              <a:rPr sz="4000" b="1" spc="-1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applied:</a:t>
            </a: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669290" indent="-490855">
              <a:lnSpc>
                <a:spcPct val="100000"/>
              </a:lnSpc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far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near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30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top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to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bottom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29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Children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elements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more </a:t>
            </a:r>
            <a:r>
              <a:rPr lang="en-US" sz="3600" spc="10" dirty="0">
                <a:solidFill>
                  <a:srgbClr val="5F5F5F"/>
                </a:solidFill>
                <a:latin typeface="Georgia"/>
                <a:cs typeface="Georgia"/>
              </a:rPr>
              <a:t>specific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than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parents</a:t>
            </a:r>
            <a:endParaRPr lang="en-US" sz="36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1899"/>
              </a:lnSpc>
            </a:pPr>
            <a:endParaRPr sz="40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406400"/>
            <a:ext cx="41871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Styles</a:t>
            </a:r>
            <a:r>
              <a:rPr spc="-90" dirty="0"/>
              <a:t> </a:t>
            </a:r>
            <a:r>
              <a:rPr spc="-20" dirty="0"/>
              <a:t>“Location”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314" y="2147743"/>
            <a:ext cx="11241405" cy="500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8280">
              <a:lnSpc>
                <a:spcPct val="1018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Styles 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spc="-15" dirty="0">
                <a:solidFill>
                  <a:srgbClr val="5F5F5F"/>
                </a:solidFill>
                <a:latin typeface="Georgia"/>
                <a:cs typeface="Georgia"/>
              </a:rPr>
              <a:t>“closer”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to the elements they style  take</a:t>
            </a:r>
            <a:r>
              <a:rPr sz="36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precedence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						</a:t>
            </a:r>
            <a:endParaRPr sz="2850" dirty="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buSzPct val="74137"/>
              <a:tabLst>
                <a:tab pos="545465" algn="l"/>
                <a:tab pos="546100" algn="l"/>
              </a:tabLst>
            </a:pPr>
            <a:endParaRPr lang="en-US" sz="29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REVIEW: near to far</a:t>
            </a:r>
            <a:endParaRPr lang="en-US" kern="0" spc="-2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04137" y="3789955"/>
            <a:ext cx="1000553" cy="1000553"/>
            <a:chOff x="101600" y="2235200"/>
            <a:chExt cx="4089400" cy="4089400"/>
          </a:xfrm>
        </p:grpSpPr>
        <p:pic>
          <p:nvPicPr>
            <p:cNvPr id="10" name="Icon-Document02-Gre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2235200"/>
              <a:ext cx="4089400" cy="408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WebIc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9500" y="3568700"/>
              <a:ext cx="2171700" cy="21717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Rectangle 55"/>
          <p:cNvSpPr/>
          <p:nvPr/>
        </p:nvSpPr>
        <p:spPr>
          <a:xfrm>
            <a:off x="269436" y="4749165"/>
            <a:ext cx="1931939" cy="405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r>
              <a:rPr lang="en-US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rgbClr val="5F5F5F"/>
                </a:solidFill>
                <a:latin typeface="Georgia"/>
                <a:cs typeface="Georgia"/>
              </a:rPr>
              <a:t>default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5746" y="4226862"/>
            <a:ext cx="2702546" cy="3232942"/>
            <a:chOff x="2072394" y="4372213"/>
            <a:chExt cx="2702546" cy="323294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072394" y="4372213"/>
              <a:ext cx="2702546" cy="2571187"/>
              <a:chOff x="3632200" y="1727200"/>
              <a:chExt cx="4927600" cy="4914900"/>
            </a:xfrm>
          </p:grpSpPr>
          <p:grpSp>
            <p:nvGrpSpPr>
              <p:cNvPr id="30" name="Group 311"/>
              <p:cNvGrpSpPr/>
              <p:nvPr/>
            </p:nvGrpSpPr>
            <p:grpSpPr>
              <a:xfrm>
                <a:off x="36322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4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5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1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07000" y="1727200"/>
                <a:ext cx="1816100" cy="1816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2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667438" y="2330454"/>
                <a:ext cx="977902" cy="977900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33" name="Group 320"/>
              <p:cNvGrpSpPr/>
              <p:nvPr/>
            </p:nvGrpSpPr>
            <p:grpSpPr>
              <a:xfrm>
                <a:off x="60833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2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3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4" name="Group 323"/>
              <p:cNvGrpSpPr/>
              <p:nvPr/>
            </p:nvGrpSpPr>
            <p:grpSpPr>
              <a:xfrm>
                <a:off x="4876800" y="4165600"/>
                <a:ext cx="2476500" cy="2476500"/>
                <a:chOff x="0" y="0"/>
                <a:chExt cx="2476499" cy="2476499"/>
              </a:xfrm>
            </p:grpSpPr>
            <p:pic>
              <p:nvPicPr>
                <p:cNvPr id="40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1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5" name="Group 328"/>
              <p:cNvGrpSpPr/>
              <p:nvPr/>
            </p:nvGrpSpPr>
            <p:grpSpPr>
              <a:xfrm>
                <a:off x="4832846" y="3353935"/>
                <a:ext cx="2519032" cy="1130794"/>
                <a:chOff x="0" y="0"/>
                <a:chExt cx="2519031" cy="1130792"/>
              </a:xfrm>
            </p:grpSpPr>
            <p:sp>
              <p:nvSpPr>
                <p:cNvPr id="36" name="Shape 324"/>
                <p:cNvSpPr/>
                <p:nvPr/>
              </p:nvSpPr>
              <p:spPr>
                <a:xfrm flipH="1" flipV="1">
                  <a:off x="38744" y="423322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25"/>
                <p:cNvSpPr/>
                <p:nvPr/>
              </p:nvSpPr>
              <p:spPr>
                <a:xfrm flipV="1">
                  <a:off x="1270644" y="0"/>
                  <a:ext cx="1" cy="1130793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26"/>
                <p:cNvSpPr/>
                <p:nvPr/>
              </p:nvSpPr>
              <p:spPr>
                <a:xfrm flipH="1" flipV="1">
                  <a:off x="2482353" y="417964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27"/>
                <p:cNvSpPr/>
                <p:nvPr/>
              </p:nvSpPr>
              <p:spPr>
                <a:xfrm flipV="1">
                  <a:off x="0" y="411699"/>
                  <a:ext cx="2519032" cy="15"/>
                </a:xfrm>
                <a:prstGeom prst="line">
                  <a:avLst/>
                </a:prstGeom>
                <a:noFill/>
                <a:ln w="50800" cap="flat">
                  <a:solidFill>
                    <a:srgbClr val="0096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248562" y="6897269"/>
              <a:ext cx="2052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2940"/>
                </a:spcBef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External </a:t>
              </a:r>
              <a:r>
                <a:rPr lang="en-US" sz="20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(in a </a:t>
              </a:r>
              <a:r>
                <a:rPr lang="en-US" sz="2000" b="1" dirty="0">
                  <a:solidFill>
                    <a:srgbClr val="5F5F5F"/>
                  </a:solidFill>
                  <a:latin typeface="Georgia"/>
                  <a:cs typeface="Georgia"/>
                </a:rPr>
                <a:t>.</a:t>
              </a:r>
              <a:r>
                <a:rPr lang="en-US" sz="2000" b="1" dirty="0" err="1">
                  <a:solidFill>
                    <a:srgbClr val="5F5F5F"/>
                  </a:solidFill>
                  <a:latin typeface="Georgia"/>
                  <a:cs typeface="Georgia"/>
                </a:rPr>
                <a:t>css</a:t>
              </a:r>
              <a:r>
                <a:rPr lang="en-US" sz="2000" b="1" spc="-11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file)</a:t>
              </a:r>
              <a:endParaRPr lang="en-US" sz="2000" dirty="0">
                <a:latin typeface="Georgia"/>
                <a:cs typeface="Georg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4886" y="4893541"/>
            <a:ext cx="2322372" cy="2950984"/>
            <a:chOff x="8417516" y="3607474"/>
            <a:chExt cx="2608688" cy="3373468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8418809" y="3607474"/>
              <a:ext cx="2607395" cy="2607395"/>
              <a:chOff x="8001000" y="2235200"/>
              <a:chExt cx="4089400" cy="4089400"/>
            </a:xfrm>
          </p:grpSpPr>
          <p:pic>
            <p:nvPicPr>
              <p:cNvPr id="46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001000" y="2235200"/>
                <a:ext cx="4089400" cy="40894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7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77350" y="4171950"/>
                <a:ext cx="1511300" cy="15113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8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149" t="7453" r="14596" b="56832"/>
              <a:stretch>
                <a:fillRect/>
              </a:stretch>
            </p:blipFill>
            <p:spPr>
              <a:xfrm>
                <a:off x="8661400" y="2527300"/>
                <a:ext cx="2832100" cy="14605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9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490138" y="2851153"/>
                <a:ext cx="977901" cy="9779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417516" y="6101342"/>
              <a:ext cx="2514402" cy="879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Int</a:t>
              </a:r>
              <a:r>
                <a:rPr lang="en-US" dirty="0">
                  <a:latin typeface="Georgia" panose="02040502050405020303" pitchFamily="18" charset="0"/>
                </a:rPr>
                <a:t>ernal</a:t>
              </a: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(in</a:t>
              </a:r>
              <a:r>
                <a:rPr lang="en-US" sz="2200" spc="-7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the</a:t>
              </a:r>
              <a:r>
                <a:rPr lang="en-US" sz="2200" dirty="0"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&lt;</a:t>
              </a:r>
              <a:r>
                <a:rPr lang="en-US" sz="2200" spc="-5" dirty="0">
                  <a:solidFill>
                    <a:srgbClr val="7F007F"/>
                  </a:solidFill>
                  <a:latin typeface="Consolas"/>
                  <a:cs typeface="Consolas"/>
                </a:rPr>
                <a:t>head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&gt;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26021" y="5628366"/>
            <a:ext cx="3055544" cy="3405714"/>
            <a:chOff x="3552494" y="4470050"/>
            <a:chExt cx="3441027" cy="4081514"/>
          </a:xfrm>
        </p:grpSpPr>
        <p:grpSp>
          <p:nvGrpSpPr>
            <p:cNvPr id="54" name="Group 53"/>
            <p:cNvGrpSpPr/>
            <p:nvPr/>
          </p:nvGrpSpPr>
          <p:grpSpPr>
            <a:xfrm>
              <a:off x="3552494" y="4470050"/>
              <a:ext cx="3441027" cy="3441027"/>
              <a:chOff x="11875388" y="2487400"/>
              <a:chExt cx="3441027" cy="3441027"/>
            </a:xfrm>
          </p:grpSpPr>
          <p:pic>
            <p:nvPicPr>
              <p:cNvPr id="51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875388" y="2487400"/>
                <a:ext cx="3441027" cy="344102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2" name="palette.png"/>
              <p:cNvPicPr>
                <a:picLocks noChangeAspect="1"/>
              </p:cNvPicPr>
              <p:nvPr/>
            </p:nvPicPr>
            <p:blipFill rotWithShape="1">
              <a:blip r:embed="rId5">
                <a:extLst/>
              </a:blip>
              <a:srcRect t="9444" r="47222" b="10329"/>
              <a:stretch/>
            </p:blipFill>
            <p:spPr>
              <a:xfrm>
                <a:off x="12638146" y="3887348"/>
                <a:ext cx="1015211" cy="154320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3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47916" r="297"/>
              <a:stretch>
                <a:fillRect/>
              </a:stretch>
            </p:blipFill>
            <p:spPr>
              <a:xfrm>
                <a:off x="13653357" y="3869711"/>
                <a:ext cx="929718" cy="1628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3609902" y="7720567"/>
              <a:ext cx="33836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Inline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spc="-130" dirty="0">
                  <a:solidFill>
                    <a:srgbClr val="5F5F5F"/>
                  </a:solidFill>
                  <a:latin typeface="Georgia"/>
                  <a:cs typeface="Georgia"/>
                </a:rPr>
                <a:t>(directly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on</a:t>
              </a:r>
              <a:r>
                <a:rPr lang="en-US" sz="2400" spc="-225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an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element)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09645" y="8245885"/>
            <a:ext cx="6617613" cy="710080"/>
          </a:xfrm>
          <a:prstGeom prst="rightArrow">
            <a:avLst/>
          </a:prstGeom>
          <a:solidFill>
            <a:srgbClr val="20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13269" y="8813559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 panose="02040502050405020303" pitchFamily="18" charset="0"/>
              </a:rPr>
              <a:t>Closer to element</a:t>
            </a:r>
          </a:p>
        </p:txBody>
      </p:sp>
    </p:spTree>
    <p:extLst>
      <p:ext uri="{BB962C8B-B14F-4D97-AF65-F5344CB8AC3E}">
        <p14:creationId xmlns:p14="http://schemas.microsoft.com/office/powerpoint/2010/main" val="16942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Top to</a:t>
            </a:r>
            <a:r>
              <a:rPr spc="-100" dirty="0"/>
              <a:t> </a:t>
            </a:r>
            <a:r>
              <a:rPr dirty="0"/>
              <a:t>bottom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374696"/>
            <a:ext cx="10858500" cy="53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the	sa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 </a:t>
            </a:r>
            <a:r>
              <a:rPr sz="33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ultiple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mes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	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</a:t>
            </a:r>
            <a:r>
              <a:rPr sz="4000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selector</a:t>
            </a:r>
            <a:r>
              <a:rPr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4000" spc="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last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sz="4000" spc="-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sticks.</a:t>
            </a: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b="1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#2f4251; }</a:t>
            </a:r>
          </a:p>
          <a:p>
            <a:pPr marL="27432" fontAlgn="t">
              <a:lnSpc>
                <a:spcPts val="3110"/>
              </a:lnSpc>
            </a:pPr>
            <a:endParaRPr lang="en-US" sz="2000" dirty="0">
              <a:latin typeface="Arial" panose="020B0604020202020204" pitchFamily="34" charset="0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#daa645; }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432" fontAlgn="t"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</a:t>
            </a:r>
            <a:r>
              <a:rPr lang="en-US" dirty="0"/>
              <a:t>children are </a:t>
            </a:r>
            <a:r>
              <a:rPr dirty="0"/>
              <a:t>specific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666898"/>
            <a:ext cx="11129645" cy="51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85165">
              <a:lnSpc>
                <a:spcPct val="102099"/>
              </a:lnSpc>
              <a:tabLst>
                <a:tab pos="610235" algn="l"/>
                <a:tab pos="1511300" algn="l"/>
                <a:tab pos="1624965" algn="l"/>
                <a:tab pos="2870835" algn="l"/>
                <a:tab pos="7994015" algn="l"/>
                <a:tab pos="1009904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o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4000" b="1" spc="1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b="1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b="1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</a:t>
            </a:r>
            <a:r>
              <a:rPr sz="4000" b="1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</a:t>
            </a:r>
            <a:r>
              <a:rPr sz="4000" b="1" spc="1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b="1" spc="1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</a:t>
            </a:r>
            <a:r>
              <a:rPr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ic</a:t>
            </a:r>
            <a:r>
              <a:rPr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than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othe</a:t>
            </a:r>
            <a:r>
              <a:rPr sz="4000" spc="-1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precedence</a:t>
            </a: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#daa645;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all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#e7c0c8;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general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#c4fe46;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485140" algn="l"/>
                <a:tab pos="957580" algn="l"/>
                <a:tab pos="5210175" algn="l"/>
              </a:tabLst>
            </a:pP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4167932"/>
            <a:ext cx="668274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{}</a:t>
            </a:r>
          </a:p>
          <a:p>
            <a:pPr marL="12700" algn="ctr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Css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Pseudo classes 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58301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Pseudo selectors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5898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CSS pseudo-selector specifies a special state of the element we want to style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• It’s “pseudo” because the element doesn’t exist in markup – may change based on user interaction or position relative to other elements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saw this already for hovering: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a:hover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8757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More Pseudo selectors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29862" y="2853145"/>
            <a:ext cx="10378440" cy="232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:focus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an element that has the current keyboard focus, from either click or tab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D06B-190E-40BF-99F1-56691FD8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4400657"/>
            <a:ext cx="5192713" cy="39482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B569D3-C120-4FD4-B0E8-154E5C57B40F}"/>
              </a:ext>
            </a:extLst>
          </p:cNvPr>
          <p:cNvSpPr/>
          <p:nvPr/>
        </p:nvSpPr>
        <p:spPr>
          <a:xfrm>
            <a:off x="6807201" y="4494541"/>
            <a:ext cx="5715000" cy="1734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:checked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styles a selected radio button or checkbox </a:t>
            </a:r>
          </a:p>
        </p:txBody>
      </p:sp>
    </p:spTree>
    <p:extLst>
      <p:ext uri="{BB962C8B-B14F-4D97-AF65-F5344CB8AC3E}">
        <p14:creationId xmlns:p14="http://schemas.microsoft.com/office/powerpoint/2010/main" val="3046695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More Pseudo selectors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634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dirty="0">
              <a:solidFill>
                <a:srgbClr val="7F007F"/>
              </a:solidFill>
              <a:latin typeface="Consolas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:first-letter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the first letter of a block of  text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</a:rPr>
              <a:t>:first-child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7F007F"/>
                </a:solidFill>
                <a:latin typeface="Consolas"/>
              </a:rPr>
              <a:t>:last-child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style the first and last elements of that type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p:first-letter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20px; 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	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FAED5-95AC-48E8-A7E6-100A513C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6646703"/>
            <a:ext cx="4533900" cy="25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5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Putting it together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#0099CC; 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	border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2px solid #0099CC;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</a:rPr>
              <a:t>	border-radius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6px; 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padding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16px 32px;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</a:rPr>
              <a:t>	text-decoration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none;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text-transform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uppercase;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</a:rPr>
              <a:t>  transition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: all .4s;</a:t>
            </a: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}</a:t>
            </a:r>
          </a:p>
          <a:p>
            <a:pPr marL="469900" lvl="1"/>
            <a:endParaRPr lang="en-US" sz="3200" dirty="0">
              <a:solidFill>
                <a:srgbClr val="0000FF"/>
              </a:solidFill>
              <a:latin typeface="Consolas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a:hover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fff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 </a:t>
            </a:r>
          </a:p>
          <a:p>
            <a:pPr marL="469900" lvl="1"/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urier New"/>
              </a:rPr>
              <a:t>background-c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#008CBA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; 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469900" lvl="1"/>
            <a:r>
              <a:rPr lang="en-US" sz="3200" dirty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2FBED-46D7-422B-A7AD-A0F6FDC7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86" y="5991611"/>
            <a:ext cx="3753554" cy="21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62382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3500" y="3111500"/>
            <a:ext cx="10694035" cy="3398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70865" algn="l"/>
                <a:tab pos="571500" algn="l"/>
              </a:tabLst>
            </a:pP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Week Two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review </a:t>
            </a:r>
            <a:r>
              <a:rPr lang="en-US" sz="3300" dirty="0">
                <a:solidFill>
                  <a:srgbClr val="5F5F5F"/>
                </a:solidFill>
                <a:latin typeface="Georgia"/>
                <a:cs typeface="Georgia"/>
              </a:rPr>
              <a:t>and</a:t>
            </a:r>
            <a:r>
              <a:rPr lang="en-US" sz="33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300" spc="-5" dirty="0">
                <a:solidFill>
                  <a:srgbClr val="5F5F5F"/>
                </a:solidFill>
                <a:latin typeface="Georgia"/>
                <a:cs typeface="Georgia"/>
              </a:rPr>
              <a:t>questions</a:t>
            </a:r>
            <a:endParaRPr lang="en-US" sz="3300" dirty="0">
              <a:latin typeface="Georgia"/>
              <a:cs typeface="Georgia"/>
            </a:endParaRPr>
          </a:p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r>
              <a:rPr lang="en-US" sz="33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model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Block vs inline elements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Coding from a design “comp”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100" y="850900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1" name="object 11"/>
          <p:cNvSpPr/>
          <p:nvPr/>
        </p:nvSpPr>
        <p:spPr>
          <a:xfrm>
            <a:off x="4165600" y="8763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5200" y="5676900"/>
            <a:ext cx="598805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306195" algn="l"/>
                <a:tab pos="2583180" algn="l"/>
                <a:tab pos="3942079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	CSS	B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O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X	MODEL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99" y="2870200"/>
            <a:ext cx="2095500" cy="2095500"/>
          </a:xfrm>
          <a:custGeom>
            <a:avLst/>
            <a:gdLst/>
            <a:ahLst/>
            <a:cxnLst/>
            <a:rect l="l" t="t" r="r" b="b"/>
            <a:pathLst>
              <a:path w="2095500" h="2095500">
                <a:moveTo>
                  <a:pt x="0" y="0"/>
                </a:moveTo>
                <a:lnTo>
                  <a:pt x="2095400" y="0"/>
                </a:lnTo>
                <a:lnTo>
                  <a:pt x="2095400" y="2095400"/>
                </a:lnTo>
                <a:lnTo>
                  <a:pt x="0" y="2095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3022600"/>
            <a:ext cx="10596880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36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sz="36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sz="36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6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sz="36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sz="36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sz="36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124200"/>
            <a:ext cx="9239250" cy="48035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000" y="2463800"/>
            <a:ext cx="10223500" cy="6223000"/>
            <a:chOff x="1016000" y="1943100"/>
            <a:chExt cx="10223500" cy="6223000"/>
          </a:xfrm>
        </p:grpSpPr>
        <p:pic>
          <p:nvPicPr>
            <p:cNvPr id="11" name="boxmode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16500" y="1943100"/>
              <a:ext cx="6223000" cy="6223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" name="Shape 381"/>
            <p:cNvSpPr/>
            <p:nvPr/>
          </p:nvSpPr>
          <p:spPr>
            <a:xfrm>
              <a:off x="1016000" y="2315994"/>
              <a:ext cx="210794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 dirty="0">
                  <a:solidFill>
                    <a:srgbClr val="5F5F5F"/>
                  </a:solidFill>
                  <a:latin typeface="Georgia" panose="02040502050405020303" pitchFamily="18" charset="0"/>
                </a:rPr>
                <a:t>Content</a:t>
              </a:r>
            </a:p>
          </p:txBody>
        </p:sp>
        <p:sp>
          <p:nvSpPr>
            <p:cNvPr id="13" name="Shape 382"/>
            <p:cNvSpPr/>
            <p:nvPr/>
          </p:nvSpPr>
          <p:spPr>
            <a:xfrm>
              <a:off x="1016000" y="3401844"/>
              <a:ext cx="2159245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Padding</a:t>
              </a:r>
            </a:p>
          </p:txBody>
        </p:sp>
        <p:sp>
          <p:nvSpPr>
            <p:cNvPr id="14" name="Shape 383"/>
            <p:cNvSpPr/>
            <p:nvPr/>
          </p:nvSpPr>
          <p:spPr>
            <a:xfrm>
              <a:off x="1016000" y="4481344"/>
              <a:ext cx="1901161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Border</a:t>
              </a:r>
            </a:p>
          </p:txBody>
        </p:sp>
        <p:sp>
          <p:nvSpPr>
            <p:cNvPr id="15" name="Shape 384"/>
            <p:cNvSpPr/>
            <p:nvPr/>
          </p:nvSpPr>
          <p:spPr>
            <a:xfrm>
              <a:off x="1016000" y="5560844"/>
              <a:ext cx="197490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Margin</a:t>
              </a:r>
            </a:p>
          </p:txBody>
        </p:sp>
        <p:sp>
          <p:nvSpPr>
            <p:cNvPr id="16" name="Shape 385"/>
            <p:cNvSpPr/>
            <p:nvPr/>
          </p:nvSpPr>
          <p:spPr>
            <a:xfrm>
              <a:off x="3153304" y="2639681"/>
              <a:ext cx="3848101" cy="36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7" name="Shape 386"/>
            <p:cNvSpPr/>
            <p:nvPr/>
          </p:nvSpPr>
          <p:spPr>
            <a:xfrm>
              <a:off x="3162300" y="3718421"/>
              <a:ext cx="3276600" cy="309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8" name="Shape 387"/>
            <p:cNvSpPr/>
            <p:nvPr/>
          </p:nvSpPr>
          <p:spPr>
            <a:xfrm>
              <a:off x="3175000" y="4810621"/>
              <a:ext cx="2730500" cy="256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9" name="Shape 388"/>
            <p:cNvSpPr/>
            <p:nvPr/>
          </p:nvSpPr>
          <p:spPr>
            <a:xfrm>
              <a:off x="3175000" y="5902821"/>
              <a:ext cx="2171700" cy="199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61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0982" y="2436574"/>
            <a:ext cx="9982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is useful for moving content away from the edges of its container.</a:t>
            </a: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6" y="4495799"/>
            <a:ext cx="4033838" cy="253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335298"/>
            <a:ext cx="4114800" cy="28526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361670-9F61-4DD1-BE7A-DBCE59748F19}"/>
              </a:ext>
            </a:extLst>
          </p:cNvPr>
          <p:cNvSpPr/>
          <p:nvPr/>
        </p:nvSpPr>
        <p:spPr>
          <a:xfrm>
            <a:off x="1854200" y="7317026"/>
            <a:ext cx="6502400" cy="16979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73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338019"/>
            <a:ext cx="10263188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Margin moves elements away from one another.</a:t>
            </a:r>
          </a:p>
          <a:p>
            <a:pPr marL="12700">
              <a:lnSpc>
                <a:spcPct val="100000"/>
              </a:lnSpc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1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2A67D-799C-48FE-83E6-A4065411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3961541"/>
            <a:ext cx="5935549" cy="4180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FF62A9-2FBE-4CA3-824E-EF2A09C9BD24}"/>
              </a:ext>
            </a:extLst>
          </p:cNvPr>
          <p:cNvSpPr/>
          <p:nvPr/>
        </p:nvSpPr>
        <p:spPr>
          <a:xfrm>
            <a:off x="1479550" y="5202627"/>
            <a:ext cx="6502400" cy="16979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381000"/>
            <a:ext cx="5791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vs. padding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73200" y="2667000"/>
            <a:ext cx="943229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separate the element from the things that are around it.</a:t>
            </a:r>
          </a:p>
          <a:p>
            <a:pPr marL="469900" lvl="1"/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move the element away from the edges of the block.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21693" b="11680"/>
          <a:stretch/>
        </p:blipFill>
        <p:spPr>
          <a:xfrm>
            <a:off x="2607945" y="5257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690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5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are separated with spaces, in this order: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pixels, but can be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469900" lvl="1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4200" y="2514600"/>
            <a:ext cx="2690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37" b="42056"/>
          <a:stretch/>
        </p:blipFill>
        <p:spPr>
          <a:xfrm>
            <a:off x="863600" y="3505200"/>
            <a:ext cx="5633720" cy="519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361"/>
          <a:stretch/>
        </p:blipFill>
        <p:spPr>
          <a:xfrm>
            <a:off x="6731000" y="3505200"/>
            <a:ext cx="5633720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set a border on only one side of an element: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3px solid black; 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4829725"/>
            <a:ext cx="9886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common use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to visually separate list items in a navigation menu.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: none;</a:t>
            </a: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6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#283c51;</a:t>
            </a:r>
          </a:p>
          <a:p>
            <a:pPr marL="12700"/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border-top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1px solid #395673;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2600" dirty="0" err="1">
                <a:solidFill>
                  <a:srgbClr val="0000FF"/>
                </a:solidFill>
                <a:latin typeface="Consolas"/>
                <a:cs typeface="Consolas"/>
              </a:rPr>
              <a:t>adadad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8800" y="70104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About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Services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Contact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898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List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 that we set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none;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remove the bullets that appear</a:t>
            </a: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on an unordered list</a:t>
            </a: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4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2800" dirty="0">
                <a:solidFill>
                  <a:srgbClr val="3FAA54"/>
                </a:solidFill>
                <a:latin typeface="Consolas"/>
                <a:cs typeface="Consolas"/>
              </a:rPr>
              <a:t>	/* same styles... */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2em;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67400"/>
            <a:ext cx="549229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6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25600" y="23622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used to create a circle.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50%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same value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black;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text-align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center;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5350071"/>
            <a:ext cx="1562100" cy="3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7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243840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technique can be used on images to crop them into a circle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Note: if the image itself doesn’t have a square ratio, it will look distorted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="kitten.jpg" /&gt;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5406203"/>
            <a:ext cx="3390900" cy="35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9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18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0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8255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209800"/>
            <a:ext cx="107442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 a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links in your navigation menu</a:t>
            </a: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 </a:t>
            </a:r>
            <a:r>
              <a:rPr lang="en-US" sz="31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 pretty by using padding, margin, border, background color, and other tricks we’ve learned.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style lists that are in the </a:t>
            </a:r>
            <a:r>
              <a:rPr lang="en-US" sz="2800" spc="-2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</a:t>
            </a: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menu – not any lists that may appear on the rest of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your design some “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breathing room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”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padding  </a:t>
            </a:r>
            <a:r>
              <a:rPr sz="31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</a:t>
            </a:r>
            <a:r>
              <a:rPr sz="3100" spc="-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1030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985961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0099" y="3505200"/>
            <a:ext cx="632142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lang="en-US" sz="100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&lt;&gt;</a:t>
            </a: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endParaRPr lang="en-US" sz="1400" b="1" dirty="0">
              <a:latin typeface="Consolas" panose="020B0609020204030204" pitchFamily="49" charset="0"/>
              <a:cs typeface="Times New Roman"/>
            </a:endParaRP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Block	v</a:t>
            </a:r>
            <a:r>
              <a:rPr sz="7800" b="1" spc="-40" dirty="0">
                <a:solidFill>
                  <a:srgbClr val="FFFFFF"/>
                </a:solidFill>
                <a:latin typeface="Bebas Neue Bold"/>
                <a:cs typeface="Bebas Neue Bold"/>
              </a:rPr>
              <a:t>s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.	Inline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Elements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245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0" y="2286000"/>
            <a:ext cx="9441861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639445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a “full line”</a:t>
            </a:r>
          </a:p>
          <a:p>
            <a:pPr marL="12700" marR="60071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height and/or width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default,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 placed </a:t>
            </a:r>
            <a:r>
              <a:rPr sz="32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previous elements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markup 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5EA2196-14E9-4BE5-B1AA-AC230C561414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7DBAE80-5659-4293-B9DC-16DF17D3CA5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717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90800"/>
            <a:ext cx="11090447" cy="61245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F1AA9E3-CC66-43F9-AB26-F7D8A3B33E3B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10A5E9-2A02-4934-B331-9AFF9A460292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{ } REVIEW: EXAMPLE CSS</a:t>
            </a:r>
            <a:r>
              <a:rPr lang="en-US" spc="-100" dirty="0"/>
              <a:t> </a:t>
            </a:r>
            <a:r>
              <a:rPr lang="en-US" dirty="0"/>
              <a:t>RULE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ECD3AF-024A-401A-AD43-A78E16A9212E}"/>
              </a:ext>
            </a:extLst>
          </p:cNvPr>
          <p:cNvSpPr txBox="1"/>
          <p:nvPr/>
        </p:nvSpPr>
        <p:spPr>
          <a:xfrm>
            <a:off x="1473200" y="2590800"/>
            <a:ext cx="10642600" cy="586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4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4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b="1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(all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11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tags in 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lang="en-US" sz="3600" dirty="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3600" b="1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134745">
              <a:lnSpc>
                <a:spcPct val="100000"/>
              </a:lnSpc>
            </a:pPr>
            <a:endParaRPr lang="en-US" sz="5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612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819400"/>
            <a:ext cx="944186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block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Headings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39799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600" y="2174005"/>
            <a:ext cx="969772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698500" lvl="0" indent="-6858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take up as much space as necessary</a:t>
            </a:r>
          </a:p>
          <a:p>
            <a:pPr marL="12700" marR="5080"/>
            <a:endParaRPr lang="en-US" sz="3200" spc="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gnore width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height properties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and padding only pushes other elements away horizontally, not vertically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 and bottom margin/padding is ignored</a:t>
            </a:r>
          </a:p>
        </p:txBody>
      </p:sp>
    </p:spTree>
    <p:extLst>
      <p:ext uri="{BB962C8B-B14F-4D97-AF65-F5344CB8AC3E}">
        <p14:creationId xmlns:p14="http://schemas.microsoft.com/office/powerpoint/2010/main" val="90917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664334" y="2667000"/>
            <a:ext cx="995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&amp;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6600" y="28956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emphasis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bold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marR="508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172200"/>
            <a:ext cx="8246148" cy="22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39036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390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78000" y="2263078"/>
            <a:ext cx="10381624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hybrid of inline and block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600710" lvl="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width and height like block-level elements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Flows with content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margin and padding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inline-block elements: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4" y="406400"/>
            <a:ext cx="1303903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2971800"/>
            <a:ext cx="10260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9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Display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345" y="2590800"/>
            <a:ext cx="9391655" cy="646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change whether or not any element is block, inline, or inline-block by using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property.</a:t>
            </a:r>
          </a:p>
          <a:p>
            <a:pPr marL="469900" marR="5080" lvl="1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means we can do some neat things!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0" y="7543800"/>
            <a:ext cx="10775950" cy="11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6" y="-66262"/>
            <a:ext cx="13039035" cy="9819861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16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3600" y="2362200"/>
            <a:ext cx="1112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navigation to a horizontal menu using CSS.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elements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property of either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inline-block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. Which looks better? Why do you think that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styles so that they look nice in the new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link that looks like a button.  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the button differently on hover and click</a:t>
            </a:r>
          </a:p>
        </p:txBody>
      </p:sp>
    </p:spTree>
    <p:extLst>
      <p:ext uri="{BB962C8B-B14F-4D97-AF65-F5344CB8AC3E}">
        <p14:creationId xmlns:p14="http://schemas.microsoft.com/office/powerpoint/2010/main" val="1897328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508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500" y="5118100"/>
            <a:ext cx="72796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2353945" algn="l"/>
                <a:tab pos="4154804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(MORE)	HTML	ELEMENTS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600" y="3352800"/>
            <a:ext cx="35052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&lt;h</a:t>
            </a:r>
            <a:r>
              <a:rPr sz="7600" spc="-5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tml</a:t>
            </a: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&gt;</a:t>
            </a:r>
            <a:endParaRPr sz="7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6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184400"/>
            <a:ext cx="9759315" cy="606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set background of an element as an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(instead of a color) with the property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</a:p>
          <a:p>
            <a:pPr marL="12700">
              <a:lnSpc>
                <a:spcPct val="100000"/>
              </a:lnSpc>
            </a:pPr>
            <a:endParaRPr sz="3100" dirty="0">
              <a:latin typeface="Lora"/>
              <a:cs typeface="Lora"/>
            </a:endParaRP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100" spc="-1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sz="310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Lora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("path")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where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path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relative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absolute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path to w</a:t>
            </a:r>
            <a:r>
              <a:rPr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here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image </a:t>
            </a:r>
            <a:r>
              <a:rPr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lives</a:t>
            </a:r>
            <a:r>
              <a:rPr lang="en-US"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like this:</a:t>
            </a: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("images/kitten.jpg");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7315200"/>
            <a:ext cx="5286873" cy="2130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95" y="7365733"/>
            <a:ext cx="5176078" cy="17737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</p:spTree>
    <p:extLst>
      <p:ext uri="{BB962C8B-B14F-4D97-AF65-F5344CB8AC3E}">
        <p14:creationId xmlns:p14="http://schemas.microsoft.com/office/powerpoint/2010/main" val="1113081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0" y="406400"/>
            <a:ext cx="36226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15" dirty="0"/>
              <a:t>&lt;SPAN&gt;</a:t>
            </a:r>
            <a:r>
              <a:rPr spc="-7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24384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72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7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200" y="3746500"/>
            <a:ext cx="10565130" cy="411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100"/>
              </a:lnSpc>
            </a:pPr>
            <a:r>
              <a:rPr lang="en-US" sz="36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A</a:t>
            </a:r>
            <a:r>
              <a:rPr lang="en-US" sz="3600" kern="0" spc="-10" dirty="0">
                <a:solidFill>
                  <a:srgbClr val="5F5F5F"/>
                </a:solidFill>
                <a:latin typeface="Lora"/>
              </a:rPr>
              <a:t> 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is a </a:t>
            </a:r>
            <a:r>
              <a:rPr lang="en-US" sz="3300" b="1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generic</a:t>
            </a:r>
            <a:r>
              <a:rPr lang="en-US" sz="33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0" dirty="0">
                <a:solidFill>
                  <a:srgbClr val="5F5F5F"/>
                </a:solidFill>
                <a:latin typeface="Georgia" panose="02040502050405020303" pitchFamily="18" charset="0"/>
              </a:rPr>
              <a:t>inline</a:t>
            </a:r>
            <a:r>
              <a:rPr lang="en-US" sz="3300" b="1" kern="0" spc="4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5" dirty="0">
                <a:solidFill>
                  <a:srgbClr val="5F5F5F"/>
                </a:solidFill>
                <a:latin typeface="Georgia" panose="02040502050405020303" pitchFamily="18" charset="0"/>
              </a:rPr>
              <a:t>element</a:t>
            </a:r>
          </a:p>
          <a:p>
            <a:pPr marL="12700" marR="5080">
              <a:lnSpc>
                <a:spcPct val="159100"/>
              </a:lnSpc>
            </a:pPr>
            <a:endParaRPr lang="en-US" sz="3300" b="1" kern="0" spc="3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lang="en-US" sz="3300" kern="0" dirty="0">
                <a:solidFill>
                  <a:srgbClr val="5F5F5F"/>
                </a:solidFill>
                <a:latin typeface="Georgia" panose="02040502050405020303" pitchFamily="18" charset="0"/>
              </a:rPr>
              <a:t>No default style</a:t>
            </a: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endParaRPr lang="en-US" sz="3300" kern="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to style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inline</a:t>
            </a: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292665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325627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&lt;div&gt;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1115040" cy="557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A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pc="-10" dirty="0">
                <a:latin typeface="Georgia" panose="02040502050405020303" pitchFamily="18" charset="0"/>
              </a:rPr>
              <a:t>is a</a:t>
            </a:r>
            <a:r>
              <a:rPr spc="-10" dirty="0">
                <a:latin typeface="Georgia" panose="02040502050405020303" pitchFamily="18" charset="0"/>
              </a:rPr>
              <a:t> </a:t>
            </a:r>
            <a:r>
              <a:rPr b="1" spc="-5" dirty="0">
                <a:latin typeface="Georgia" panose="02040502050405020303" pitchFamily="18" charset="0"/>
              </a:rPr>
              <a:t>generic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b="1" spc="30" dirty="0">
                <a:latin typeface="Georgia" panose="02040502050405020303" pitchFamily="18" charset="0"/>
              </a:rPr>
              <a:t>block</a:t>
            </a:r>
            <a:r>
              <a:rPr b="1" spc="45" dirty="0">
                <a:latin typeface="Georgia" panose="02040502050405020303" pitchFamily="18" charset="0"/>
              </a:rPr>
              <a:t> </a:t>
            </a:r>
            <a:r>
              <a:rPr b="1" spc="35" dirty="0">
                <a:latin typeface="Georgia" panose="02040502050405020303" pitchFamily="18" charset="0"/>
              </a:rPr>
              <a:t>element</a:t>
            </a:r>
          </a:p>
          <a:p>
            <a:pPr marL="541020" marR="5080">
              <a:lnSpc>
                <a:spcPct val="152800"/>
              </a:lnSpc>
              <a:spcBef>
                <a:spcPts val="25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default style</a:t>
            </a: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Heavily used as a </a:t>
            </a:r>
            <a:r>
              <a:rPr spc="-5" dirty="0">
                <a:latin typeface="Georgia" panose="02040502050405020303" pitchFamily="18" charset="0"/>
              </a:rPr>
              <a:t>wrapper </a:t>
            </a:r>
            <a:r>
              <a:rPr spc="-10" dirty="0">
                <a:latin typeface="Georgia" panose="02040502050405020303" pitchFamily="18" charset="0"/>
              </a:rPr>
              <a:t>for </a:t>
            </a:r>
            <a:r>
              <a:rPr dirty="0">
                <a:latin typeface="Georgia" panose="02040502050405020303" pitchFamily="18" charset="0"/>
              </a:rPr>
              <a:t>other </a:t>
            </a:r>
            <a:r>
              <a:rPr spc="-5" dirty="0">
                <a:latin typeface="Georgia" panose="02040502050405020303" pitchFamily="18" charset="0"/>
              </a:rPr>
              <a:t>elements</a:t>
            </a:r>
            <a:r>
              <a:rPr lang="en-US" spc="-5" dirty="0">
                <a:latin typeface="Georgia" panose="02040502050405020303" pitchFamily="18" charset="0"/>
              </a:rPr>
              <a:t>,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lang="en-US" spc="-10" dirty="0">
                <a:latin typeface="Georgia" panose="02040502050405020303" pitchFamily="18" charset="0"/>
              </a:rPr>
              <a:t>to</a:t>
            </a:r>
            <a:r>
              <a:rPr spc="-10" dirty="0">
                <a:latin typeface="Georgia" panose="02040502050405020303" pitchFamily="18" charset="0"/>
              </a:rPr>
              <a:t> creat</a:t>
            </a:r>
            <a:r>
              <a:rPr lang="en-US" spc="-10" dirty="0">
                <a:latin typeface="Georgia" panose="02040502050405020303" pitchFamily="18" charset="0"/>
              </a:rPr>
              <a:t>e</a:t>
            </a:r>
            <a:r>
              <a:rPr spc="-10" dirty="0">
                <a:latin typeface="Georgia" panose="02040502050405020303" pitchFamily="18" charset="0"/>
              </a:rPr>
              <a:t> complex</a:t>
            </a:r>
            <a:r>
              <a:rPr spc="10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layouts</a:t>
            </a:r>
            <a:endParaRPr lang="en-US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7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4800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Why use div or span?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0711181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Both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spc="-10" dirty="0"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spc="-10" dirty="0">
                <a:latin typeface="Georgia" panose="02040502050405020303" pitchFamily="18" charset="0"/>
              </a:rPr>
              <a:t>and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spc="-10" dirty="0">
                <a:latin typeface="Georgia" panose="02040502050405020303" pitchFamily="18" charset="0"/>
              </a:rPr>
              <a:t> really need something extra to be useful, since they have no presentation style by default.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Used mostly to create </a:t>
            </a:r>
            <a:r>
              <a:rPr lang="en-US" sz="3600" b="1" spc="-10" dirty="0">
                <a:latin typeface="Georgia" panose="02040502050405020303" pitchFamily="18" charset="0"/>
              </a:rPr>
              <a:t>layout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Have no semantic meaning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You don’t need to “reset” them before making them fit your design (like 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3600" spc="-10" dirty="0">
                <a:latin typeface="Georgia" panose="02040502050405020303" pitchFamily="18" charset="0"/>
              </a:rPr>
              <a:t> or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spc="-1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820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5753100"/>
            <a:ext cx="66827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ID	&amp;	Class	selectors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022600"/>
            <a:ext cx="2184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707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49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lets us target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paragraphs like this: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what if we want to style only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paragraphs?</a:t>
            </a: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322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66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 t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identify it for styling.</a:t>
            </a:r>
          </a:p>
          <a:p>
            <a:pPr marL="12700" marR="757555">
              <a:lnSpc>
                <a:spcPct val="100899"/>
              </a:lnSpc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names – be descriptive!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="anyLettersOrNumb3rsOr_Or-"&gt;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41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56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Adding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does nothing to an element by default.</a:t>
            </a: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 don’t have any styling information by themselves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require you to add CSS if you want styling to be applied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107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5" y="2710279"/>
            <a:ext cx="2495550" cy="211334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011" y="3000042"/>
            <a:ext cx="7975600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class is like a barcode – all of the same products have the same barcode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endParaRPr lang="en-US" sz="32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id is like a serial number – it uniquely identifies one specific instance of a product</a:t>
            </a:r>
            <a:endParaRPr lang="en-US" sz="28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8" y="6218255"/>
            <a:ext cx="3034004" cy="1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0" y="2545002"/>
            <a:ext cx="10439399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tyle </a:t>
            </a:r>
            <a:r>
              <a:rPr lang="en-US" sz="38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types of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have </a:t>
            </a:r>
          </a:p>
          <a:p>
            <a:pPr marL="469900" lvl="1">
              <a:spcBef>
                <a:spcPts val="1240"/>
              </a:spcBef>
            </a:pP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.ghost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opacity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.1;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 err="1">
                <a:solidFill>
                  <a:srgbClr val="5F5F5F"/>
                </a:solidFill>
                <a:latin typeface="Consolas"/>
                <a:cs typeface="Consolas"/>
              </a:rPr>
              <a:t>Spooooky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!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spooky </a:t>
            </a:r>
            <a:r>
              <a:rPr lang="en-US" sz="2800" dirty="0" err="1">
                <a:solidFill>
                  <a:srgbClr val="5F5F5F"/>
                </a:solidFill>
                <a:latin typeface="Consolas"/>
                <a:cs typeface="Consolas"/>
              </a:rPr>
              <a:t>toooo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058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08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only be used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once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per page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cannot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</a:t>
            </a:r>
            <a:r>
              <a:rPr sz="40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lang="en-US" sz="3800" dirty="0">
              <a:solidFill>
                <a:srgbClr val="5F5F5F"/>
              </a:solidFill>
              <a:latin typeface="Lora"/>
              <a:cs typeface="Lora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mainContent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	</a:t>
            </a: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&lt;!-- This better be the only main --&gt;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sz="38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598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1092200" y="2096770"/>
            <a:ext cx="11125200" cy="72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background-position: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 background image around within its container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background-attachment: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images u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sually scroll with the main view, but setting 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fixed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means the image stays in place when the user scrolls the page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background-repeat:</a:t>
            </a:r>
            <a:r>
              <a:rPr lang="en-US" sz="28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defines if (and how) the background image will repeat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background-size: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specifies how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much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the image covers</a:t>
            </a:r>
          </a:p>
        </p:txBody>
      </p:sp>
    </p:spTree>
    <p:extLst>
      <p:ext uri="{BB962C8B-B14F-4D97-AF65-F5344CB8AC3E}">
        <p14:creationId xmlns:p14="http://schemas.microsoft.com/office/powerpoint/2010/main" val="157358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258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4000" dirty="0" err="1">
                <a:solidFill>
                  <a:srgbClr val="0000F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"&gt;&lt;/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40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4000" dirty="0" err="1">
                <a:solidFill>
                  <a:srgbClr val="7F007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: block;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37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for anchoring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put a hash followed by the element’s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URL, the browser will 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that location on the same page: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="#kittens"&gt;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Proceed directly to kittens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...</a:t>
            </a:r>
            <a:endParaRPr lang="en-US" sz="360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="kittens"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Lora"/>
              </a:rPr>
              <a:t>Meow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42136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34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Q: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horrible thing will happen if you use 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twice on the same page? </a:t>
            </a:r>
            <a:endParaRPr lang="en-US" sz="4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A: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Well…actually nothing.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your page won’t validate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 links will go to whatever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appears first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lvl="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any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needs to locate that specific element will fail </a:t>
            </a:r>
          </a:p>
        </p:txBody>
      </p:sp>
    </p:spTree>
    <p:extLst>
      <p:ext uri="{BB962C8B-B14F-4D97-AF65-F5344CB8AC3E}">
        <p14:creationId xmlns:p14="http://schemas.microsoft.com/office/powerpoint/2010/main" val="3392051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06400"/>
            <a:ext cx="64281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choose - class or id?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1206065" y="2667000"/>
            <a:ext cx="10592670" cy="570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933886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333C28C-3F2E-4C03-ABAA-568878B127D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2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F8BF5D4-43DA-4808-9725-18DD944CBDD6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845" y="2362200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an element on your page a descriptive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class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special style using a CSS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a </a:t>
            </a:r>
            <a:r>
              <a:rPr lang="en-US" sz="28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child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of this element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another class and apply it to </a:t>
            </a:r>
            <a:r>
              <a:rPr lang="en-US" sz="32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two different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types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Bonus points: apply to an element that already has a class. What happens if the styles conflict? How would you make sure the result is what you want?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Assign an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to an element on your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unique style using an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 link in your </a:t>
            </a:r>
            <a:r>
              <a:rPr lang="en-US" sz="28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nav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that jumps to that element</a:t>
            </a:r>
          </a:p>
        </p:txBody>
      </p:sp>
    </p:spTree>
    <p:extLst>
      <p:ext uri="{BB962C8B-B14F-4D97-AF65-F5344CB8AC3E}">
        <p14:creationId xmlns:p14="http://schemas.microsoft.com/office/powerpoint/2010/main" val="1220093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16FCC9-F2AE-4729-B5F0-EC7880599F86}"/>
              </a:ext>
            </a:extLst>
          </p:cNvPr>
          <p:cNvSpPr/>
          <p:nvPr/>
        </p:nvSpPr>
        <p:spPr>
          <a:xfrm>
            <a:off x="0" y="-43816"/>
            <a:ext cx="13004800" cy="9797416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310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D40BF-E4DA-4114-BFF1-B183C293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590800"/>
            <a:ext cx="8839200" cy="6942248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686733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Using all the techniques you’ve learned, try to match this comp:</a:t>
            </a: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90718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comp: Tips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381933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entire tile, and specify a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to hold the title, and apply a background image to that element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this URL to generate a random nature photo: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	https://placeimg.com/344/204/nature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row that contains links, and specify a 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Georgia"/>
              </a:rPr>
              <a:t>border-top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To get the drop-shadow effect, apply this CSS to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 0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35px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0 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rgba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(0, 0, 0, 0.3);</a:t>
            </a: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8368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838644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8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Try playing with this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interactive demo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of the CSS box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388600" y="3276600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635000" y="2096770"/>
            <a:ext cx="12877800" cy="63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You can set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is a gradient that the browser draws for you: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linear-gradient(black, white); }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draws from top to bottom, but you can set the gradient to draw at an angle instead by starting with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endParaRPr lang="en-US" sz="28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linear-gradient(to right, red, #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f06d06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, yellow, green);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}</a:t>
            </a:r>
          </a:p>
          <a:p>
            <a:pPr marL="12700" marR="588645" lvl="0">
              <a:lnSpc>
                <a:spcPct val="123700"/>
              </a:lnSpc>
              <a:spcBef>
                <a:spcPts val="1295"/>
              </a:spcBef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3BF5-4847-4E77-8622-0358C097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2743200"/>
            <a:ext cx="1745560" cy="172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1D5FE-303F-418D-AD76-C223EB43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7773276"/>
            <a:ext cx="997110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700" y="406400"/>
            <a:ext cx="7073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5" dirty="0"/>
              <a:t>Height and width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90910"/>
            <a:ext cx="10604500" cy="681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can be set on (most) elements to change how much room they take up on the page.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We’ll discuss later why elements like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</a:t>
            </a:r>
            <a:r>
              <a:rPr lang="en-US" sz="2800" spc="-102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don’t change when you set their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 err="1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of this property must be a positive number.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Units are either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px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em</a:t>
            </a:r>
            <a:endParaRPr lang="en-US" sz="28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Or you can specify a percentage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6em;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7D85B8E-C82B-462F-8B11-9E24348B23B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B13D9B-01C4-4E24-AE7A-A321ED3EB19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Linking to external</a:t>
            </a:r>
            <a:r>
              <a:rPr spc="-100" dirty="0"/>
              <a:t> </a:t>
            </a:r>
            <a:r>
              <a:rPr dirty="0"/>
              <a:t>stylesheet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0134" y="2819400"/>
            <a:ext cx="111252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/styles.css"</a:t>
            </a:r>
            <a:r>
              <a:rPr lang="en-US" sz="33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  <a:endParaRPr lang="en-US" sz="3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50"/>
              </a:spcBef>
            </a:pPr>
            <a:endParaRPr lang="en-US"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521334" lvl="0" indent="-490855"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30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900" spc="20" dirty="0">
                <a:solidFill>
                  <a:srgbClr val="5F5F5F"/>
                </a:solidFill>
                <a:latin typeface="Georgia"/>
                <a:cs typeface="Georgia"/>
              </a:rPr>
              <a:t>find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load the styles.css file 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spc="-5" dirty="0" err="1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29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directory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45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335280" lvl="0" indent="-490855">
              <a:spcBef>
                <a:spcPts val="5"/>
              </a:spcBef>
              <a:buClr>
                <a:srgbClr val="5F5F5F"/>
              </a:buClr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dirty="0">
                <a:solidFill>
                  <a:srgbClr val="5E5E5E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FF5400"/>
                </a:solidFill>
                <a:latin typeface="Consolas"/>
                <a:cs typeface="Consolas"/>
              </a:rPr>
              <a:t>rel</a:t>
            </a:r>
            <a:r>
              <a:rPr lang="en-US" sz="2900" spc="-935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attribute stands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for "relation" - in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case, 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link's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relationship to the document is  "stylesheet"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50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lvl="0" indent="-490855">
              <a:buFont typeface="Symbol"/>
              <a:buChar char=""/>
              <a:tabLst>
                <a:tab pos="1644014" algn="l"/>
                <a:tab pos="1644650" algn="l"/>
                <a:tab pos="69405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tag goes inside</a:t>
            </a:r>
            <a:r>
              <a:rPr lang="en-US" sz="2900" spc="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lang="en-US" sz="29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9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900" b="1" spc="-5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644014" lvl="0" indent="-490855">
              <a:spcBef>
                <a:spcPts val="3195"/>
              </a:spcBef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Should be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on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every page that needs the</a:t>
            </a:r>
            <a:r>
              <a:rPr lang="en-US" sz="2900" spc="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styles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19283</TotalTime>
  <Words>2112</Words>
  <Application>Microsoft Office PowerPoint</Application>
  <PresentationFormat>Custom</PresentationFormat>
  <Paragraphs>497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Bebas Neue Bold</vt:lpstr>
      <vt:lpstr>Calibri</vt:lpstr>
      <vt:lpstr>Consolas</vt:lpstr>
      <vt:lpstr>Courier New</vt:lpstr>
      <vt:lpstr>Georgia</vt:lpstr>
      <vt:lpstr>Helvetica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REVIEW: EXAMPLE CSS RULE</vt:lpstr>
      <vt:lpstr>BACKGROUND IMAGES</vt:lpstr>
      <vt:lpstr>BACKGROUND IMAGES</vt:lpstr>
      <vt:lpstr>BACKGROUND IMAGES</vt:lpstr>
      <vt:lpstr>Height and width</vt:lpstr>
      <vt:lpstr>REVIEW: Linking to external stylesheet</vt:lpstr>
      <vt:lpstr>REVIEW: The “CASCADING” Part</vt:lpstr>
      <vt:lpstr>{} Styles “Location”</vt:lpstr>
      <vt:lpstr>REVIEW: Top to bottom</vt:lpstr>
      <vt:lpstr>REVIEW: children are specific</vt:lpstr>
      <vt:lpstr>QUESTIONS?</vt:lpstr>
      <vt:lpstr>PowerPoint Presentation</vt:lpstr>
      <vt:lpstr>Pseudo selectors</vt:lpstr>
      <vt:lpstr>More Pseudo selectors</vt:lpstr>
      <vt:lpstr>More Pseudo selectors</vt:lpstr>
      <vt:lpstr>Putting it together</vt:lpstr>
      <vt:lpstr>PowerPoint Presentation</vt:lpstr>
      <vt:lpstr>CSS BOX MODEL</vt:lpstr>
      <vt:lpstr>CSS BOX MODEL</vt:lpstr>
      <vt:lpstr>CSS BOX MODEL</vt:lpstr>
      <vt:lpstr>Padding</vt:lpstr>
      <vt:lpstr>MARGIN</vt:lpstr>
      <vt:lpstr>MARGIN vs. padding</vt:lpstr>
      <vt:lpstr>BORDER STYLES</vt:lpstr>
      <vt:lpstr>BORDER STYLES</vt:lpstr>
      <vt:lpstr>BORDER STYLES</vt:lpstr>
      <vt:lpstr>BORDER STYLES</vt:lpstr>
      <vt:lpstr>List style</vt:lpstr>
      <vt:lpstr>BORDER radius</vt:lpstr>
      <vt:lpstr>BORDER radius</vt:lpstr>
      <vt:lpstr>BORDER radius</vt:lpstr>
      <vt:lpstr>PowerPoint Presentation</vt:lpstr>
      <vt:lpstr>ASSIGNMENT</vt:lpstr>
      <vt:lpstr>PowerPoint Presentation</vt:lpstr>
      <vt:lpstr>&lt;&gt; Block ELEMENTS</vt:lpstr>
      <vt:lpstr>&lt;&gt; Block ELEMENTS</vt:lpstr>
      <vt:lpstr>&lt;&gt; Block ELEMENTS</vt:lpstr>
      <vt:lpstr>&lt;&gt; INLINE ELEMENTS</vt:lpstr>
      <vt:lpstr>&lt;&gt; INLINE ELEMENTS</vt:lpstr>
      <vt:lpstr>&lt;&gt; Block &amp; INLINE ELEMENTS</vt:lpstr>
      <vt:lpstr>&lt;&gt; Inline block</vt:lpstr>
      <vt:lpstr>&lt;&gt; Inline block</vt:lpstr>
      <vt:lpstr>&lt;&gt; Display </vt:lpstr>
      <vt:lpstr>PowerPoint Presentation</vt:lpstr>
      <vt:lpstr>ASSIGNMENT</vt:lpstr>
      <vt:lpstr>PowerPoint Presentation</vt:lpstr>
      <vt:lpstr>&lt;SPAN&gt; elements</vt:lpstr>
      <vt:lpstr>&lt;div&gt; elements</vt:lpstr>
      <vt:lpstr>Why use div or span?</vt:lpstr>
      <vt:lpstr>PowerPoint Presentation</vt:lpstr>
      <vt:lpstr>CLASSES AND IDs</vt:lpstr>
      <vt:lpstr>CLASSES AND IDs</vt:lpstr>
      <vt:lpstr>CLASSES AND IDs</vt:lpstr>
      <vt:lpstr>CLASSES AND IDs</vt:lpstr>
      <vt:lpstr>Class selectors in css</vt:lpstr>
      <vt:lpstr>ID Attributes</vt:lpstr>
      <vt:lpstr>ID selectors in css</vt:lpstr>
      <vt:lpstr>IDs for anchoring</vt:lpstr>
      <vt:lpstr>ID Attributes</vt:lpstr>
      <vt:lpstr>how to choose - class or id?</vt:lpstr>
      <vt:lpstr>PowerPoint Presentation</vt:lpstr>
      <vt:lpstr>ASSIGNMENT</vt:lpstr>
      <vt:lpstr>PowerPoint Presentation</vt:lpstr>
      <vt:lpstr>{ } match the comp</vt:lpstr>
      <vt:lpstr>{ } match the comp: Tips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330</cp:revision>
  <dcterms:created xsi:type="dcterms:W3CDTF">2017-02-09T09:40:11Z</dcterms:created>
  <dcterms:modified xsi:type="dcterms:W3CDTF">2018-10-18T00:40:04Z</dcterms:modified>
</cp:coreProperties>
</file>