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7" r:id="rId2"/>
    <p:sldId id="288" r:id="rId3"/>
    <p:sldId id="289" r:id="rId4"/>
    <p:sldId id="280" r:id="rId5"/>
    <p:sldId id="281" r:id="rId6"/>
    <p:sldId id="282" r:id="rId7"/>
    <p:sldId id="283" r:id="rId8"/>
    <p:sldId id="284" r:id="rId9"/>
    <p:sldId id="285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5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6796F-67FB-45B9-992D-E80CCDA27145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5964-4E54-429E-9E1E-B4242B2AE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5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D5964-4E54-429E-9E1E-B4242B2AE8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8F1B-A96E-4AC6-8C44-D1F6A4E972B8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1557-1236-4C57-920D-308221A1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0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8F1B-A96E-4AC6-8C44-D1F6A4E972B8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1557-1236-4C57-920D-308221A1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2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8F1B-A96E-4AC6-8C44-D1F6A4E972B8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1557-1236-4C57-920D-308221A1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8F1B-A96E-4AC6-8C44-D1F6A4E972B8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1557-1236-4C57-920D-308221A1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2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8F1B-A96E-4AC6-8C44-D1F6A4E972B8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1557-1236-4C57-920D-308221A1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8F1B-A96E-4AC6-8C44-D1F6A4E972B8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1557-1236-4C57-920D-308221A1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2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8F1B-A96E-4AC6-8C44-D1F6A4E972B8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1557-1236-4C57-920D-308221A1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9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8F1B-A96E-4AC6-8C44-D1F6A4E972B8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1557-1236-4C57-920D-308221A1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3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8F1B-A96E-4AC6-8C44-D1F6A4E972B8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1557-1236-4C57-920D-308221A1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5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8F1B-A96E-4AC6-8C44-D1F6A4E972B8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1557-1236-4C57-920D-308221A1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3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8F1B-A96E-4AC6-8C44-D1F6A4E972B8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1557-1236-4C57-920D-308221A1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3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98F1B-A96E-4AC6-8C44-D1F6A4E972B8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71557-1236-4C57-920D-308221A1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7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6512" y="341040"/>
            <a:ext cx="9144000" cy="649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 err="1" smtClean="0">
                <a:solidFill>
                  <a:schemeClr val="accent1"/>
                </a:solidFill>
              </a:rPr>
              <a:t>WiFi</a:t>
            </a:r>
            <a:r>
              <a:rPr lang="en-US" b="1" dirty="0" smtClean="0">
                <a:solidFill>
                  <a:schemeClr val="accent1"/>
                </a:solidFill>
              </a:rPr>
              <a:t> based localization </a:t>
            </a:r>
            <a:r>
              <a:rPr lang="en-US" b="1" dirty="0">
                <a:solidFill>
                  <a:schemeClr val="accent1"/>
                </a:solidFill>
              </a:rPr>
              <a:t>system </a:t>
            </a:r>
          </a:p>
        </p:txBody>
      </p:sp>
      <p:pic>
        <p:nvPicPr>
          <p:cNvPr id="5" name="Picture 2" descr="C:\Users\Administrator\Desktop\flo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904312" cy="510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9512" y="4005064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45 reference points during offline stage (blue points)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8 </a:t>
            </a:r>
            <a:r>
              <a:rPr lang="en-US" b="1" dirty="0" err="1" smtClean="0">
                <a:solidFill>
                  <a:srgbClr val="0070C0"/>
                </a:solidFill>
              </a:rPr>
              <a:t>WiFi</a:t>
            </a:r>
            <a:r>
              <a:rPr lang="en-US" b="1" dirty="0" smtClean="0">
                <a:solidFill>
                  <a:srgbClr val="0070C0"/>
                </a:solidFill>
              </a:rPr>
              <a:t> routers (red and green points) 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1175" y="6172200"/>
            <a:ext cx="6521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CREATE tower level 11, </a:t>
            </a:r>
            <a:r>
              <a:rPr lang="en-US" b="1" dirty="0" err="1" smtClean="0">
                <a:solidFill>
                  <a:srgbClr val="0070C0"/>
                </a:solidFill>
              </a:rPr>
              <a:t>SinBerBEST</a:t>
            </a:r>
            <a:r>
              <a:rPr lang="en-US" b="1" dirty="0" smtClean="0">
                <a:solidFill>
                  <a:srgbClr val="0070C0"/>
                </a:solidFill>
              </a:rPr>
              <a:t> Laboratory and Office Space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7412" y="1990581"/>
            <a:ext cx="3407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This system has already been deployed in </a:t>
            </a:r>
            <a:r>
              <a:rPr lang="en-US" b="1" dirty="0" err="1" smtClean="0">
                <a:solidFill>
                  <a:srgbClr val="0070C0"/>
                </a:solidFill>
              </a:rPr>
              <a:t>SinBerBEST</a:t>
            </a:r>
            <a:r>
              <a:rPr lang="en-US" b="1" dirty="0" smtClean="0">
                <a:solidFill>
                  <a:srgbClr val="0070C0"/>
                </a:solidFill>
              </a:rPr>
              <a:t> Office.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Deployment plan of RFID localization system in </a:t>
            </a:r>
            <a:r>
              <a:rPr lang="en-US" sz="3200" b="1" dirty="0" err="1">
                <a:solidFill>
                  <a:schemeClr val="accent1"/>
                </a:solidFill>
              </a:rPr>
              <a:t>SinBerBEST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br>
              <a:rPr lang="en-US" sz="3200" b="1" dirty="0">
                <a:solidFill>
                  <a:schemeClr val="accent1"/>
                </a:solidFill>
              </a:rPr>
            </a:br>
            <a:endParaRPr lang="en-US" sz="3200" dirty="0"/>
          </a:p>
        </p:txBody>
      </p:sp>
      <p:pic>
        <p:nvPicPr>
          <p:cNvPr id="4" name="Picture 2" descr="C:\Users\Administrator\Desktop\flo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9118"/>
            <a:ext cx="7904312" cy="510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061" y="2728825"/>
            <a:ext cx="247651" cy="24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748" y="1772816"/>
            <a:ext cx="247651" cy="24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301" y="2388691"/>
            <a:ext cx="247651" cy="24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84984"/>
            <a:ext cx="247651" cy="24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509" y="4332907"/>
            <a:ext cx="247651" cy="24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2" y="3251931"/>
            <a:ext cx="152400" cy="15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661248"/>
            <a:ext cx="247651" cy="24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14" y="5701059"/>
            <a:ext cx="144016" cy="24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86" y="4021956"/>
            <a:ext cx="144016" cy="24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70" y="4110533"/>
            <a:ext cx="131316" cy="15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9" y="4160800"/>
            <a:ext cx="182139" cy="17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410" y="3917202"/>
            <a:ext cx="182139" cy="17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552" y="2231528"/>
            <a:ext cx="152400" cy="15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437112"/>
            <a:ext cx="182139" cy="17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911323"/>
            <a:ext cx="182139" cy="17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853" y="5662051"/>
            <a:ext cx="182139" cy="17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301208"/>
            <a:ext cx="182139" cy="17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270" y="4824392"/>
            <a:ext cx="182139" cy="17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213" y="4370086"/>
            <a:ext cx="182139" cy="17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154" y="3907280"/>
            <a:ext cx="182139" cy="17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005" y="3409094"/>
            <a:ext cx="182139" cy="17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935" y="2837409"/>
            <a:ext cx="182139" cy="17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06" y="1598955"/>
            <a:ext cx="182139" cy="17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5179691" y="1652607"/>
            <a:ext cx="38568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RFID readers</a:t>
            </a:r>
            <a:r>
              <a:rPr lang="en-US" b="1" dirty="0">
                <a:solidFill>
                  <a:schemeClr val="accent1"/>
                </a:solidFill>
              </a:rPr>
              <a:t>: </a:t>
            </a:r>
            <a:r>
              <a:rPr lang="en-US" b="1" dirty="0" smtClean="0">
                <a:solidFill>
                  <a:schemeClr val="accent1"/>
                </a:solidFill>
              </a:rPr>
              <a:t>60×S$20=S$1200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RFID tags: 50×S$20=S$1000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Backup tags </a:t>
            </a:r>
            <a:r>
              <a:rPr lang="en-US" b="1" dirty="0">
                <a:solidFill>
                  <a:schemeClr val="accent1"/>
                </a:solidFill>
              </a:rPr>
              <a:t>and </a:t>
            </a:r>
            <a:r>
              <a:rPr lang="en-US" b="1" dirty="0" smtClean="0">
                <a:solidFill>
                  <a:schemeClr val="accent1"/>
                </a:solidFill>
              </a:rPr>
              <a:t>maintenance:S$1300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Total</a:t>
            </a:r>
            <a:r>
              <a:rPr lang="en-US" b="1" smtClean="0">
                <a:solidFill>
                  <a:srgbClr val="FF0000"/>
                </a:solidFill>
              </a:rPr>
              <a:t>: &lt;S$10000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6227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en-US" sz="2600" b="1" dirty="0" err="1">
                <a:solidFill>
                  <a:schemeClr val="accent1"/>
                </a:solidFill>
              </a:rPr>
              <a:t>WiFi</a:t>
            </a:r>
            <a:r>
              <a:rPr lang="en-US" sz="2600" b="1" dirty="0">
                <a:solidFill>
                  <a:schemeClr val="accent1"/>
                </a:solidFill>
              </a:rPr>
              <a:t> based </a:t>
            </a:r>
            <a:r>
              <a:rPr lang="en-US" sz="2600" b="1" dirty="0" smtClean="0">
                <a:solidFill>
                  <a:schemeClr val="accent1"/>
                </a:solidFill>
              </a:rPr>
              <a:t>localization accuracy test result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98265"/>
              </p:ext>
            </p:extLst>
          </p:nvPr>
        </p:nvGraphicFramePr>
        <p:xfrm>
          <a:off x="395538" y="620688"/>
          <a:ext cx="8280918" cy="53361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0102"/>
                <a:gridCol w="920102"/>
                <a:gridCol w="920102"/>
                <a:gridCol w="920102"/>
                <a:gridCol w="920102"/>
                <a:gridCol w="920102"/>
                <a:gridCol w="920102"/>
                <a:gridCol w="920102"/>
                <a:gridCol w="920102"/>
              </a:tblGrid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Unit </a:t>
                      </a:r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Real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Iphone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Android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No.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Average 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Average 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r>
                        <a:rPr lang="en-US" sz="1400" b="1" u="none" strike="noStrike" dirty="0" smtClean="0">
                          <a:effectLst/>
                        </a:rPr>
                        <a:t>Accuracy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Average 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effectLst/>
                        </a:rPr>
                        <a:t>Average 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r>
                        <a:rPr lang="en-US" sz="1400" b="1" u="none" strike="noStrike" dirty="0" smtClean="0">
                          <a:effectLst/>
                        </a:rPr>
                        <a:t>Accuracy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19.7882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7.261697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5.778826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7.125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9.95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12.55301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13.1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11.7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15.68232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12.25335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2.640945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14.725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9.5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2.735073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10.9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6.906129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2.642671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4.008545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7.5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8.56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7.123735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7.509336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6.025104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5.198105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19.9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14.05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12.23652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7.999745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7.001596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5.118979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12.63333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6.2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9.818916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24.7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24.70997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11.20034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0.199906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23.5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13.8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2.683282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17.1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28.68231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18.29862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3.87248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28.52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16.2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3.633235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24.7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23.10943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27.93762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3.449584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35.82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23.94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11.54504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22.2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29.3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26.11299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27.50842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4.303633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30.9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21.26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11.84616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27.5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23.5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25.01037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21.60455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3.129054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37.9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23.3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10.40192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27.6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19.7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28.26831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19.44187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0.716426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27.58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22.52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2.820071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32.6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19.7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30.6684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18.36772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2.346497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16.86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3.166323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23.4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37.06094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18.93676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6.381431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39.88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22.94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7.394322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30.1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28.6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26.91627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25.7357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4.282559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38.02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20.86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11.07402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28.6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37.04425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25.98699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3.317641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40.44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20.92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9.411482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37.3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23.4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38.86633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22.93834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1.632948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34.06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21.58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3.716181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37.4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19.7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38.42077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20.28423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1.176137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40.44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20.92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3.275668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39.7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38.50086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19.29034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2.585269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18.9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2.302173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40.5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25.2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38.80785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24.7681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1.746401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39.88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22.94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2.343502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39.1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28.6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38.08303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25.69046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3.082147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38.02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20.86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7.814986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Average accuracy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3.248376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6.894782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371" marR="9371" marT="9371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9552" y="5949280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2</a:t>
            </a:r>
            <a:r>
              <a:rPr lang="en-US" sz="1600" b="1" dirty="0" smtClean="0">
                <a:solidFill>
                  <a:srgbClr val="FF0000"/>
                </a:solidFill>
              </a:rPr>
              <a:t>0 test points</a:t>
            </a:r>
            <a:r>
              <a:rPr lang="en-US" sz="1600" b="1" dirty="0" smtClean="0">
                <a:solidFill>
                  <a:schemeClr val="accent1"/>
                </a:solidFill>
              </a:rPr>
              <a:t> are randomly selected.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accent1"/>
                </a:solidFill>
              </a:rPr>
              <a:t>At </a:t>
            </a:r>
            <a:r>
              <a:rPr lang="en-US" sz="1600" b="1" dirty="0">
                <a:solidFill>
                  <a:schemeClr val="accent1"/>
                </a:solidFill>
              </a:rPr>
              <a:t>each </a:t>
            </a:r>
            <a:r>
              <a:rPr lang="en-US" sz="1600" b="1" dirty="0" smtClean="0">
                <a:solidFill>
                  <a:schemeClr val="accent1"/>
                </a:solidFill>
              </a:rPr>
              <a:t>test point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</a:rPr>
              <a:t>around 10 RSSI </a:t>
            </a:r>
            <a:r>
              <a:rPr lang="en-US" sz="1600" b="1" dirty="0">
                <a:solidFill>
                  <a:srgbClr val="FF0000"/>
                </a:solidFill>
              </a:rPr>
              <a:t>vector samples are recorded in 3 </a:t>
            </a:r>
            <a:r>
              <a:rPr lang="en-US" sz="1600" b="1" dirty="0" smtClean="0">
                <a:solidFill>
                  <a:srgbClr val="FF0000"/>
                </a:solidFill>
              </a:rPr>
              <a:t>minutes.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1540" y="125760"/>
            <a:ext cx="83169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en-US" sz="3200" b="1" dirty="0" err="1">
                <a:solidFill>
                  <a:schemeClr val="accent1"/>
                </a:solidFill>
              </a:rPr>
              <a:t>WiFi</a:t>
            </a:r>
            <a:r>
              <a:rPr lang="en-US" sz="3200" b="1" dirty="0">
                <a:solidFill>
                  <a:schemeClr val="accent1"/>
                </a:solidFill>
              </a:rPr>
              <a:t> based </a:t>
            </a:r>
            <a:r>
              <a:rPr lang="en-US" sz="3200" b="1" dirty="0" smtClean="0">
                <a:solidFill>
                  <a:schemeClr val="accent1"/>
                </a:solidFill>
              </a:rPr>
              <a:t>localization accuracy test result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548" y="1700808"/>
            <a:ext cx="81369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The average accuracy for </a:t>
            </a:r>
            <a:r>
              <a:rPr lang="en-US" sz="2000" b="1" dirty="0" smtClean="0">
                <a:solidFill>
                  <a:schemeClr val="accent1"/>
                </a:solidFill>
              </a:rPr>
              <a:t>iPhone </a:t>
            </a:r>
            <a:r>
              <a:rPr lang="en-US" sz="2000" b="1" dirty="0">
                <a:solidFill>
                  <a:schemeClr val="accent1"/>
                </a:solidFill>
              </a:rPr>
              <a:t>is </a:t>
            </a:r>
            <a:r>
              <a:rPr lang="en-US" sz="2000" b="1" dirty="0">
                <a:solidFill>
                  <a:srgbClr val="FF0000"/>
                </a:solidFill>
              </a:rPr>
              <a:t>3.25m</a:t>
            </a:r>
            <a:r>
              <a:rPr lang="en-US" sz="2000" b="1" dirty="0" smtClean="0">
                <a:solidFill>
                  <a:schemeClr val="accent1"/>
                </a:solidFill>
              </a:rPr>
              <a:t>. The average accuracy for Android is </a:t>
            </a:r>
            <a:r>
              <a:rPr lang="en-US" sz="2000" b="1" dirty="0" smtClean="0">
                <a:solidFill>
                  <a:srgbClr val="FF0000"/>
                </a:solidFill>
              </a:rPr>
              <a:t>6.89m</a:t>
            </a:r>
            <a:r>
              <a:rPr lang="en-US" sz="2000" b="1" dirty="0" smtClean="0">
                <a:solidFill>
                  <a:schemeClr val="accent1"/>
                </a:solidFill>
              </a:rPr>
              <a:t>. iPhone is more accurate because they used the same iPhone to do the calibration during the offline stage. 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For further accuracy test , we will perform with another model of iPhone and Android phone.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8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8256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en-US" sz="3200" b="1" dirty="0" smtClean="0">
                <a:solidFill>
                  <a:schemeClr val="accent1"/>
                </a:solidFill>
              </a:rPr>
              <a:t>Active RFID localization system 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5" descr="H:\Postgraduate Research\Tsinghua\Photo\IMG_497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3" r="11362" b="19524"/>
          <a:stretch/>
        </p:blipFill>
        <p:spPr bwMode="auto">
          <a:xfrm>
            <a:off x="227331" y="1052736"/>
            <a:ext cx="3319174" cy="181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51920" y="1073636"/>
            <a:ext cx="50405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System Property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Use active RFID tags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accent1"/>
                </a:solidFill>
              </a:rPr>
              <a:t>ZigBee</a:t>
            </a:r>
            <a:r>
              <a:rPr lang="en-US" sz="2000" b="1" dirty="0" smtClean="0">
                <a:solidFill>
                  <a:schemeClr val="accent1"/>
                </a:solidFill>
              </a:rPr>
              <a:t> 2.4GHz communication Protocol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Maximum communication distance: 80 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Localization accuracy: </a:t>
            </a:r>
            <a:r>
              <a:rPr lang="en-US" sz="2000" b="1" dirty="0" smtClean="0">
                <a:solidFill>
                  <a:srgbClr val="FF0000"/>
                </a:solidFill>
              </a:rPr>
              <a:t>1-3 m</a:t>
            </a:r>
            <a:endParaRPr lang="en-US" sz="2000" b="1" dirty="0"/>
          </a:p>
        </p:txBody>
      </p:sp>
      <p:pic>
        <p:nvPicPr>
          <p:cNvPr id="10" name="Picture 4" descr="H:\Postgraduate Research\Tsinghua\Photo\IMG_497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45" t="11350" r="12487" b="19813"/>
          <a:stretch/>
        </p:blipFill>
        <p:spPr bwMode="auto">
          <a:xfrm>
            <a:off x="107504" y="3212976"/>
            <a:ext cx="1368152" cy="27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148064" y="3486487"/>
            <a:ext cx="37444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Active RFID tag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Price of each tag: 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￥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100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Tag size: 6cm×3.5cm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Tag thickness</a:t>
            </a:r>
            <a:r>
              <a:rPr lang="en-US" sz="2000" b="1" dirty="0">
                <a:solidFill>
                  <a:schemeClr val="accent1"/>
                </a:solidFill>
              </a:rPr>
              <a:t>: 1.2cm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Communication module: TICC2530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Battery life: around one month</a:t>
            </a:r>
            <a:endParaRPr lang="en-US" sz="2000" b="1" dirty="0"/>
          </a:p>
        </p:txBody>
      </p:sp>
      <p:pic>
        <p:nvPicPr>
          <p:cNvPr id="12" name="Picture 2" descr="H:\Postgraduate Research\Tsinghua\Photo\IMG_497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4" t="45608" r="23480" b="9709"/>
          <a:stretch/>
        </p:blipFill>
        <p:spPr bwMode="auto">
          <a:xfrm>
            <a:off x="1547664" y="3222435"/>
            <a:ext cx="3264549" cy="265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右箭头 13"/>
          <p:cNvSpPr/>
          <p:nvPr/>
        </p:nvSpPr>
        <p:spPr>
          <a:xfrm rot="10800000">
            <a:off x="4788025" y="4395326"/>
            <a:ext cx="275521" cy="185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6227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en-US" sz="3200" b="1" dirty="0" smtClean="0">
                <a:solidFill>
                  <a:schemeClr val="accent1"/>
                </a:solidFill>
              </a:rPr>
              <a:t>RFID localization accuracy test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728063"/>
            <a:ext cx="4134560" cy="608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851920" y="1255107"/>
            <a:ext cx="5184576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900" b="1" dirty="0" smtClean="0">
                <a:solidFill>
                  <a:schemeClr val="accent1"/>
                </a:solidFill>
              </a:rPr>
              <a:t>Test environment: Tsinghua CFNIS office room</a:t>
            </a:r>
          </a:p>
          <a:p>
            <a:pPr>
              <a:lnSpc>
                <a:spcPct val="150000"/>
              </a:lnSpc>
            </a:pPr>
            <a:r>
              <a:rPr lang="en-US" sz="1900" b="1" dirty="0" smtClean="0">
                <a:solidFill>
                  <a:srgbClr val="FF0000"/>
                </a:solidFill>
              </a:rPr>
              <a:t>      (Area: 11.134m × 4.345m)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900" b="1" dirty="0" smtClean="0">
                <a:solidFill>
                  <a:srgbClr val="FF0000"/>
                </a:solidFill>
              </a:rPr>
              <a:t>6 RFID readers </a:t>
            </a:r>
            <a:r>
              <a:rPr lang="en-US" sz="1900" b="1" dirty="0" smtClean="0">
                <a:solidFill>
                  <a:schemeClr val="accent1"/>
                </a:solidFill>
              </a:rPr>
              <a:t>are distributed in the office.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900" b="1" dirty="0" smtClean="0">
                <a:solidFill>
                  <a:srgbClr val="FF0000"/>
                </a:solidFill>
              </a:rPr>
              <a:t>10 test points</a:t>
            </a:r>
            <a:r>
              <a:rPr lang="en-US" sz="1900" b="1" dirty="0" smtClean="0">
                <a:solidFill>
                  <a:schemeClr val="accent1"/>
                </a:solidFill>
              </a:rPr>
              <a:t> are randomly selected. (Their positions are shown in Figure 1)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900" b="1" dirty="0">
                <a:solidFill>
                  <a:schemeClr val="accent1"/>
                </a:solidFill>
              </a:rPr>
              <a:t>We use RSSI-based localization algorithm in this test. </a:t>
            </a:r>
            <a:r>
              <a:rPr lang="en-US" sz="1900" b="1" dirty="0">
                <a:solidFill>
                  <a:srgbClr val="FF0000"/>
                </a:solidFill>
              </a:rPr>
              <a:t>The sampling rate is 1s</a:t>
            </a:r>
            <a:r>
              <a:rPr lang="en-US" sz="1900" b="1" dirty="0">
                <a:solidFill>
                  <a:schemeClr val="accent1"/>
                </a:solidFill>
              </a:rPr>
              <a:t>. An occupant takes an active RFID tag and walks around in the office. </a:t>
            </a:r>
            <a:r>
              <a:rPr lang="en-US" sz="1900" b="1" dirty="0" smtClean="0">
                <a:solidFill>
                  <a:schemeClr val="accent1"/>
                </a:solidFill>
              </a:rPr>
              <a:t>At </a:t>
            </a:r>
            <a:r>
              <a:rPr lang="en-US" sz="1900" b="1" dirty="0">
                <a:solidFill>
                  <a:schemeClr val="accent1"/>
                </a:solidFill>
              </a:rPr>
              <a:t>each </a:t>
            </a:r>
            <a:r>
              <a:rPr lang="en-US" sz="1900" b="1" dirty="0" smtClean="0">
                <a:solidFill>
                  <a:schemeClr val="accent1"/>
                </a:solidFill>
              </a:rPr>
              <a:t>test point</a:t>
            </a:r>
            <a:r>
              <a:rPr lang="en-US" sz="1900" b="1" dirty="0">
                <a:solidFill>
                  <a:schemeClr val="accent1"/>
                </a:solidFill>
              </a:rPr>
              <a:t>, </a:t>
            </a:r>
            <a:r>
              <a:rPr lang="en-US" sz="1900" b="1" dirty="0">
                <a:solidFill>
                  <a:srgbClr val="FF0000"/>
                </a:solidFill>
              </a:rPr>
              <a:t>around 150 RSSI vector samples are recorded in 3 </a:t>
            </a:r>
            <a:r>
              <a:rPr lang="en-US" sz="1900" b="1" dirty="0" smtClean="0">
                <a:solidFill>
                  <a:srgbClr val="FF0000"/>
                </a:solidFill>
              </a:rPr>
              <a:t>minutes.</a:t>
            </a:r>
            <a:endParaRPr lang="en-US" sz="1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6227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en-US" sz="3200" b="1" dirty="0" smtClean="0">
                <a:solidFill>
                  <a:schemeClr val="accent1"/>
                </a:solidFill>
              </a:rPr>
              <a:t>RFID localization accuracy test result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38761"/>
              </p:ext>
            </p:extLst>
          </p:nvPr>
        </p:nvGraphicFramePr>
        <p:xfrm>
          <a:off x="89754" y="1268760"/>
          <a:ext cx="8964492" cy="3414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5115"/>
                <a:gridCol w="974334"/>
                <a:gridCol w="894361"/>
                <a:gridCol w="936104"/>
                <a:gridCol w="1008112"/>
                <a:gridCol w="1072834"/>
                <a:gridCol w="972768"/>
                <a:gridCol w="1050742"/>
                <a:gridCol w="1080122"/>
              </a:tblGrid>
              <a:tr h="5229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Unit: m</a:t>
                      </a:r>
                      <a:endParaRPr lang="en-US" sz="1500" b="1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Real X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Real Y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Average X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Average Y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Variance X</a:t>
                      </a:r>
                      <a:endParaRPr lang="en-US" sz="1500" b="1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Variance Y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Accuracy X</a:t>
                      </a:r>
                      <a:endParaRPr lang="en-US" sz="1500" b="1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Accuracy Y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1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2.930</a:t>
                      </a:r>
                      <a:endParaRPr lang="en-US" sz="1500" b="1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2.085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3.140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1.145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0.081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0.028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0.210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0.939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2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0.293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2.680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0.403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1.299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0.014</a:t>
                      </a:r>
                      <a:endParaRPr lang="en-US" sz="1500" b="1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0.04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0.110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1.381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3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4.395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1.508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4.365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1.429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0.063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0.054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0.030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0.079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4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6.739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1.508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6.230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1.013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0.022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0.013</a:t>
                      </a:r>
                      <a:endParaRPr lang="en-US" sz="1500" b="1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0.419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0.495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5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5.860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3.266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5.958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2.343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0.092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0.147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0.098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0.923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6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8.204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0.336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8.898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1.562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0.045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0.075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0.784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1.226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7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10.548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0.336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10.923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0.441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0.005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0.044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0.375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0.105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8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10.548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2.680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10.125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1.940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0.007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0.042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0.423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0.740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9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5.860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1.508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5.663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1.125</a:t>
                      </a:r>
                      <a:endParaRPr lang="en-US" sz="1500" b="1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0.015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0.024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0.197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0.024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10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1.758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2.094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1.284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1.317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0.043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0.027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0.473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0.777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Average</a:t>
                      </a:r>
                      <a:endParaRPr lang="en-US" sz="1500" b="1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 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 </a:t>
                      </a:r>
                      <a:endParaRPr lang="en-US" sz="1500" b="1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 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 </a:t>
                      </a:r>
                      <a:endParaRPr lang="en-US" sz="1500" b="1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0.039</a:t>
                      </a:r>
                      <a:endParaRPr lang="en-US" sz="15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0.049</a:t>
                      </a:r>
                      <a:endParaRPr lang="en-US" sz="1500" b="1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0.312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0.669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316673" y="620688"/>
            <a:ext cx="4572000" cy="4648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Table 1</a:t>
            </a:r>
            <a:endParaRPr lang="en-US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9512" y="4787526"/>
                <a:ext cx="8964488" cy="1295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accent1"/>
                    </a:solidFill>
                  </a:rPr>
                  <a:t>Real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value is the physical location of the test point.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accent1"/>
                          </a:solidFill>
                          <a:latin typeface="Cambria Math"/>
                        </a:rPr>
                        <m:t>𝐀𝐜𝐜𝐮𝐫𝐚𝐜𝐲</m:t>
                      </m:r>
                      <m:r>
                        <a:rPr lang="en-US" b="1">
                          <a:solidFill>
                            <a:schemeClr val="accent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𝑹𝒆𝒂𝒍</m:t>
                          </m:r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𝒗𝒂𝒍𝒖𝒆</m:t>
                          </m:r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𝑨𝒗𝒆𝒓𝒂𝒈𝒆</m:t>
                          </m:r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𝒗𝒂𝒍𝒖𝒆</m:t>
                          </m:r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𝒐𝒇</m:t>
                          </m:r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𝒔𝒂𝒎𝒑𝒍𝒆𝒔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87526"/>
                <a:ext cx="8964488" cy="1295868"/>
              </a:xfrm>
              <a:prstGeom prst="rect">
                <a:avLst/>
              </a:prstGeom>
              <a:blipFill rotWithShape="1">
                <a:blip r:embed="rId2"/>
                <a:stretch>
                  <a:fillRect l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2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6227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en-US" sz="3200" b="1" dirty="0" smtClean="0">
                <a:solidFill>
                  <a:schemeClr val="accent1"/>
                </a:solidFill>
              </a:rPr>
              <a:t>RFID localization accuracy test result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6673" y="620688"/>
            <a:ext cx="4572000" cy="4648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Table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28" y="5114508"/>
            <a:ext cx="8712968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The localization </a:t>
            </a:r>
            <a:r>
              <a:rPr lang="en-US" b="1" dirty="0">
                <a:solidFill>
                  <a:schemeClr val="accent1"/>
                </a:solidFill>
              </a:rPr>
              <a:t>accuracy range of this active RFID system is from 0.085 to 1.455 m. The average positioning accuracy of 10 test points are </a:t>
            </a:r>
            <a:r>
              <a:rPr lang="en-US" b="1" dirty="0">
                <a:solidFill>
                  <a:srgbClr val="FF0000"/>
                </a:solidFill>
              </a:rPr>
              <a:t>(X: 0.312m, Y: 0.669m, overall: 0.738m).  </a:t>
            </a:r>
          </a:p>
          <a:p>
            <a:pPr algn="ctr">
              <a:lnSpc>
                <a:spcPct val="150000"/>
              </a:lnSpc>
            </a:pPr>
            <a:r>
              <a:rPr lang="en-US" sz="2000" b="1" i="1" dirty="0">
                <a:solidFill>
                  <a:srgbClr val="C00000"/>
                </a:solidFill>
              </a:rPr>
              <a:t>In conclusion, the localization accuracy of this system is within 1.5m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1584563"/>
                  </p:ext>
                </p:extLst>
              </p:nvPr>
            </p:nvGraphicFramePr>
            <p:xfrm>
              <a:off x="971600" y="1085559"/>
              <a:ext cx="7200801" cy="38649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0120"/>
                    <a:gridCol w="1584176"/>
                    <a:gridCol w="1492377"/>
                    <a:gridCol w="3044128"/>
                  </a:tblGrid>
                  <a:tr h="36044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Unit: m</a:t>
                          </a:r>
                          <a:endParaRPr lang="en-US" sz="1800" b="1" dirty="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Accuracy X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Accuracy Y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Overall Accuracy 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>
                                          <a:effectLst/>
                                          <a:latin typeface="Cambria Math"/>
                                        </a:rPr>
                                        <m:t>𝐗</m:t>
                                      </m:r>
                                    </m:e>
                                    <m:sup>
                                      <m:r>
                                        <a:rPr lang="en-US" sz="1800" b="1">
                                          <a:effectLst/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1800" b="1">
                                      <a:effectLst/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>
                                          <a:effectLst/>
                                          <a:latin typeface="Cambria Math"/>
                                        </a:rPr>
                                        <m:t>𝐘</m:t>
                                      </m:r>
                                    </m:e>
                                    <m:sup>
                                      <m:r>
                                        <a:rPr lang="en-US" sz="1800" b="1">
                                          <a:effectLst/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sz="1800" b="1">
                              <a:effectLst/>
                            </a:rPr>
                            <a:t>)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9436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1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0.210</a:t>
                          </a:r>
                          <a:endParaRPr lang="en-US" sz="1800" b="1" dirty="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0.939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0.962196</a:t>
                          </a:r>
                          <a:endParaRPr lang="en-US" sz="1800" b="1" dirty="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1161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2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0.110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1.381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1.385374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9436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3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0.030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0.079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27940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0.084504 </a:t>
                          </a:r>
                          <a:r>
                            <a:rPr lang="en-US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(min)</a:t>
                          </a:r>
                          <a:endParaRPr lang="en-US" sz="1800" b="1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1161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4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0.419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0.495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0.648526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9436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5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0.098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0.923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0.928188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1161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6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0.784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1.226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1.455243 </a:t>
                          </a:r>
                          <a:r>
                            <a:rPr lang="en-US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(max)</a:t>
                          </a:r>
                          <a:endParaRPr lang="en-US" sz="1800" b="1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9436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7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0.375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0.105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0.389423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1161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8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0.423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0.740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27940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0.852367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1161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9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0.197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0.024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27940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0.198457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  <a:tr h="29436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10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0.473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0.777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0.909647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1161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 </a:t>
                          </a:r>
                          <a:endParaRPr lang="en-US" sz="1800" b="1" dirty="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0000"/>
                              </a:solidFill>
                              <a:effectLst/>
                            </a:rPr>
                            <a:t>0.312</a:t>
                          </a:r>
                          <a:endParaRPr lang="en-US" sz="1800" b="1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0000"/>
                              </a:solidFill>
                              <a:effectLst/>
                            </a:rPr>
                            <a:t>0.669</a:t>
                          </a:r>
                          <a:endParaRPr lang="en-US" sz="1800" b="1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0.738177</a:t>
                          </a:r>
                          <a:endParaRPr lang="en-US" sz="1800" b="1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1584563"/>
                  </p:ext>
                </p:extLst>
              </p:nvPr>
            </p:nvGraphicFramePr>
            <p:xfrm>
              <a:off x="971600" y="1085559"/>
              <a:ext cx="7200801" cy="38649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0120"/>
                    <a:gridCol w="1584176"/>
                    <a:gridCol w="1492377"/>
                    <a:gridCol w="3044128"/>
                  </a:tblGrid>
                  <a:tr h="39478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Unit: m</a:t>
                          </a:r>
                          <a:endParaRPr lang="en-US" sz="1800" b="1" dirty="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Accuracy X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Accuracy Y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36400" t="-12308" b="-907692"/>
                          </a:stretch>
                        </a:blipFill>
                      </a:tcPr>
                    </a:tc>
                  </a:tr>
                  <a:tr h="3154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1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0.210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0.939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0.962196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154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2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0.110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1.381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1.385374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154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3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0.030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0.079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27940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0.084504 </a:t>
                          </a:r>
                          <a:r>
                            <a:rPr lang="en-US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(min)</a:t>
                          </a:r>
                          <a:endParaRPr lang="en-US" sz="1800" b="1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154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4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0.419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0.495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0.648526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154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5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0.098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0.923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0.928188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154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6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0.784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1.226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1.455243 </a:t>
                          </a:r>
                          <a:r>
                            <a:rPr lang="en-US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(max)</a:t>
                          </a:r>
                          <a:endParaRPr lang="en-US" sz="1800" b="1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154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7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0.375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0.105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0.389423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154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8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0.423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0.740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27940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0.852367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154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9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0.197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0.024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27940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0.198457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  <a:tr h="3154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10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0.473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0.777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0.909647</a:t>
                          </a:r>
                          <a:endParaRPr lang="en-US" sz="1800" b="1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154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 </a:t>
                          </a:r>
                          <a:endParaRPr lang="en-US" sz="1800" b="1" dirty="0"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0000"/>
                              </a:solidFill>
                              <a:effectLst/>
                            </a:rPr>
                            <a:t>0.312</a:t>
                          </a:r>
                          <a:endParaRPr lang="en-US" sz="1800" b="1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0000"/>
                              </a:solidFill>
                              <a:effectLst/>
                            </a:rPr>
                            <a:t>0.669</a:t>
                          </a:r>
                          <a:endParaRPr lang="en-US" sz="1800" b="1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0.738177</a:t>
                          </a:r>
                          <a:endParaRPr lang="en-US" sz="1800" b="1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0352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</a:rPr>
              <a:t>Summary of </a:t>
            </a:r>
            <a:r>
              <a:rPr lang="en-US" sz="3200" b="1" dirty="0" smtClean="0">
                <a:solidFill>
                  <a:schemeClr val="accent1"/>
                </a:solidFill>
              </a:rPr>
              <a:t>RFID </a:t>
            </a:r>
            <a:r>
              <a:rPr lang="en-US" sz="3200" b="1" dirty="0">
                <a:solidFill>
                  <a:schemeClr val="accent1"/>
                </a:solidFill>
              </a:rPr>
              <a:t>localization system </a:t>
            </a:r>
            <a:br>
              <a:rPr lang="en-US" sz="3200" b="1" dirty="0">
                <a:solidFill>
                  <a:schemeClr val="accent1"/>
                </a:solidFill>
              </a:rPr>
            </a:br>
            <a:endParaRPr lang="en-US" sz="3200" dirty="0"/>
          </a:p>
        </p:txBody>
      </p:sp>
      <p:pic>
        <p:nvPicPr>
          <p:cNvPr id="4" name="Picture 4" descr="H:\Postgraduate Research\Tsinghua\Photo\IMG_497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45" t="11350" r="12487" b="19813"/>
          <a:stretch/>
        </p:blipFill>
        <p:spPr bwMode="auto">
          <a:xfrm>
            <a:off x="1114420" y="929826"/>
            <a:ext cx="1368152" cy="27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:\Postgraduate Research\Tsinghua\Photo\IMG_497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4" t="45608" r="23480" b="9709"/>
          <a:stretch/>
        </p:blipFill>
        <p:spPr bwMode="auto">
          <a:xfrm>
            <a:off x="167417" y="3861048"/>
            <a:ext cx="3264549" cy="265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491880" y="1052736"/>
            <a:ext cx="5484703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FF0000"/>
                </a:solidFill>
              </a:rPr>
              <a:t>Can uniquely identify occupants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FF0000"/>
                </a:solidFill>
              </a:rPr>
              <a:t>High localization accuracy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FF0000"/>
                </a:solidFill>
              </a:rPr>
              <a:t>Relative low price active RFID system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FF0000"/>
                </a:solidFill>
              </a:rPr>
              <a:t>Small size and lightweight tag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FF0000"/>
                </a:solidFill>
              </a:rPr>
              <a:t>Can be integrated with access card in the future </a:t>
            </a:r>
          </a:p>
          <a:p>
            <a:pPr marL="0" indent="0" algn="just">
              <a:buNone/>
            </a:pPr>
            <a:endParaRPr lang="en-US" sz="2000" b="1" dirty="0" smtClean="0"/>
          </a:p>
          <a:p>
            <a:pPr algn="just">
              <a:buFont typeface="Calibri" pitchFamily="34" charset="0"/>
              <a:buChar char="×"/>
            </a:pPr>
            <a:r>
              <a:rPr lang="en-US" sz="2000" b="1" dirty="0" smtClean="0">
                <a:solidFill>
                  <a:schemeClr val="accent1"/>
                </a:solidFill>
              </a:rPr>
              <a:t>Occupant needs to wear RFID tag </a:t>
            </a:r>
            <a:r>
              <a:rPr lang="en-US" sz="2000" b="1" i="1" dirty="0" smtClean="0">
                <a:solidFill>
                  <a:schemeClr val="accent1"/>
                </a:solidFill>
              </a:rPr>
              <a:t>(but these tags quite light and small)</a:t>
            </a:r>
          </a:p>
          <a:p>
            <a:pPr algn="just">
              <a:buFont typeface="Calibri" pitchFamily="34" charset="0"/>
              <a:buChar char="×"/>
            </a:pPr>
            <a:r>
              <a:rPr lang="en-US" sz="2000" b="1" dirty="0" smtClean="0">
                <a:solidFill>
                  <a:schemeClr val="accent1"/>
                </a:solidFill>
              </a:rPr>
              <a:t>The accuracy of an RFID system is directly related to the density of tag deployment and reading ranges</a:t>
            </a:r>
          </a:p>
          <a:p>
            <a:pPr algn="just">
              <a:buFont typeface="Courier New" pitchFamily="49" charset="0"/>
              <a:buChar char="o"/>
            </a:pPr>
            <a:endParaRPr lang="en-US" sz="2000" b="1" dirty="0" smtClean="0"/>
          </a:p>
          <a:p>
            <a:pPr marL="514350" indent="-514350" algn="just">
              <a:buFont typeface="+mj-lt"/>
              <a:buAutoNum type="romanUcPeriod"/>
            </a:pPr>
            <a:endParaRPr lang="en-US" sz="2000" b="1" dirty="0" smtClean="0"/>
          </a:p>
          <a:p>
            <a:pPr algn="just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155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</a:rPr>
              <a:t>Integration with other environmental sensors</a:t>
            </a:r>
            <a:r>
              <a:rPr lang="en-US" sz="3200" b="1" dirty="0">
                <a:solidFill>
                  <a:schemeClr val="accent1"/>
                </a:solidFill>
              </a:rPr>
              <a:t/>
            </a:r>
            <a:br>
              <a:rPr lang="en-US" sz="3200" b="1" dirty="0">
                <a:solidFill>
                  <a:schemeClr val="accent1"/>
                </a:solidFill>
              </a:rPr>
            </a:b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23528" y="5661248"/>
            <a:ext cx="85689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RFID reader can be further integrated with temperature and humidity sensors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9" descr="H:\Postgraduate Research\Tsinghua\Photo\IMG_4984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1012935"/>
            <a:ext cx="2833256" cy="194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288" descr="H:\Postgraduate Research\Tsinghua\Photo\IMG_4985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848" y="3282194"/>
            <a:ext cx="2977272" cy="20349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右箭头 13"/>
          <p:cNvSpPr/>
          <p:nvPr/>
        </p:nvSpPr>
        <p:spPr>
          <a:xfrm rot="10800000">
            <a:off x="5063545" y="3789039"/>
            <a:ext cx="1020622" cy="18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右箭头 13"/>
          <p:cNvSpPr/>
          <p:nvPr/>
        </p:nvSpPr>
        <p:spPr>
          <a:xfrm>
            <a:off x="2261490" y="3789039"/>
            <a:ext cx="1020622" cy="18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右箭头 13"/>
          <p:cNvSpPr/>
          <p:nvPr/>
        </p:nvSpPr>
        <p:spPr>
          <a:xfrm rot="10800000">
            <a:off x="5659960" y="1794846"/>
            <a:ext cx="360040" cy="18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9913" y="1425550"/>
            <a:ext cx="2792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ctive </a:t>
            </a:r>
            <a:r>
              <a:rPr lang="en-US" b="1" dirty="0">
                <a:solidFill>
                  <a:schemeClr val="accent1"/>
                </a:solidFill>
              </a:rPr>
              <a:t>RFID </a:t>
            </a:r>
            <a:r>
              <a:rPr lang="en-US" b="1" dirty="0" smtClean="0">
                <a:solidFill>
                  <a:schemeClr val="accent1"/>
                </a:solidFill>
              </a:rPr>
              <a:t>reader with temperature and humidity sensors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512" y="3703578"/>
            <a:ext cx="2081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chemeClr val="accent1"/>
                </a:solidFill>
              </a:rPr>
              <a:t>Active RFID reader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56176" y="3558774"/>
            <a:ext cx="2204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Temperature </a:t>
            </a:r>
            <a:r>
              <a:rPr lang="en-US" b="1" dirty="0">
                <a:solidFill>
                  <a:schemeClr val="accent1"/>
                </a:solidFill>
              </a:rPr>
              <a:t>and humidity sensors</a:t>
            </a:r>
          </a:p>
        </p:txBody>
      </p:sp>
    </p:spTree>
    <p:extLst>
      <p:ext uri="{BB962C8B-B14F-4D97-AF65-F5344CB8AC3E}">
        <p14:creationId xmlns:p14="http://schemas.microsoft.com/office/powerpoint/2010/main" val="13847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857</Words>
  <Application>Microsoft Office PowerPoint</Application>
  <PresentationFormat>On-screen Show (4:3)</PresentationFormat>
  <Paragraphs>410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SimSun</vt:lpstr>
      <vt:lpstr>SimSun</vt:lpstr>
      <vt:lpstr>Arial</vt:lpstr>
      <vt:lpstr>Calibri</vt:lpstr>
      <vt:lpstr>Cambria Math</vt:lpstr>
      <vt:lpstr>Courier New</vt:lpstr>
      <vt:lpstr>Times New Roman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RFID localization system  </vt:lpstr>
      <vt:lpstr>Integration with other environmental sensors </vt:lpstr>
      <vt:lpstr>Deployment plan of RFID localization system in SinBerBEST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ZOU HAN</dc:creator>
  <cp:lastModifiedBy>kweekly</cp:lastModifiedBy>
  <cp:revision>116</cp:revision>
  <dcterms:created xsi:type="dcterms:W3CDTF">2012-12-21T01:23:59Z</dcterms:created>
  <dcterms:modified xsi:type="dcterms:W3CDTF">2013-02-11T22:05:33Z</dcterms:modified>
</cp:coreProperties>
</file>