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74" r:id="rId3"/>
    <p:sldId id="275" r:id="rId4"/>
    <p:sldId id="276" r:id="rId5"/>
    <p:sldId id="277" r:id="rId6"/>
    <p:sldId id="278" r:id="rId7"/>
    <p:sldId id="279" r:id="rId8"/>
    <p:sldId id="270" r:id="rId9"/>
    <p:sldId id="271" r:id="rId10"/>
    <p:sldId id="272" r:id="rId11"/>
    <p:sldId id="280" r:id="rId12"/>
    <p:sldId id="281" r:id="rId13"/>
    <p:sldId id="282" r:id="rId14"/>
    <p:sldId id="283" r:id="rId15"/>
    <p:sldId id="260" r:id="rId16"/>
    <p:sldId id="273" r:id="rId17"/>
    <p:sldId id="285" r:id="rId18"/>
    <p:sldId id="286" r:id="rId19"/>
    <p:sldId id="284" r:id="rId20"/>
    <p:sldId id="289" r:id="rId21"/>
    <p:sldId id="290" r:id="rId22"/>
    <p:sldId id="287"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5F4"/>
    <a:srgbClr val="315EAB"/>
    <a:srgbClr val="006BB5"/>
    <a:srgbClr val="7F7F7F"/>
    <a:srgbClr val="00AEEF"/>
    <a:srgbClr val="E6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7" d="100"/>
          <a:sy n="67" d="100"/>
        </p:scale>
        <p:origin x="120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AF209-8B0D-402C-A18E-BBFFD94AFFA1}" type="datetimeFigureOut">
              <a:rPr lang="en-US" smtClean="0"/>
              <a:t>2/15/2021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83451-1183-458A-822A-2727ED13FD13}" type="slidenum">
              <a:rPr lang="en-US" smtClean="0"/>
              <a:t>‹#›</a:t>
            </a:fld>
            <a:endParaRPr lang="en-US"/>
          </a:p>
        </p:txBody>
      </p:sp>
    </p:spTree>
    <p:extLst>
      <p:ext uri="{BB962C8B-B14F-4D97-AF65-F5344CB8AC3E}">
        <p14:creationId xmlns:p14="http://schemas.microsoft.com/office/powerpoint/2010/main" val="163971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E83451-1183-458A-822A-2727ED13FD13}" type="slidenum">
              <a:rPr lang="en-US" smtClean="0"/>
              <a:t>1</a:t>
            </a:fld>
            <a:endParaRPr lang="en-US"/>
          </a:p>
        </p:txBody>
      </p:sp>
    </p:spTree>
    <p:extLst>
      <p:ext uri="{BB962C8B-B14F-4D97-AF65-F5344CB8AC3E}">
        <p14:creationId xmlns:p14="http://schemas.microsoft.com/office/powerpoint/2010/main" val="105874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57" cy="2420112"/>
          </a:xfrm>
          <a:prstGeom prst="rect">
            <a:avLst/>
          </a:prstGeom>
        </p:spPr>
      </p:pic>
      <p:sp>
        <p:nvSpPr>
          <p:cNvPr id="2" name="Title 1"/>
          <p:cNvSpPr>
            <a:spLocks noGrp="1"/>
          </p:cNvSpPr>
          <p:nvPr>
            <p:ph type="ctrTitle" hasCustomPrompt="1"/>
          </p:nvPr>
        </p:nvSpPr>
        <p:spPr>
          <a:xfrm>
            <a:off x="515868" y="3625234"/>
            <a:ext cx="7772400" cy="490573"/>
          </a:xfrm>
          <a:prstGeom prst="rect">
            <a:avLst/>
          </a:prstGeom>
        </p:spPr>
        <p:txBody>
          <a:bodyPr anchor="b">
            <a:noAutofit/>
          </a:bodyPr>
          <a:lstStyle>
            <a:lvl1pPr algn="l">
              <a:lnSpc>
                <a:spcPct val="100000"/>
              </a:lnSpc>
              <a:defRPr sz="2800" b="1"/>
            </a:lvl1pPr>
          </a:lstStyle>
          <a:p>
            <a:r>
              <a:rPr lang="en-US" dirty="0"/>
              <a:t>CLICK TO EDIT MASTER TITLE STYLE</a:t>
            </a:r>
          </a:p>
        </p:txBody>
      </p:sp>
      <p:sp>
        <p:nvSpPr>
          <p:cNvPr id="9" name="Rectangle 8"/>
          <p:cNvSpPr/>
          <p:nvPr userDrawn="1"/>
        </p:nvSpPr>
        <p:spPr>
          <a:xfrm>
            <a:off x="0" y="6168532"/>
            <a:ext cx="9148549" cy="7132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91006" y="2409111"/>
            <a:ext cx="3343172" cy="1097280"/>
          </a:xfrm>
          <a:prstGeom prst="rect">
            <a:avLst/>
          </a:prstGeom>
        </p:spPr>
      </p:pic>
      <p:grpSp>
        <p:nvGrpSpPr>
          <p:cNvPr id="35" name="Group 34"/>
          <p:cNvGrpSpPr/>
          <p:nvPr userDrawn="1"/>
        </p:nvGrpSpPr>
        <p:grpSpPr>
          <a:xfrm>
            <a:off x="515867" y="4681728"/>
            <a:ext cx="4425696" cy="1399032"/>
            <a:chOff x="445352" y="4678820"/>
            <a:chExt cx="2979559" cy="969947"/>
          </a:xfrm>
        </p:grpSpPr>
        <p:sp>
          <p:nvSpPr>
            <p:cNvPr id="36" name="Rounded Rectangle 35"/>
            <p:cNvSpPr/>
            <p:nvPr/>
          </p:nvSpPr>
          <p:spPr bwMode="auto">
            <a:xfrm>
              <a:off x="461910" y="4678820"/>
              <a:ext cx="2899203" cy="954838"/>
            </a:xfrm>
            <a:prstGeom prst="roundRect">
              <a:avLst/>
            </a:prstGeom>
            <a:solidFill>
              <a:sysClr val="window" lastClr="FFFFFF"/>
            </a:solidFill>
            <a:ln>
              <a:noFill/>
              <a:headEnd type="none" w="med" len="med"/>
              <a:tailEnd type="none" w="med" len="med"/>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rgbClr val="546223"/>
              </a:contourClr>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37" name="Rectangle 36"/>
            <p:cNvSpPr/>
            <p:nvPr/>
          </p:nvSpPr>
          <p:spPr>
            <a:xfrm>
              <a:off x="483452" y="4682134"/>
              <a:ext cx="2903359" cy="661481"/>
            </a:xfrm>
            <a:prstGeom prst="rect">
              <a:avLst/>
            </a:prstGeom>
          </p:spPr>
          <p:txBody>
            <a:bodyPr wrap="square">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a:ea typeface="Times New Roman"/>
                </a:rPr>
                <a:t>Further distribution by any holder may be made only with specific prior approval of:</a:t>
              </a:r>
              <a:endParaRPr kumimoji="0" lang="en-US" sz="800" b="1" i="0" u="none" strike="noStrike" kern="0" cap="none" spc="0" normalizeH="0" baseline="0" noProof="0" dirty="0">
                <a:ln>
                  <a:noFill/>
                </a:ln>
                <a:solidFill>
                  <a:prstClr val="black"/>
                </a:solidFill>
                <a:effectLst/>
                <a:uLnTx/>
                <a:uFillTx/>
                <a:latin typeface="Times New Roman"/>
                <a:ea typeface="Times New Roman"/>
              </a:endParaRP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a:ea typeface="Times New Roman"/>
                </a:rPr>
                <a:t>STRATEGIC SYSTEMS PROGRAMS,</a:t>
              </a:r>
              <a:endParaRPr kumimoji="0" lang="en-US" sz="800" b="1" i="0" u="none" strike="noStrike" kern="0" cap="none" spc="0" normalizeH="0" baseline="0" noProof="0" dirty="0">
                <a:ln>
                  <a:noFill/>
                </a:ln>
                <a:solidFill>
                  <a:prstClr val="black"/>
                </a:solidFill>
                <a:effectLst/>
                <a:uLnTx/>
                <a:uFillTx/>
                <a:latin typeface="Times New Roman"/>
                <a:ea typeface="Times New Roman"/>
              </a:endParaRP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a:ea typeface="Times New Roman"/>
                </a:rPr>
                <a:t>WASHINGTON NAVY YARD, DC  20374-5127</a:t>
              </a:r>
              <a:endParaRPr kumimoji="0" lang="en-US" sz="800" b="1" i="0" u="none" strike="noStrike" kern="0" cap="none" spc="0" normalizeH="0" baseline="0" noProof="0" dirty="0">
                <a:ln>
                  <a:noFill/>
                </a:ln>
                <a:solidFill>
                  <a:prstClr val="black"/>
                </a:solidFill>
                <a:effectLst/>
                <a:uLnTx/>
                <a:uFillTx/>
                <a:latin typeface="Times New Roman"/>
                <a:ea typeface="Times New Roman"/>
              </a:endParaRP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a:ea typeface="Times New Roman"/>
                </a:rPr>
                <a:t> ATTN: SP28</a:t>
              </a: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a:ea typeface="Times New Roman"/>
                </a:rPr>
                <a:t>Derived From: </a:t>
              </a:r>
              <a:r>
                <a:rPr kumimoji="0" lang="en-US" sz="800" b="1" i="0" u="none" strike="noStrike" kern="0" cap="none" spc="0" normalizeH="0" baseline="0" noProof="0" dirty="0">
                  <a:ln>
                    <a:noFill/>
                  </a:ln>
                  <a:solidFill>
                    <a:srgbClr val="FF0000"/>
                  </a:solidFill>
                  <a:effectLst/>
                  <a:uLnTx/>
                  <a:uFillTx/>
                  <a:latin typeface="Arial"/>
                  <a:ea typeface="Times New Roman"/>
                </a:rPr>
                <a:t>Enter in Slide Master Remove This Line for Unclassified</a:t>
              </a: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a:ea typeface="Times New Roman"/>
                </a:rPr>
                <a:t>Derivatively Classified By: </a:t>
              </a:r>
              <a:r>
                <a:rPr kumimoji="0" lang="en-US" sz="800" b="1" i="0" u="none" strike="noStrike" kern="0" cap="none" spc="0" normalizeH="0" baseline="0" noProof="0" dirty="0">
                  <a:ln>
                    <a:noFill/>
                  </a:ln>
                  <a:solidFill>
                    <a:srgbClr val="FF0000"/>
                  </a:solidFill>
                  <a:effectLst/>
                  <a:uLnTx/>
                  <a:uFillTx/>
                  <a:latin typeface="Arial"/>
                  <a:ea typeface="Times New Roman"/>
                </a:rPr>
                <a:t>Enter in Slide Master Remove This Line for Unclassified</a:t>
              </a:r>
              <a:endParaRPr kumimoji="0" lang="en-US" sz="800" b="1" i="0" u="none" strike="noStrike" kern="0" cap="none" spc="0" normalizeH="0" baseline="0" noProof="0" dirty="0">
                <a:ln>
                  <a:noFill/>
                </a:ln>
                <a:solidFill>
                  <a:prstClr val="black"/>
                </a:solidFill>
                <a:effectLst/>
                <a:uLnTx/>
                <a:uFillTx/>
                <a:latin typeface="Arial"/>
                <a:ea typeface="Times New Roman"/>
              </a:endParaRP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a:ea typeface="Times New Roman"/>
                </a:rPr>
                <a:t>Declassify On: </a:t>
              </a:r>
              <a:r>
                <a:rPr kumimoji="0" lang="en-US" sz="800" b="1" i="0" u="none" strike="noStrike" kern="0" cap="none" spc="0" normalizeH="0" baseline="0" noProof="0" dirty="0">
                  <a:ln>
                    <a:noFill/>
                  </a:ln>
                  <a:solidFill>
                    <a:srgbClr val="FF0000"/>
                  </a:solidFill>
                  <a:effectLst/>
                  <a:uLnTx/>
                  <a:uFillTx/>
                  <a:latin typeface="Arial"/>
                  <a:ea typeface="Times New Roman"/>
                </a:rPr>
                <a:t>Enter in Slide Master Remove This Line for Unclassified</a:t>
              </a:r>
              <a:endParaRPr kumimoji="0" lang="en-US" sz="800" b="1" i="0" u="none" strike="noStrike" kern="0" cap="none" spc="0" normalizeH="0" baseline="0" noProof="0" dirty="0">
                <a:ln>
                  <a:noFill/>
                </a:ln>
                <a:solidFill>
                  <a:prstClr val="black"/>
                </a:solidFill>
                <a:effectLst/>
                <a:uLnTx/>
                <a:uFillTx/>
                <a:latin typeface="Times New Roman"/>
                <a:ea typeface="Times New Roman"/>
              </a:endParaRPr>
            </a:p>
          </p:txBody>
        </p:sp>
        <p:sp>
          <p:nvSpPr>
            <p:cNvPr id="38" name="TextBox 37"/>
            <p:cNvSpPr txBox="1"/>
            <p:nvPr/>
          </p:nvSpPr>
          <p:spPr>
            <a:xfrm>
              <a:off x="445352" y="5371767"/>
              <a:ext cx="2979559" cy="277000"/>
            </a:xfrm>
            <a:prstGeom prst="rect">
              <a:avLst/>
            </a:prstGeom>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200" b="1" i="1" u="none" strike="noStrike" kern="0" cap="none" spc="0" normalizeH="0" baseline="0" noProof="0" dirty="0">
                  <a:ln>
                    <a:noFill/>
                  </a:ln>
                  <a:solidFill>
                    <a:prstClr val="black"/>
                  </a:solidFill>
                  <a:effectLst/>
                  <a:uLnTx/>
                  <a:uFillTx/>
                </a:rPr>
                <a:t>Additional Handling Information on page 2</a:t>
              </a:r>
            </a:p>
          </p:txBody>
        </p:sp>
        <p:cxnSp>
          <p:nvCxnSpPr>
            <p:cNvPr id="39" name="Straight Connector 38"/>
            <p:cNvCxnSpPr/>
            <p:nvPr/>
          </p:nvCxnSpPr>
          <p:spPr bwMode="auto">
            <a:xfrm>
              <a:off x="445352" y="5387007"/>
              <a:ext cx="2923150" cy="0"/>
            </a:xfrm>
            <a:prstGeom prst="line">
              <a:avLst/>
            </a:prstGeom>
            <a:noFill/>
            <a:ln w="12700" cap="flat" cmpd="sng" algn="ctr">
              <a:solidFill>
                <a:sysClr val="windowText" lastClr="000000"/>
              </a:solidFill>
              <a:prstDash val="solid"/>
              <a:round/>
              <a:headEnd type="none" w="med" len="med"/>
              <a:tailEnd type="none"/>
            </a:ln>
            <a:effectLst/>
          </p:spPr>
        </p:cxnSp>
        <p:sp>
          <p:nvSpPr>
            <p:cNvPr id="40" name="Rounded Rectangle 39"/>
            <p:cNvSpPr/>
            <p:nvPr/>
          </p:nvSpPr>
          <p:spPr bwMode="auto">
            <a:xfrm>
              <a:off x="445352" y="4678820"/>
              <a:ext cx="2923150" cy="969947"/>
            </a:xfrm>
            <a:prstGeom prst="roundRect">
              <a:avLst/>
            </a:prstGeom>
            <a:noFill/>
            <a:ln w="38100" cap="flat" cmpd="sng" algn="ctr">
              <a:solidFill>
                <a:srgbClr val="006BB5">
                  <a:lumMod val="60000"/>
                  <a:lumOff val="40000"/>
                </a:srgbClr>
              </a:solidFill>
              <a:prstDash val="solid"/>
              <a:round/>
              <a:headEnd type="none" w="med" len="med"/>
              <a:tailEnd type="none" w="med" len="med"/>
            </a:ln>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endParaRPr>
            </a:p>
          </p:txBody>
        </p:sp>
      </p:grpSp>
      <p:sp>
        <p:nvSpPr>
          <p:cNvPr id="64" name="Text Placeholder 63"/>
          <p:cNvSpPr>
            <a:spLocks noGrp="1"/>
          </p:cNvSpPr>
          <p:nvPr>
            <p:ph type="body" sz="quarter" idx="30" hasCustomPrompt="1"/>
          </p:nvPr>
        </p:nvSpPr>
        <p:spPr>
          <a:xfrm>
            <a:off x="5361884" y="4776409"/>
            <a:ext cx="3566160" cy="365760"/>
          </a:xfrm>
          <a:prstGeom prst="rect">
            <a:avLst/>
          </a:prstGeom>
        </p:spPr>
        <p:txBody>
          <a:bodyPr/>
          <a:lstStyle>
            <a:lvl1pPr marL="0" indent="0">
              <a:lnSpc>
                <a:spcPct val="100000"/>
              </a:lnSpc>
              <a:spcBef>
                <a:spcPts val="800"/>
              </a:spcBef>
              <a:buNone/>
              <a:defRPr sz="2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name of presenter</a:t>
            </a:r>
          </a:p>
        </p:txBody>
      </p:sp>
      <p:sp>
        <p:nvSpPr>
          <p:cNvPr id="65" name="Text Placeholder 63"/>
          <p:cNvSpPr>
            <a:spLocks noGrp="1"/>
          </p:cNvSpPr>
          <p:nvPr>
            <p:ph type="body" sz="quarter" idx="31" hasCustomPrompt="1"/>
          </p:nvPr>
        </p:nvSpPr>
        <p:spPr>
          <a:xfrm>
            <a:off x="5361884" y="5184811"/>
            <a:ext cx="3566160" cy="365760"/>
          </a:xfrm>
          <a:prstGeom prst="rect">
            <a:avLst/>
          </a:prstGeom>
        </p:spPr>
        <p:txBody>
          <a:bodyPr/>
          <a:lstStyle>
            <a:lvl1pPr marL="0" indent="0">
              <a:lnSpc>
                <a:spcPct val="100000"/>
              </a:lnSpc>
              <a:spcBef>
                <a:spcPts val="800"/>
              </a:spcBef>
              <a:buNone/>
              <a:defRPr sz="2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title of presenter</a:t>
            </a:r>
          </a:p>
        </p:txBody>
      </p:sp>
      <p:sp>
        <p:nvSpPr>
          <p:cNvPr id="71" name="TextBox 70"/>
          <p:cNvSpPr txBox="1"/>
          <p:nvPr userDrawn="1"/>
        </p:nvSpPr>
        <p:spPr>
          <a:xfrm>
            <a:off x="3371" y="6546098"/>
            <a:ext cx="9144000"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CLASSIFICATION</a:t>
            </a:r>
          </a:p>
        </p:txBody>
      </p:sp>
      <p:sp>
        <p:nvSpPr>
          <p:cNvPr id="75" name="Text Placeholder 2"/>
          <p:cNvSpPr txBox="1">
            <a:spLocks/>
          </p:cNvSpPr>
          <p:nvPr userDrawn="1"/>
        </p:nvSpPr>
        <p:spPr>
          <a:xfrm>
            <a:off x="-1348" y="-3268"/>
            <a:ext cx="9144000" cy="268398"/>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400" b="1" kern="1200" cap="none"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solidFill>
                  <a:schemeClr val="bg1"/>
                </a:solidFill>
              </a:rPr>
              <a:t>CLASSIFICATION</a:t>
            </a:r>
          </a:p>
        </p:txBody>
      </p:sp>
      <p:sp>
        <p:nvSpPr>
          <p:cNvPr id="20" name="TextBox 19"/>
          <p:cNvSpPr txBox="1"/>
          <p:nvPr userDrawn="1"/>
        </p:nvSpPr>
        <p:spPr>
          <a:xfrm>
            <a:off x="5358384" y="5596128"/>
            <a:ext cx="3566160" cy="400110"/>
          </a:xfrm>
          <a:prstGeom prst="rect">
            <a:avLst/>
          </a:prstGeom>
          <a:noFill/>
        </p:spPr>
        <p:txBody>
          <a:bodyPr wrap="square" rtlCol="0">
            <a:spAutoFit/>
          </a:bodyPr>
          <a:lstStyle/>
          <a:p>
            <a:r>
              <a:rPr lang="en-US" sz="2000" b="0" dirty="0"/>
              <a:t>16 February 2021</a:t>
            </a:r>
          </a:p>
        </p:txBody>
      </p:sp>
    </p:spTree>
    <p:extLst>
      <p:ext uri="{BB962C8B-B14F-4D97-AF65-F5344CB8AC3E}">
        <p14:creationId xmlns:p14="http://schemas.microsoft.com/office/powerpoint/2010/main" val="175998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lor Palette">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7162800" y="6340482"/>
            <a:ext cx="1467068" cy="369332"/>
          </a:xfrm>
          <a:prstGeom prst="rect">
            <a:avLst/>
          </a:prstGeom>
          <a:noFill/>
        </p:spPr>
        <p:txBody>
          <a:bodyPr wrap="none" rtlCol="0">
            <a:spAutoFit/>
          </a:bodyPr>
          <a:lstStyle/>
          <a:p>
            <a:pPr algn="r"/>
            <a:r>
              <a:rPr lang="en-US" dirty="0">
                <a:solidFill>
                  <a:schemeClr val="bg1"/>
                </a:solidFill>
                <a:latin typeface="Arial" panose="020B0604020202020204" pitchFamily="34" charset="0"/>
                <a:cs typeface="Arial" panose="020B0604020202020204" pitchFamily="34" charset="0"/>
              </a:rPr>
              <a:t>peraton.com</a:t>
            </a:r>
          </a:p>
        </p:txBody>
      </p:sp>
      <p:sp>
        <p:nvSpPr>
          <p:cNvPr id="5" name="Rectangle 4"/>
          <p:cNvSpPr/>
          <p:nvPr userDrawn="1"/>
        </p:nvSpPr>
        <p:spPr>
          <a:xfrm>
            <a:off x="2759530" y="4545990"/>
            <a:ext cx="1295400" cy="1039092"/>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4431178" y="4545990"/>
            <a:ext cx="1295400" cy="1039092"/>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6102827" y="4545990"/>
            <a:ext cx="1295400" cy="103909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3028099" y="5622633"/>
            <a:ext cx="811441" cy="276999"/>
          </a:xfrm>
          <a:prstGeom prst="rect">
            <a:avLst/>
          </a:prstGeom>
          <a:noFill/>
        </p:spPr>
        <p:txBody>
          <a:bodyPr wrap="none" rtlCol="0">
            <a:spAutoFit/>
          </a:bodyPr>
          <a:lstStyle/>
          <a:p>
            <a:pPr algn="ctr"/>
            <a:r>
              <a:rPr lang="en-US" dirty="0"/>
              <a:t>0.174.239</a:t>
            </a:r>
          </a:p>
        </p:txBody>
      </p:sp>
      <p:sp>
        <p:nvSpPr>
          <p:cNvPr id="11" name="TextBox 10"/>
          <p:cNvSpPr txBox="1"/>
          <p:nvPr userDrawn="1"/>
        </p:nvSpPr>
        <p:spPr>
          <a:xfrm>
            <a:off x="4607297" y="5622633"/>
            <a:ext cx="889987" cy="276999"/>
          </a:xfrm>
          <a:prstGeom prst="rect">
            <a:avLst/>
          </a:prstGeom>
          <a:noFill/>
        </p:spPr>
        <p:txBody>
          <a:bodyPr wrap="none" rtlCol="0">
            <a:spAutoFit/>
          </a:bodyPr>
          <a:lstStyle/>
          <a:p>
            <a:pPr algn="ctr"/>
            <a:r>
              <a:rPr lang="en-US" dirty="0"/>
              <a:t>215.223.35</a:t>
            </a:r>
          </a:p>
        </p:txBody>
      </p:sp>
      <p:sp>
        <p:nvSpPr>
          <p:cNvPr id="12" name="TextBox 11"/>
          <p:cNvSpPr txBox="1"/>
          <p:nvPr userDrawn="1"/>
        </p:nvSpPr>
        <p:spPr>
          <a:xfrm>
            <a:off x="6266260" y="5622633"/>
            <a:ext cx="968535" cy="276999"/>
          </a:xfrm>
          <a:prstGeom prst="rect">
            <a:avLst/>
          </a:prstGeom>
          <a:noFill/>
        </p:spPr>
        <p:txBody>
          <a:bodyPr wrap="none" rtlCol="0">
            <a:spAutoFit/>
          </a:bodyPr>
          <a:lstStyle/>
          <a:p>
            <a:pPr algn="ctr"/>
            <a:r>
              <a:rPr lang="en-US" dirty="0"/>
              <a:t>127.127.127</a:t>
            </a:r>
          </a:p>
        </p:txBody>
      </p:sp>
      <p:sp>
        <p:nvSpPr>
          <p:cNvPr id="13" name="TextBox 12"/>
          <p:cNvSpPr txBox="1"/>
          <p:nvPr userDrawn="1"/>
        </p:nvSpPr>
        <p:spPr>
          <a:xfrm>
            <a:off x="1087882" y="3969989"/>
            <a:ext cx="1933927" cy="369332"/>
          </a:xfrm>
          <a:prstGeom prst="rect">
            <a:avLst/>
          </a:prstGeom>
          <a:noFill/>
        </p:spPr>
        <p:txBody>
          <a:bodyPr wrap="none" rtlCol="0">
            <a:spAutoFit/>
          </a:bodyPr>
          <a:lstStyle/>
          <a:p>
            <a:r>
              <a:rPr lang="en-US" dirty="0"/>
              <a:t>RGB</a:t>
            </a:r>
            <a:r>
              <a:rPr lang="en-US" baseline="0" dirty="0"/>
              <a:t> COLOR GUIDE</a:t>
            </a:r>
            <a:endParaRPr lang="en-US" dirty="0"/>
          </a:p>
        </p:txBody>
      </p:sp>
      <p:sp>
        <p:nvSpPr>
          <p:cNvPr id="15" name="Rectangle 14"/>
          <p:cNvSpPr/>
          <p:nvPr userDrawn="1"/>
        </p:nvSpPr>
        <p:spPr>
          <a:xfrm>
            <a:off x="1087882" y="4545990"/>
            <a:ext cx="1295400" cy="1039092"/>
          </a:xfrm>
          <a:prstGeom prst="rect">
            <a:avLst/>
          </a:prstGeom>
          <a:solidFill>
            <a:srgbClr val="315E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1329864" y="5622633"/>
            <a:ext cx="811441" cy="276999"/>
          </a:xfrm>
          <a:prstGeom prst="rect">
            <a:avLst/>
          </a:prstGeom>
          <a:noFill/>
        </p:spPr>
        <p:txBody>
          <a:bodyPr wrap="none" rtlCol="0">
            <a:spAutoFit/>
          </a:bodyPr>
          <a:lstStyle/>
          <a:p>
            <a:pPr algn="ctr"/>
            <a:r>
              <a:rPr lang="en-US" dirty="0"/>
              <a:t>49.94.171</a:t>
            </a:r>
          </a:p>
        </p:txBody>
      </p:sp>
      <p:sp>
        <p:nvSpPr>
          <p:cNvPr id="20" name="Slide Number Placeholder 3"/>
          <p:cNvSpPr txBox="1">
            <a:spLocks/>
          </p:cNvSpPr>
          <p:nvPr userDrawn="1"/>
        </p:nvSpPr>
        <p:spPr bwMode="auto">
          <a:xfrm flipH="1">
            <a:off x="8480158" y="6472139"/>
            <a:ext cx="355600" cy="320675"/>
          </a:xfrm>
          <a:prstGeom prst="rect">
            <a:avLst/>
          </a:prstGeom>
          <a:noFill/>
          <a:ln w="9525">
            <a:noFill/>
            <a:miter lim="800000"/>
            <a:headEnd/>
            <a:tailEnd/>
          </a:ln>
        </p:spPr>
        <p:txBody>
          <a:bodyPr lIns="0" tIns="0" rIns="0" bIns="0"/>
          <a:lstStyle/>
          <a:p>
            <a:pPr algn="r"/>
            <a:fld id="{FFF824FF-5FA3-4935-85EA-2B9516965570}" type="slidenum">
              <a:rPr lang="en-US" sz="900" smtClean="0">
                <a:solidFill>
                  <a:srgbClr val="006BB5"/>
                </a:solidFill>
                <a:latin typeface="+mj-lt"/>
                <a:cs typeface="Arial" pitchFamily="34" charset="0"/>
              </a:rPr>
              <a:pPr algn="r"/>
              <a:t>‹#›</a:t>
            </a:fld>
            <a:endParaRPr lang="en-US" sz="1200" dirty="0">
              <a:latin typeface="+mj-lt"/>
              <a:cs typeface="Arial" pitchFamily="34" charset="0"/>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247" y="1939095"/>
            <a:ext cx="3703320" cy="1481328"/>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3383" y="635146"/>
            <a:ext cx="3343172" cy="1097280"/>
          </a:xfrm>
          <a:prstGeom prst="rect">
            <a:avLst/>
          </a:prstGeom>
        </p:spPr>
      </p:pic>
    </p:spTree>
    <p:extLst>
      <p:ext uri="{BB962C8B-B14F-4D97-AF65-F5344CB8AC3E}">
        <p14:creationId xmlns:p14="http://schemas.microsoft.com/office/powerpoint/2010/main" val="4936901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veat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CD75B9A-E391-496B-A838-42C196157201}" type="slidenum">
              <a:rPr lang="en-US" smtClean="0"/>
              <a:pPr/>
              <a:t>‹#›</a:t>
            </a:fld>
            <a:endParaRPr lang="en-US" dirty="0"/>
          </a:p>
        </p:txBody>
      </p:sp>
      <p:sp>
        <p:nvSpPr>
          <p:cNvPr id="34" name="Rounded Rectangle 33"/>
          <p:cNvSpPr/>
          <p:nvPr userDrawn="1"/>
        </p:nvSpPr>
        <p:spPr bwMode="auto">
          <a:xfrm>
            <a:off x="374072" y="1829896"/>
            <a:ext cx="8379230" cy="4331686"/>
          </a:xfrm>
          <a:prstGeom prst="roundRect">
            <a:avLst>
              <a:gd name="adj" fmla="val 1926"/>
            </a:avLst>
          </a:prstGeom>
          <a:solidFill>
            <a:srgbClr val="315EAB"/>
          </a:solidFill>
          <a:ln>
            <a:headEnd type="none" w="med" len="med"/>
            <a:tailEnd type="none" w="med" len="med"/>
          </a:ln>
          <a:scene3d>
            <a:camera prst="orthographicFront" fov="0">
              <a:rot lat="0" lon="0" rev="0"/>
            </a:camera>
            <a:lightRig rig="soft" dir="t">
              <a:rot lat="0" lon="0" rev="2700000"/>
            </a:lightRig>
          </a:scene3d>
          <a:sp3d prstMaterial="matte">
            <a:bevelT w="50800" h="50800"/>
            <a:contourClr>
              <a:schemeClr val="accent3"/>
            </a:contourClr>
          </a:sp3d>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Tx/>
              <a:buSzTx/>
              <a:tabLst/>
            </a:pPr>
            <a:endParaRPr lang="en-US" dirty="0"/>
          </a:p>
        </p:txBody>
      </p:sp>
      <p:sp>
        <p:nvSpPr>
          <p:cNvPr id="35" name="Rounded Rectangle 34"/>
          <p:cNvSpPr/>
          <p:nvPr userDrawn="1"/>
        </p:nvSpPr>
        <p:spPr bwMode="auto">
          <a:xfrm>
            <a:off x="561109" y="2003338"/>
            <a:ext cx="8021782" cy="3943318"/>
          </a:xfrm>
          <a:prstGeom prst="roundRect">
            <a:avLst>
              <a:gd name="adj" fmla="val 1926"/>
            </a:avLst>
          </a:prstGeom>
          <a:solidFill>
            <a:srgbClr val="7F7F7F"/>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Tx/>
              <a:buSzTx/>
              <a:tabLst/>
            </a:pPr>
            <a:endParaRPr lang="en-US" dirty="0">
              <a:solidFill>
                <a:srgbClr val="7F7F7F"/>
              </a:solidFill>
            </a:endParaRPr>
          </a:p>
        </p:txBody>
      </p:sp>
      <p:sp>
        <p:nvSpPr>
          <p:cNvPr id="36" name="Rectangle 35"/>
          <p:cNvSpPr/>
          <p:nvPr userDrawn="1"/>
        </p:nvSpPr>
        <p:spPr>
          <a:xfrm>
            <a:off x="677491" y="2925697"/>
            <a:ext cx="7843054" cy="723275"/>
          </a:xfrm>
          <a:prstGeom prst="rect">
            <a:avLst/>
          </a:prstGeom>
        </p:spPr>
        <p:txBody>
          <a:bodyPr wrap="square">
            <a:spAutoFit/>
          </a:bodyPr>
          <a:lstStyle/>
          <a:p>
            <a:pPr marL="0" marR="0" algn="ctr">
              <a:spcBef>
                <a:spcPts val="0"/>
              </a:spcBef>
              <a:spcAft>
                <a:spcPts val="0"/>
              </a:spcAft>
            </a:pPr>
            <a:r>
              <a:rPr lang="en-US" sz="1400" b="1" dirty="0">
                <a:latin typeface="Arial"/>
                <a:ea typeface="Times New Roman"/>
              </a:rPr>
              <a:t>EXPORT CONTROLLED INFORMATION</a:t>
            </a:r>
            <a:endParaRPr lang="en-US" sz="1400" b="1" dirty="0">
              <a:latin typeface="Times New Roman"/>
              <a:ea typeface="Times New Roman"/>
            </a:endParaRPr>
          </a:p>
          <a:p>
            <a:pPr marL="0" marR="0" algn="ctr">
              <a:spcBef>
                <a:spcPts val="0"/>
              </a:spcBef>
              <a:spcAft>
                <a:spcPts val="600"/>
              </a:spcAft>
            </a:pPr>
            <a:r>
              <a:rPr lang="en-US" sz="900" b="1" dirty="0">
                <a:latin typeface="Arial"/>
                <a:ea typeface="Times New Roman"/>
              </a:rPr>
              <a:t>WARNING </a:t>
            </a:r>
            <a:r>
              <a:rPr lang="en-US" sz="900" dirty="0">
                <a:latin typeface="Arial"/>
                <a:ea typeface="Times New Roman"/>
              </a:rPr>
              <a:t>- This document contains technical data whose export is restricted by the Atomic Energy Act of 1954 (Title 42, USC 2011 et seq.), the Export Administration Act of 1979 (Title 50, USC, App. 2401 et seq.) or the Arms Export Control Act (Title 22, USC, Sec 2751, et. seq.), as amended.  Violations of these export laws are subject to severe criminal penalties.  Disseminate in accordance with provisions of DOD Directive 5230.25.</a:t>
            </a:r>
            <a:endParaRPr lang="en-US" sz="900" dirty="0">
              <a:latin typeface="Times New Roman"/>
              <a:ea typeface="Times New Roman"/>
            </a:endParaRPr>
          </a:p>
        </p:txBody>
      </p:sp>
      <p:sp>
        <p:nvSpPr>
          <p:cNvPr id="37" name="Rectangle 36"/>
          <p:cNvSpPr/>
          <p:nvPr userDrawn="1"/>
        </p:nvSpPr>
        <p:spPr bwMode="auto">
          <a:xfrm>
            <a:off x="561109" y="2295546"/>
            <a:ext cx="8021782" cy="613497"/>
          </a:xfrm>
          <a:prstGeom prst="rect">
            <a:avLst/>
          </a:prstGeom>
          <a:solidFill>
            <a:srgbClr val="FFFFFF"/>
          </a:solidFill>
          <a:ln w="12700" cap="flat" cmpd="sng" algn="ctr">
            <a:noFill/>
            <a:prstDash val="solid"/>
            <a:round/>
            <a:headEnd type="none" w="med" len="med"/>
            <a:tailEnd type="none" w="med" len="me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Tx/>
              <a:buSzTx/>
              <a:tabLst/>
            </a:pPr>
            <a:endParaRPr lang="en-US" dirty="0"/>
          </a:p>
        </p:txBody>
      </p:sp>
      <p:pic>
        <p:nvPicPr>
          <p:cNvPr id="38" name="Picture 37"/>
          <p:cNvPicPr>
            <a:picLocks noChangeAspect="1"/>
          </p:cNvPicPr>
          <p:nvPr userDrawn="1"/>
        </p:nvPicPr>
        <p:blipFill>
          <a:blip r:embed="rId2"/>
          <a:stretch>
            <a:fillRect/>
          </a:stretch>
        </p:blipFill>
        <p:spPr>
          <a:xfrm>
            <a:off x="4095865" y="888931"/>
            <a:ext cx="935644" cy="911588"/>
          </a:xfrm>
          <a:prstGeom prst="rect">
            <a:avLst/>
          </a:prstGeom>
        </p:spPr>
      </p:pic>
      <p:sp>
        <p:nvSpPr>
          <p:cNvPr id="39" name="Rectangle 38"/>
          <p:cNvSpPr/>
          <p:nvPr userDrawn="1"/>
        </p:nvSpPr>
        <p:spPr>
          <a:xfrm>
            <a:off x="773084" y="2339116"/>
            <a:ext cx="7581207" cy="584775"/>
          </a:xfrm>
          <a:prstGeom prst="rect">
            <a:avLst/>
          </a:prstGeom>
        </p:spPr>
        <p:txBody>
          <a:bodyPr wrap="square">
            <a:spAutoFit/>
          </a:bodyPr>
          <a:lstStyle/>
          <a:p>
            <a:pPr marL="0" marR="0" algn="ctr">
              <a:spcBef>
                <a:spcPts val="0"/>
              </a:spcBef>
              <a:spcAft>
                <a:spcPts val="0"/>
              </a:spcAft>
            </a:pPr>
            <a:r>
              <a:rPr lang="en-US" sz="1400" b="1" dirty="0">
                <a:latin typeface="Arial"/>
                <a:ea typeface="Times New Roman"/>
              </a:rPr>
              <a:t>DEPARTMENT OF DEFENSE</a:t>
            </a:r>
            <a:endParaRPr lang="en-US" sz="1400" b="1" dirty="0">
              <a:latin typeface="Times New Roman"/>
              <a:ea typeface="Times New Roman"/>
            </a:endParaRPr>
          </a:p>
          <a:p>
            <a:pPr marL="0" marR="0" algn="ctr">
              <a:spcBef>
                <a:spcPts val="0"/>
              </a:spcBef>
              <a:spcAft>
                <a:spcPts val="0"/>
              </a:spcAft>
            </a:pPr>
            <a:r>
              <a:rPr lang="en-US" sz="900" cap="all" dirty="0">
                <a:latin typeface="Arial"/>
                <a:ea typeface="Times New Roman"/>
              </a:rPr>
              <a:t>Unclassified Controlled Nuclear Information Exempt from Mandatory Disclosure</a:t>
            </a:r>
            <a:endParaRPr lang="en-US" sz="900" dirty="0">
              <a:latin typeface="Times New Roman"/>
              <a:ea typeface="Times New Roman"/>
            </a:endParaRPr>
          </a:p>
          <a:p>
            <a:pPr marL="0" marR="0" algn="ctr">
              <a:spcBef>
                <a:spcPts val="0"/>
              </a:spcBef>
              <a:spcAft>
                <a:spcPts val="0"/>
              </a:spcAft>
            </a:pPr>
            <a:r>
              <a:rPr lang="en-US" sz="900" dirty="0">
                <a:latin typeface="Arial"/>
                <a:ea typeface="Times New Roman"/>
              </a:rPr>
              <a:t>(5 U.S.C. 552(b)(3), as authorized by 10 U.S.C. 128.)</a:t>
            </a:r>
            <a:endParaRPr lang="en-US" sz="900" dirty="0">
              <a:latin typeface="Times New Roman"/>
              <a:ea typeface="Times New Roman"/>
            </a:endParaRPr>
          </a:p>
        </p:txBody>
      </p:sp>
      <p:sp>
        <p:nvSpPr>
          <p:cNvPr id="40" name="Rectangle 39"/>
          <p:cNvSpPr/>
          <p:nvPr userDrawn="1"/>
        </p:nvSpPr>
        <p:spPr>
          <a:xfrm>
            <a:off x="3206906" y="2057126"/>
            <a:ext cx="2784224" cy="307777"/>
          </a:xfrm>
          <a:prstGeom prst="rect">
            <a:avLst/>
          </a:prstGeom>
        </p:spPr>
        <p:txBody>
          <a:bodyPr wrap="none">
            <a:spAutoFit/>
          </a:bodyPr>
          <a:lstStyle/>
          <a:p>
            <a:pPr marL="0" marR="0" algn="ctr">
              <a:spcBef>
                <a:spcPts val="0"/>
              </a:spcBef>
              <a:spcAft>
                <a:spcPts val="0"/>
              </a:spcAft>
            </a:pPr>
            <a:r>
              <a:rPr lang="en-US" sz="1400" b="1" dirty="0">
                <a:latin typeface="Arial"/>
                <a:ea typeface="Times New Roman"/>
              </a:rPr>
              <a:t>NO FOREIGN DISSEMINATION</a:t>
            </a:r>
            <a:endParaRPr lang="en-US" sz="1400" b="1" dirty="0">
              <a:latin typeface="Times New Roman"/>
              <a:ea typeface="Times New Roman"/>
            </a:endParaRPr>
          </a:p>
        </p:txBody>
      </p:sp>
      <p:sp>
        <p:nvSpPr>
          <p:cNvPr id="41" name="Rectangle 40"/>
          <p:cNvSpPr/>
          <p:nvPr userDrawn="1"/>
        </p:nvSpPr>
        <p:spPr bwMode="auto">
          <a:xfrm>
            <a:off x="561109" y="3655601"/>
            <a:ext cx="8021782" cy="684748"/>
          </a:xfrm>
          <a:prstGeom prst="rect">
            <a:avLst/>
          </a:prstGeom>
          <a:solidFill>
            <a:schemeClr val="bg1"/>
          </a:solidFill>
          <a:ln w="12700" cap="flat" cmpd="sng" algn="ctr">
            <a:noFill/>
            <a:prstDash val="solid"/>
            <a:round/>
            <a:headEnd type="none" w="med" len="med"/>
            <a:tailEnd type="none" w="med" len="me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Tx/>
              <a:buSzTx/>
              <a:tabLst/>
            </a:pPr>
            <a:endParaRPr lang="en-US" dirty="0"/>
          </a:p>
        </p:txBody>
      </p:sp>
      <p:sp>
        <p:nvSpPr>
          <p:cNvPr id="42" name="Rectangle 41"/>
          <p:cNvSpPr/>
          <p:nvPr userDrawn="1"/>
        </p:nvSpPr>
        <p:spPr>
          <a:xfrm>
            <a:off x="2286000" y="3720900"/>
            <a:ext cx="4572000" cy="615553"/>
          </a:xfrm>
          <a:prstGeom prst="rect">
            <a:avLst/>
          </a:prstGeom>
        </p:spPr>
        <p:txBody>
          <a:bodyPr>
            <a:spAutoFit/>
          </a:bodyPr>
          <a:lstStyle/>
          <a:p>
            <a:pPr marL="0" marR="0" algn="ctr">
              <a:spcBef>
                <a:spcPts val="0"/>
              </a:spcBef>
              <a:spcAft>
                <a:spcPts val="0"/>
              </a:spcAft>
            </a:pPr>
            <a:r>
              <a:rPr lang="en-US" sz="1400" b="1" dirty="0">
                <a:latin typeface="Arial"/>
                <a:ea typeface="Times New Roman"/>
              </a:rPr>
              <a:t>(CNWDI)</a:t>
            </a:r>
            <a:endParaRPr lang="en-US" sz="1400" b="1" dirty="0">
              <a:latin typeface="Times New Roman"/>
              <a:ea typeface="Times New Roman"/>
            </a:endParaRPr>
          </a:p>
          <a:p>
            <a:pPr marL="0" marR="0" algn="ctr">
              <a:spcBef>
                <a:spcPts val="0"/>
              </a:spcBef>
              <a:spcAft>
                <a:spcPts val="0"/>
              </a:spcAft>
            </a:pPr>
            <a:r>
              <a:rPr lang="en-US" sz="1000" dirty="0">
                <a:latin typeface="Arial"/>
                <a:ea typeface="Times New Roman"/>
              </a:rPr>
              <a:t>Critical Nuclear Weapon Design Information</a:t>
            </a:r>
            <a:endParaRPr lang="en-US" sz="1000" dirty="0">
              <a:latin typeface="Times New Roman"/>
              <a:ea typeface="Times New Roman"/>
            </a:endParaRPr>
          </a:p>
          <a:p>
            <a:pPr marL="0" marR="0" algn="ctr">
              <a:spcBef>
                <a:spcPts val="0"/>
              </a:spcBef>
              <a:spcAft>
                <a:spcPts val="0"/>
              </a:spcAft>
            </a:pPr>
            <a:r>
              <a:rPr lang="en-US" sz="1000" dirty="0">
                <a:latin typeface="Arial"/>
                <a:ea typeface="Times New Roman"/>
              </a:rPr>
              <a:t>DOD Directive 5210.2 Applies</a:t>
            </a:r>
            <a:endParaRPr lang="en-US" sz="1000" dirty="0">
              <a:latin typeface="Times New Roman"/>
              <a:ea typeface="Times New Roman"/>
            </a:endParaRPr>
          </a:p>
        </p:txBody>
      </p:sp>
      <p:sp>
        <p:nvSpPr>
          <p:cNvPr id="43" name="Rectangle 42"/>
          <p:cNvSpPr/>
          <p:nvPr userDrawn="1"/>
        </p:nvSpPr>
        <p:spPr>
          <a:xfrm>
            <a:off x="773084" y="4345227"/>
            <a:ext cx="7581207" cy="584775"/>
          </a:xfrm>
          <a:prstGeom prst="rect">
            <a:avLst/>
          </a:prstGeom>
        </p:spPr>
        <p:txBody>
          <a:bodyPr wrap="square">
            <a:spAutoFit/>
          </a:bodyPr>
          <a:lstStyle/>
          <a:p>
            <a:pPr marL="0" marR="0" algn="ctr">
              <a:spcBef>
                <a:spcPts val="0"/>
              </a:spcBef>
              <a:spcAft>
                <a:spcPts val="0"/>
              </a:spcAft>
            </a:pPr>
            <a:r>
              <a:rPr lang="en-US" sz="1400" b="1" dirty="0">
                <a:latin typeface="Arial"/>
                <a:ea typeface="Times New Roman"/>
              </a:rPr>
              <a:t>RESTRICTED DATA (RD)</a:t>
            </a:r>
            <a:endParaRPr lang="en-US" sz="1400" b="1" dirty="0">
              <a:latin typeface="Times New Roman"/>
              <a:ea typeface="Times New Roman"/>
            </a:endParaRPr>
          </a:p>
          <a:p>
            <a:pPr marL="0" marR="0" algn="ctr">
              <a:spcBef>
                <a:spcPts val="0"/>
              </a:spcBef>
              <a:spcAft>
                <a:spcPts val="0"/>
              </a:spcAft>
            </a:pPr>
            <a:r>
              <a:rPr lang="en-US" sz="900" dirty="0">
                <a:latin typeface="Arial"/>
                <a:ea typeface="Times New Roman"/>
              </a:rPr>
              <a:t>This material contains Restricted Data as defined in the Atomic Energy Act of 1954.  Unauthorized disclosure subject to administrative and criminal sanctions.</a:t>
            </a:r>
            <a:endParaRPr lang="en-US" sz="900" dirty="0">
              <a:latin typeface="Times New Roman"/>
              <a:ea typeface="Times New Roman"/>
            </a:endParaRPr>
          </a:p>
        </p:txBody>
      </p:sp>
      <p:sp>
        <p:nvSpPr>
          <p:cNvPr id="44" name="Rectangle 43"/>
          <p:cNvSpPr/>
          <p:nvPr userDrawn="1"/>
        </p:nvSpPr>
        <p:spPr bwMode="auto">
          <a:xfrm>
            <a:off x="552796" y="4923287"/>
            <a:ext cx="8021782" cy="757137"/>
          </a:xfrm>
          <a:prstGeom prst="rect">
            <a:avLst/>
          </a:prstGeom>
          <a:solidFill>
            <a:schemeClr val="bg1"/>
          </a:solidFill>
          <a:ln w="12700" cap="flat" cmpd="sng" algn="ctr">
            <a:noFill/>
            <a:prstDash val="solid"/>
            <a:round/>
            <a:headEnd type="none" w="med" len="med"/>
            <a:tailEnd type="none" w="med" len="me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Tx/>
              <a:buSzTx/>
              <a:tabLst/>
            </a:pPr>
            <a:endParaRPr lang="en-US" dirty="0"/>
          </a:p>
        </p:txBody>
      </p:sp>
      <p:sp>
        <p:nvSpPr>
          <p:cNvPr id="45" name="Rectangle 44"/>
          <p:cNvSpPr/>
          <p:nvPr userDrawn="1"/>
        </p:nvSpPr>
        <p:spPr>
          <a:xfrm>
            <a:off x="773085" y="4926122"/>
            <a:ext cx="7581206" cy="723275"/>
          </a:xfrm>
          <a:prstGeom prst="rect">
            <a:avLst/>
          </a:prstGeom>
        </p:spPr>
        <p:txBody>
          <a:bodyPr wrap="square">
            <a:spAutoFit/>
          </a:bodyPr>
          <a:lstStyle/>
          <a:p>
            <a:pPr marL="0" marR="0" algn="ctr">
              <a:spcBef>
                <a:spcPts val="0"/>
              </a:spcBef>
              <a:spcAft>
                <a:spcPts val="0"/>
              </a:spcAft>
            </a:pPr>
            <a:r>
              <a:rPr lang="en-US" sz="1400" b="1" dirty="0">
                <a:latin typeface="Arial"/>
                <a:ea typeface="Times New Roman"/>
              </a:rPr>
              <a:t>FVEY</a:t>
            </a:r>
            <a:endParaRPr lang="en-US" sz="1400" b="1" dirty="0">
              <a:latin typeface="Times New Roman"/>
              <a:ea typeface="Times New Roman"/>
            </a:endParaRPr>
          </a:p>
          <a:p>
            <a:pPr marL="0" marR="0" algn="ctr">
              <a:spcBef>
                <a:spcPts val="0"/>
              </a:spcBef>
              <a:spcAft>
                <a:spcPts val="0"/>
              </a:spcAft>
            </a:pPr>
            <a:r>
              <a:rPr lang="en-US" sz="900" dirty="0">
                <a:latin typeface="Arial"/>
                <a:ea typeface="Times New Roman"/>
              </a:rPr>
              <a:t>(U) Classification Guide for Electronic Intelligence (ELINT)</a:t>
            </a:r>
            <a:endParaRPr lang="en-US" sz="900" dirty="0">
              <a:latin typeface="Times New Roman"/>
              <a:ea typeface="Times New Roman"/>
            </a:endParaRPr>
          </a:p>
          <a:p>
            <a:pPr marL="0" marR="0" algn="ctr">
              <a:spcBef>
                <a:spcPts val="0"/>
              </a:spcBef>
              <a:spcAft>
                <a:spcPts val="0"/>
              </a:spcAft>
            </a:pPr>
            <a:r>
              <a:rPr lang="en-US" sz="900" dirty="0">
                <a:latin typeface="Arial"/>
                <a:ea typeface="Times New Roman"/>
              </a:rPr>
              <a:t>Effective Date: 15 June 2012,by the National Security Agency/Central Security Service.</a:t>
            </a:r>
            <a:endParaRPr lang="en-US" sz="900" dirty="0">
              <a:latin typeface="Times New Roman"/>
              <a:ea typeface="Times New Roman"/>
            </a:endParaRPr>
          </a:p>
          <a:p>
            <a:pPr marL="0" marR="0" algn="ctr">
              <a:spcBef>
                <a:spcPts val="0"/>
              </a:spcBef>
              <a:spcAft>
                <a:spcPts val="0"/>
              </a:spcAft>
            </a:pPr>
            <a:r>
              <a:rPr lang="en-US" sz="900" dirty="0">
                <a:latin typeface="Arial"/>
                <a:ea typeface="Times New Roman"/>
              </a:rPr>
              <a:t>Declassify on: 25 years from date of material – add actual date</a:t>
            </a:r>
            <a:endParaRPr lang="en-US" sz="900" dirty="0">
              <a:latin typeface="Times New Roman"/>
              <a:ea typeface="Times New Roman"/>
            </a:endParaRPr>
          </a:p>
        </p:txBody>
      </p:sp>
      <p:sp>
        <p:nvSpPr>
          <p:cNvPr id="46" name="Rectangle 45"/>
          <p:cNvSpPr/>
          <p:nvPr userDrawn="1"/>
        </p:nvSpPr>
        <p:spPr>
          <a:xfrm>
            <a:off x="587203" y="5696467"/>
            <a:ext cx="7957909" cy="230832"/>
          </a:xfrm>
          <a:prstGeom prst="rect">
            <a:avLst/>
          </a:prstGeom>
        </p:spPr>
        <p:txBody>
          <a:bodyPr wrap="square">
            <a:spAutoFit/>
          </a:bodyPr>
          <a:lstStyle/>
          <a:p>
            <a:pPr marL="0" marR="0" algn="ctr">
              <a:spcBef>
                <a:spcPts val="0"/>
              </a:spcBef>
              <a:spcAft>
                <a:spcPts val="0"/>
              </a:spcAft>
            </a:pPr>
            <a:r>
              <a:rPr lang="en-US" sz="900" b="1" dirty="0">
                <a:latin typeface="Arial"/>
                <a:ea typeface="Times New Roman"/>
              </a:rPr>
              <a:t>This document contains information that may be exempt from mandatory disclosure under the Freedom of Information Act.  </a:t>
            </a:r>
            <a:endParaRPr lang="en-US" sz="900" b="1" dirty="0">
              <a:latin typeface="Times New Roman"/>
              <a:ea typeface="Times New Roman"/>
            </a:endParaRPr>
          </a:p>
        </p:txBody>
      </p:sp>
      <p:sp>
        <p:nvSpPr>
          <p:cNvPr id="47" name="Rounded Rectangle 46"/>
          <p:cNvSpPr/>
          <p:nvPr userDrawn="1"/>
        </p:nvSpPr>
        <p:spPr bwMode="auto">
          <a:xfrm>
            <a:off x="552797" y="2027654"/>
            <a:ext cx="8021781" cy="3926956"/>
          </a:xfrm>
          <a:prstGeom prst="roundRect">
            <a:avLst>
              <a:gd name="adj" fmla="val 1441"/>
            </a:avLst>
          </a:prstGeom>
          <a:noFill/>
          <a:ln w="76200" cap="flat" cmpd="sng" algn="ctr">
            <a:solidFill>
              <a:srgbClr val="D7E923"/>
            </a:solidFill>
            <a:prstDash val="solid"/>
            <a:round/>
            <a:headEnd type="none" w="med" len="med"/>
            <a:tailEnd type="none" w="med" len="med"/>
          </a:ln>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ct val="50000"/>
              </a:spcBef>
              <a:spcAft>
                <a:spcPct val="0"/>
              </a:spcAft>
              <a:buClrTx/>
              <a:buSzTx/>
              <a:tabLst/>
            </a:pPr>
            <a:endParaRPr lang="en-US" dirty="0"/>
          </a:p>
        </p:txBody>
      </p:sp>
      <p:sp>
        <p:nvSpPr>
          <p:cNvPr id="19" name="TextBox 18"/>
          <p:cNvSpPr txBox="1"/>
          <p:nvPr userDrawn="1"/>
        </p:nvSpPr>
        <p:spPr>
          <a:xfrm>
            <a:off x="301752" y="448056"/>
            <a:ext cx="6675120" cy="400110"/>
          </a:xfrm>
          <a:prstGeom prst="rect">
            <a:avLst/>
          </a:prstGeom>
          <a:noFill/>
        </p:spPr>
        <p:txBody>
          <a:bodyPr wrap="square" rtlCol="0">
            <a:spAutoFit/>
          </a:bodyPr>
          <a:lstStyle/>
          <a:p>
            <a:r>
              <a:rPr lang="en-US" sz="2000" b="1" dirty="0">
                <a:solidFill>
                  <a:srgbClr val="315EAB"/>
                </a:solidFill>
              </a:rPr>
              <a:t>(U)  Additional Handling Information</a:t>
            </a:r>
          </a:p>
        </p:txBody>
      </p:sp>
    </p:spTree>
    <p:extLst>
      <p:ext uri="{BB962C8B-B14F-4D97-AF65-F5344CB8AC3E}">
        <p14:creationId xmlns:p14="http://schemas.microsoft.com/office/powerpoint/2010/main" val="394753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ultiple Source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1752" y="1197864"/>
            <a:ext cx="8531352" cy="5056632"/>
          </a:xfrm>
          <a:prstGeom prst="rect">
            <a:avLst/>
          </a:prstGeom>
        </p:spPr>
        <p:txBody>
          <a:bodyPr tIns="45720" rIns="91440" bIns="45720"/>
          <a:lstStyle>
            <a:lvl1pPr marL="228600" indent="-228600">
              <a:lnSpc>
                <a:spcPct val="100000"/>
              </a:lnSpc>
              <a:spcBef>
                <a:spcPts val="400"/>
              </a:spcBef>
              <a:spcAft>
                <a:spcPts val="0"/>
              </a:spcAft>
              <a:buClr>
                <a:srgbClr val="315EAB"/>
              </a:buClr>
              <a:buSzPct val="90000"/>
              <a:buFont typeface="Wingdings" panose="05000000000000000000" pitchFamily="2" charset="2"/>
              <a:buChar char="§"/>
              <a:defRPr sz="1800" b="1" baseline="0">
                <a:solidFill>
                  <a:srgbClr val="315EAB"/>
                </a:solidFill>
              </a:defRPr>
            </a:lvl1pPr>
            <a:lvl2pPr marL="237744" indent="0">
              <a:lnSpc>
                <a:spcPct val="100000"/>
              </a:lnSpc>
              <a:spcBef>
                <a:spcPts val="400"/>
              </a:spcBef>
              <a:spcAft>
                <a:spcPts val="0"/>
              </a:spcAft>
              <a:buClr>
                <a:srgbClr val="315EAB"/>
              </a:buClr>
              <a:buSzPct val="90000"/>
              <a:buFont typeface="Calibri" panose="020F0502020204030204" pitchFamily="34" charset="0"/>
              <a:buNone/>
              <a:defRPr sz="1600" baseline="0">
                <a:solidFill>
                  <a:schemeClr val="tx1"/>
                </a:solidFill>
              </a:defRPr>
            </a:lvl2pPr>
            <a:lvl3pPr marL="466344" indent="0">
              <a:lnSpc>
                <a:spcPct val="100000"/>
              </a:lnSpc>
              <a:spcBef>
                <a:spcPts val="400"/>
              </a:spcBef>
              <a:spcAft>
                <a:spcPts val="0"/>
              </a:spcAft>
              <a:buClr>
                <a:srgbClr val="315EAB"/>
              </a:buClr>
              <a:buSzPct val="120000"/>
              <a:buFont typeface="Arial" panose="020B0604020202020204" pitchFamily="34" charset="0"/>
              <a:buNone/>
              <a:defRPr sz="1400" baseline="0">
                <a:solidFill>
                  <a:schemeClr val="tx1"/>
                </a:solidFill>
              </a:defRPr>
            </a:lvl3pPr>
            <a:lvl4pPr marL="685800" indent="0">
              <a:lnSpc>
                <a:spcPct val="100000"/>
              </a:lnSpc>
              <a:spcBef>
                <a:spcPts val="400"/>
              </a:spcBef>
              <a:spcAft>
                <a:spcPts val="0"/>
              </a:spcAft>
              <a:buClr>
                <a:srgbClr val="315EAB"/>
              </a:buClr>
              <a:buSzPct val="80000"/>
              <a:buFont typeface="Courier New" panose="02070309020205020404" pitchFamily="49" charset="0"/>
              <a:buNone/>
              <a:defRPr sz="1200" baseline="0">
                <a:solidFill>
                  <a:schemeClr val="tx1"/>
                </a:solidFill>
              </a:defRPr>
            </a:lvl4pPr>
            <a:lvl5pPr marL="914400" indent="0">
              <a:lnSpc>
                <a:spcPct val="100000"/>
              </a:lnSpc>
              <a:spcBef>
                <a:spcPts val="400"/>
              </a:spcBef>
              <a:spcAft>
                <a:spcPts val="0"/>
              </a:spcAft>
              <a:buClr>
                <a:srgbClr val="315EAB"/>
              </a:buClr>
              <a:buSzPct val="90000"/>
              <a:buFont typeface="Wingdings" panose="05000000000000000000" pitchFamily="2" charset="2"/>
              <a:buNone/>
              <a:defRPr sz="1100" i="1">
                <a:solidFill>
                  <a:schemeClr val="tx1"/>
                </a:solidFill>
              </a:defRPr>
            </a:lvl5pPr>
          </a:lstStyle>
          <a:p>
            <a:pPr lvl="0"/>
            <a:r>
              <a:rPr lang="en-US" dirty="0"/>
              <a:t>(U)  Include Multiple Source List if Necessary</a:t>
            </a:r>
          </a:p>
          <a:p>
            <a:pPr lvl="4"/>
            <a:endParaRPr lang="en-US" dirty="0"/>
          </a:p>
        </p:txBody>
      </p:sp>
      <p:sp>
        <p:nvSpPr>
          <p:cNvPr id="6" name="Slide Number Placeholder 5"/>
          <p:cNvSpPr>
            <a:spLocks noGrp="1"/>
          </p:cNvSpPr>
          <p:nvPr>
            <p:ph type="sldNum" sz="quarter" idx="12"/>
          </p:nvPr>
        </p:nvSpPr>
        <p:spPr/>
        <p:txBody>
          <a:bodyPr/>
          <a:lstStyle/>
          <a:p>
            <a:fld id="{0CD75B9A-E391-496B-A838-42C196157201}" type="slidenum">
              <a:rPr lang="en-US" smtClean="0"/>
              <a:t>‹#›</a:t>
            </a:fld>
            <a:endParaRPr lang="en-US"/>
          </a:p>
        </p:txBody>
      </p:sp>
      <p:sp>
        <p:nvSpPr>
          <p:cNvPr id="4" name="TextBox 3"/>
          <p:cNvSpPr txBox="1"/>
          <p:nvPr userDrawn="1"/>
        </p:nvSpPr>
        <p:spPr>
          <a:xfrm>
            <a:off x="301752" y="448056"/>
            <a:ext cx="6675120" cy="400110"/>
          </a:xfrm>
          <a:prstGeom prst="rect">
            <a:avLst/>
          </a:prstGeom>
          <a:noFill/>
        </p:spPr>
        <p:txBody>
          <a:bodyPr wrap="square" rtlCol="0">
            <a:spAutoFit/>
          </a:bodyPr>
          <a:lstStyle/>
          <a:p>
            <a:r>
              <a:rPr lang="en-US" sz="2000" b="1" dirty="0">
                <a:solidFill>
                  <a:srgbClr val="315EAB"/>
                </a:solidFill>
              </a:rPr>
              <a:t>(U)  Multiple Source List</a:t>
            </a:r>
          </a:p>
        </p:txBody>
      </p:sp>
    </p:spTree>
    <p:extLst>
      <p:ext uri="{BB962C8B-B14F-4D97-AF65-F5344CB8AC3E}">
        <p14:creationId xmlns:p14="http://schemas.microsoft.com/office/powerpoint/2010/main" val="210937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er Backgrou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1752" y="1197864"/>
            <a:ext cx="8531352" cy="5056632"/>
          </a:xfrm>
          <a:prstGeom prst="rect">
            <a:avLst/>
          </a:prstGeom>
        </p:spPr>
        <p:txBody>
          <a:bodyPr tIns="45720" rIns="91440" bIns="45720"/>
          <a:lstStyle>
            <a:lvl1pPr marL="228600" indent="-228600">
              <a:lnSpc>
                <a:spcPct val="100000"/>
              </a:lnSpc>
              <a:spcBef>
                <a:spcPts val="400"/>
              </a:spcBef>
              <a:spcAft>
                <a:spcPts val="0"/>
              </a:spcAft>
              <a:buClr>
                <a:srgbClr val="315EAB"/>
              </a:buClr>
              <a:buSzPct val="90000"/>
              <a:buFont typeface="Wingdings" panose="05000000000000000000" pitchFamily="2" charset="2"/>
              <a:buChar char="§"/>
              <a:defRPr sz="1800" b="1" baseline="0">
                <a:solidFill>
                  <a:srgbClr val="315EAB"/>
                </a:solidFill>
              </a:defRPr>
            </a:lvl1pPr>
            <a:lvl2pPr marL="523494" indent="-285750">
              <a:lnSpc>
                <a:spcPct val="100000"/>
              </a:lnSpc>
              <a:spcBef>
                <a:spcPts val="400"/>
              </a:spcBef>
              <a:spcAft>
                <a:spcPts val="0"/>
              </a:spcAft>
              <a:buClr>
                <a:srgbClr val="315EAB"/>
              </a:buClr>
              <a:buSzPct val="90000"/>
              <a:buFont typeface="Calibri" panose="020F0502020204030204" pitchFamily="34" charset="0"/>
              <a:buChar char="⁻"/>
              <a:defRPr sz="1600" baseline="0">
                <a:solidFill>
                  <a:schemeClr val="tx1"/>
                </a:solidFill>
              </a:defRPr>
            </a:lvl2pPr>
            <a:lvl3pPr marL="694944" indent="-228600">
              <a:lnSpc>
                <a:spcPct val="100000"/>
              </a:lnSpc>
              <a:spcBef>
                <a:spcPts val="400"/>
              </a:spcBef>
              <a:spcAft>
                <a:spcPts val="0"/>
              </a:spcAft>
              <a:buClr>
                <a:srgbClr val="315EAB"/>
              </a:buClr>
              <a:buSzPct val="120000"/>
              <a:buFont typeface="Arial" panose="020B0604020202020204" pitchFamily="34" charset="0"/>
              <a:buChar char="•"/>
              <a:defRPr sz="1400" baseline="0">
                <a:solidFill>
                  <a:schemeClr val="tx1"/>
                </a:solidFill>
              </a:defRPr>
            </a:lvl3pPr>
            <a:lvl4pPr marL="857250" indent="-171450">
              <a:lnSpc>
                <a:spcPct val="100000"/>
              </a:lnSpc>
              <a:spcBef>
                <a:spcPts val="400"/>
              </a:spcBef>
              <a:spcAft>
                <a:spcPts val="0"/>
              </a:spcAft>
              <a:buClr>
                <a:srgbClr val="315EAB"/>
              </a:buClr>
              <a:buSzPct val="80000"/>
              <a:buFont typeface="Courier New" panose="02070309020205020404" pitchFamily="49" charset="0"/>
              <a:buChar char="o"/>
              <a:defRPr sz="1200" baseline="0">
                <a:solidFill>
                  <a:schemeClr val="tx1"/>
                </a:solidFill>
              </a:defRPr>
            </a:lvl4pPr>
            <a:lvl5pPr marL="1085850" indent="-171450">
              <a:lnSpc>
                <a:spcPct val="100000"/>
              </a:lnSpc>
              <a:spcBef>
                <a:spcPts val="400"/>
              </a:spcBef>
              <a:spcAft>
                <a:spcPts val="0"/>
              </a:spcAft>
              <a:buClr>
                <a:srgbClr val="315EAB"/>
              </a:buClr>
              <a:buSzPct val="90000"/>
              <a:buFont typeface="Wingdings" panose="05000000000000000000" pitchFamily="2" charset="2"/>
              <a:buChar char="Ø"/>
              <a:defRPr sz="1100" i="1">
                <a:solidFill>
                  <a:schemeClr val="tx1"/>
                </a:solidFill>
              </a:defRPr>
            </a:lvl5pPr>
          </a:lstStyle>
          <a:p>
            <a:pPr lvl="0"/>
            <a:r>
              <a:rPr lang="en-US" dirty="0"/>
              <a:t>Examples Include: School and/or Training Background (Engineering Physics Military Experience), Degree and/or Area of Expertise at Peraton, Number of Years at Peraton (Harris, Exelis, etc.), Programs You Support</a:t>
            </a:r>
          </a:p>
          <a:p>
            <a:pPr lvl="1"/>
            <a:r>
              <a:rPr lang="en-US" dirty="0"/>
              <a:t>Text</a:t>
            </a:r>
          </a:p>
          <a:p>
            <a:pPr lvl="2"/>
            <a:r>
              <a:rPr lang="en-US" dirty="0"/>
              <a:t>Text</a:t>
            </a:r>
          </a:p>
          <a:p>
            <a:pPr lvl="3"/>
            <a:r>
              <a:rPr lang="en-US" dirty="0"/>
              <a:t>Text</a:t>
            </a:r>
          </a:p>
          <a:p>
            <a:pPr lvl="4"/>
            <a:r>
              <a:rPr lang="en-US" dirty="0"/>
              <a:t>Text</a:t>
            </a:r>
          </a:p>
          <a:p>
            <a:pPr lvl="4"/>
            <a:endParaRPr lang="en-US" dirty="0"/>
          </a:p>
        </p:txBody>
      </p:sp>
      <p:sp>
        <p:nvSpPr>
          <p:cNvPr id="6" name="Slide Number Placeholder 5"/>
          <p:cNvSpPr>
            <a:spLocks noGrp="1"/>
          </p:cNvSpPr>
          <p:nvPr>
            <p:ph type="sldNum" sz="quarter" idx="12"/>
          </p:nvPr>
        </p:nvSpPr>
        <p:spPr/>
        <p:txBody>
          <a:bodyPr/>
          <a:lstStyle/>
          <a:p>
            <a:fld id="{0CD75B9A-E391-496B-A838-42C196157201}" type="slidenum">
              <a:rPr lang="en-US" smtClean="0"/>
              <a:t>‹#›</a:t>
            </a:fld>
            <a:endParaRPr lang="en-US"/>
          </a:p>
        </p:txBody>
      </p:sp>
      <p:sp>
        <p:nvSpPr>
          <p:cNvPr id="4" name="TextBox 3"/>
          <p:cNvSpPr txBox="1"/>
          <p:nvPr userDrawn="1"/>
        </p:nvSpPr>
        <p:spPr>
          <a:xfrm>
            <a:off x="301752" y="448056"/>
            <a:ext cx="6675120" cy="400110"/>
          </a:xfrm>
          <a:prstGeom prst="rect">
            <a:avLst/>
          </a:prstGeom>
          <a:noFill/>
        </p:spPr>
        <p:txBody>
          <a:bodyPr wrap="square" rtlCol="0">
            <a:spAutoFit/>
          </a:bodyPr>
          <a:lstStyle/>
          <a:p>
            <a:r>
              <a:rPr lang="en-US" sz="2000" b="1" dirty="0">
                <a:solidFill>
                  <a:srgbClr val="315EAB"/>
                </a:solidFill>
              </a:rPr>
              <a:t>(U)  Background Information</a:t>
            </a:r>
          </a:p>
        </p:txBody>
      </p:sp>
    </p:spTree>
    <p:extLst>
      <p:ext uri="{BB962C8B-B14F-4D97-AF65-F5344CB8AC3E}">
        <p14:creationId xmlns:p14="http://schemas.microsoft.com/office/powerpoint/2010/main" val="390185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752" y="448056"/>
            <a:ext cx="6675120" cy="365760"/>
          </a:xfrm>
          <a:prstGeom prst="rect">
            <a:avLst/>
          </a:prstGeom>
        </p:spPr>
        <p:txBody>
          <a:bodyPr/>
          <a:lstStyle>
            <a:lvl1pPr>
              <a:lnSpc>
                <a:spcPct val="100000"/>
              </a:lnSpc>
              <a:defRPr sz="2000" b="1">
                <a:solidFill>
                  <a:srgbClr val="315EAB"/>
                </a:solidFill>
                <a:latin typeface="+mn-lt"/>
              </a:defRPr>
            </a:lvl1pPr>
          </a:lstStyle>
          <a:p>
            <a:r>
              <a:rPr lang="en-US" dirty="0"/>
              <a:t>Click to edit Master title Style</a:t>
            </a:r>
          </a:p>
        </p:txBody>
      </p:sp>
      <p:sp>
        <p:nvSpPr>
          <p:cNvPr id="3" name="Content Placeholder 2"/>
          <p:cNvSpPr>
            <a:spLocks noGrp="1"/>
          </p:cNvSpPr>
          <p:nvPr>
            <p:ph idx="1"/>
          </p:nvPr>
        </p:nvSpPr>
        <p:spPr>
          <a:xfrm>
            <a:off x="301752" y="1197864"/>
            <a:ext cx="8531352" cy="5056632"/>
          </a:xfrm>
          <a:prstGeom prst="rect">
            <a:avLst/>
          </a:prstGeom>
        </p:spPr>
        <p:txBody>
          <a:bodyPr tIns="45720" rIns="91440" bIns="45720"/>
          <a:lstStyle>
            <a:lvl1pPr marL="228600" indent="-228600">
              <a:lnSpc>
                <a:spcPct val="100000"/>
              </a:lnSpc>
              <a:spcBef>
                <a:spcPts val="1000"/>
              </a:spcBef>
              <a:spcAft>
                <a:spcPts val="0"/>
              </a:spcAft>
              <a:buClr>
                <a:srgbClr val="315EAB"/>
              </a:buClr>
              <a:buSzPct val="90000"/>
              <a:buFont typeface="Wingdings" panose="05000000000000000000" pitchFamily="2" charset="2"/>
              <a:buChar char="§"/>
              <a:defRPr sz="1800" b="1">
                <a:solidFill>
                  <a:srgbClr val="315EAB"/>
                </a:solidFill>
              </a:defRPr>
            </a:lvl1pPr>
            <a:lvl2pPr marL="457200" indent="-219456">
              <a:lnSpc>
                <a:spcPct val="100000"/>
              </a:lnSpc>
              <a:spcBef>
                <a:spcPts val="400"/>
              </a:spcBef>
              <a:spcAft>
                <a:spcPts val="0"/>
              </a:spcAft>
              <a:buClr>
                <a:srgbClr val="315EAB"/>
              </a:buClr>
              <a:buSzPct val="90000"/>
              <a:buFont typeface="Calibri" panose="020F0502020204030204" pitchFamily="34" charset="0"/>
              <a:buChar char="–"/>
              <a:defRPr sz="1600">
                <a:solidFill>
                  <a:schemeClr val="tx1"/>
                </a:solidFill>
              </a:defRPr>
            </a:lvl2pPr>
            <a:lvl3pPr marL="694944" indent="-228600">
              <a:lnSpc>
                <a:spcPct val="100000"/>
              </a:lnSpc>
              <a:spcBef>
                <a:spcPts val="400"/>
              </a:spcBef>
              <a:spcAft>
                <a:spcPts val="0"/>
              </a:spcAft>
              <a:buClr>
                <a:srgbClr val="315EAB"/>
              </a:buClr>
              <a:buSzPct val="120000"/>
              <a:buFont typeface="Arial" panose="020B0604020202020204" pitchFamily="34" charset="0"/>
              <a:buChar char="•"/>
              <a:defRPr sz="1400" baseline="0">
                <a:solidFill>
                  <a:schemeClr val="tx1"/>
                </a:solidFill>
              </a:defRPr>
            </a:lvl3pPr>
            <a:lvl4pPr marL="914400" indent="-228600">
              <a:lnSpc>
                <a:spcPct val="100000"/>
              </a:lnSpc>
              <a:spcBef>
                <a:spcPts val="400"/>
              </a:spcBef>
              <a:spcAft>
                <a:spcPts val="0"/>
              </a:spcAft>
              <a:buClr>
                <a:srgbClr val="315EAB"/>
              </a:buClr>
              <a:buSzPct val="80000"/>
              <a:buFont typeface="Courier New" panose="02070309020205020404" pitchFamily="49" charset="0"/>
              <a:buChar char="o"/>
              <a:defRPr sz="1200">
                <a:solidFill>
                  <a:schemeClr val="tx1"/>
                </a:solidFill>
              </a:defRPr>
            </a:lvl4pPr>
            <a:lvl5pPr marL="1143000" indent="-228600">
              <a:lnSpc>
                <a:spcPct val="100000"/>
              </a:lnSpc>
              <a:spcBef>
                <a:spcPts val="400"/>
              </a:spcBef>
              <a:spcAft>
                <a:spcPts val="0"/>
              </a:spcAft>
              <a:buClr>
                <a:srgbClr val="315EAB"/>
              </a:buClr>
              <a:buSzPct val="90000"/>
              <a:buFont typeface="Wingdings" panose="05000000000000000000" pitchFamily="2" charset="2"/>
              <a:buChar char="Ø"/>
              <a:defRPr sz="1100" i="1">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0CD75B9A-E391-496B-A838-42C196157201}" type="slidenum">
              <a:rPr lang="en-US" smtClean="0"/>
              <a:t>‹#›</a:t>
            </a:fld>
            <a:endParaRPr lang="en-US"/>
          </a:p>
        </p:txBody>
      </p:sp>
      <p:sp>
        <p:nvSpPr>
          <p:cNvPr id="14" name="Text Placeholder 13"/>
          <p:cNvSpPr>
            <a:spLocks noGrp="1"/>
          </p:cNvSpPr>
          <p:nvPr>
            <p:ph type="body" sz="quarter" idx="13" hasCustomPrompt="1"/>
          </p:nvPr>
        </p:nvSpPr>
        <p:spPr>
          <a:xfrm>
            <a:off x="301752" y="822960"/>
            <a:ext cx="8531352" cy="374904"/>
          </a:xfrm>
          <a:prstGeom prst="rect">
            <a:avLst/>
          </a:prstGeom>
        </p:spPr>
        <p:txBody>
          <a:bodyPr/>
          <a:lstStyle>
            <a:lvl1pPr marL="0" indent="0">
              <a:lnSpc>
                <a:spcPct val="100000"/>
              </a:lnSpc>
              <a:spcBef>
                <a:spcPts val="800"/>
              </a:spcBef>
              <a:buNone/>
              <a:defRPr sz="1600" b="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 Takeaway Point</a:t>
            </a:r>
          </a:p>
        </p:txBody>
      </p:sp>
    </p:spTree>
    <p:extLst>
      <p:ext uri="{BB962C8B-B14F-4D97-AF65-F5344CB8AC3E}">
        <p14:creationId xmlns:p14="http://schemas.microsoft.com/office/powerpoint/2010/main" val="207414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1752" y="1197864"/>
            <a:ext cx="4261104" cy="5056632"/>
          </a:xfrm>
          <a:prstGeom prst="rect">
            <a:avLst/>
          </a:prstGeom>
        </p:spPr>
        <p:txBody>
          <a:bodyPr/>
          <a:lstStyle>
            <a:lvl1pPr marL="228600" indent="-228600">
              <a:lnSpc>
                <a:spcPct val="100000"/>
              </a:lnSpc>
              <a:buClr>
                <a:srgbClr val="315EAB"/>
              </a:buClr>
              <a:buSzPct val="90000"/>
              <a:buFont typeface="Wingdings" panose="05000000000000000000" pitchFamily="2" charset="2"/>
              <a:buChar char="§"/>
              <a:defRPr sz="1800" b="1">
                <a:solidFill>
                  <a:srgbClr val="315EAB"/>
                </a:solidFill>
              </a:defRPr>
            </a:lvl1pPr>
            <a:lvl2pPr marL="457200" indent="-219456">
              <a:lnSpc>
                <a:spcPct val="100000"/>
              </a:lnSpc>
              <a:spcBef>
                <a:spcPts val="400"/>
              </a:spcBef>
              <a:buClr>
                <a:srgbClr val="315EAB"/>
              </a:buClr>
              <a:buSzPct val="90000"/>
              <a:buFont typeface="Calibri" panose="020F0502020204030204" pitchFamily="34" charset="0"/>
              <a:buChar char="–"/>
              <a:defRPr sz="1600">
                <a:solidFill>
                  <a:schemeClr val="tx1"/>
                </a:solidFill>
              </a:defRPr>
            </a:lvl2pPr>
            <a:lvl3pPr marL="694944" indent="-228600">
              <a:lnSpc>
                <a:spcPct val="100000"/>
              </a:lnSpc>
              <a:spcBef>
                <a:spcPts val="400"/>
              </a:spcBef>
              <a:buClr>
                <a:srgbClr val="315EAB"/>
              </a:buClr>
              <a:buSzPct val="120000"/>
              <a:buFont typeface="Arial" panose="020B0604020202020204" pitchFamily="34" charset="0"/>
              <a:buChar char="•"/>
              <a:defRPr sz="1400">
                <a:solidFill>
                  <a:schemeClr val="tx1"/>
                </a:solidFill>
              </a:defRPr>
            </a:lvl3pPr>
            <a:lvl4pPr marL="914400" indent="-228600">
              <a:lnSpc>
                <a:spcPct val="100000"/>
              </a:lnSpc>
              <a:spcBef>
                <a:spcPts val="400"/>
              </a:spcBef>
              <a:buClr>
                <a:srgbClr val="315EAB"/>
              </a:buClr>
              <a:buSzPct val="80000"/>
              <a:buFont typeface="Courier New" panose="02070309020205020404" pitchFamily="49" charset="0"/>
              <a:buChar char="o"/>
              <a:defRPr sz="1200">
                <a:solidFill>
                  <a:schemeClr val="tx1"/>
                </a:solidFill>
              </a:defRPr>
            </a:lvl4pPr>
            <a:lvl5pPr marL="1143000" indent="-228600">
              <a:lnSpc>
                <a:spcPct val="100000"/>
              </a:lnSpc>
              <a:spcBef>
                <a:spcPts val="400"/>
              </a:spcBef>
              <a:buClr>
                <a:srgbClr val="315EAB"/>
              </a:buClr>
              <a:buSzPct val="90000"/>
              <a:buFont typeface="Wingdings" panose="05000000000000000000" pitchFamily="2" charset="2"/>
              <a:buChar char="Ø"/>
              <a:defRPr sz="1100" i="1">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81144" y="1197864"/>
            <a:ext cx="4261104" cy="5056632"/>
          </a:xfrm>
          <a:prstGeom prst="rect">
            <a:avLst/>
          </a:prstGeom>
        </p:spPr>
        <p:txBody>
          <a:bodyPr/>
          <a:lstStyle>
            <a:lvl1pPr marL="228600" indent="-228600">
              <a:lnSpc>
                <a:spcPct val="100000"/>
              </a:lnSpc>
              <a:buClr>
                <a:srgbClr val="315EAB"/>
              </a:buClr>
              <a:buSzPct val="90000"/>
              <a:buFont typeface="Wingdings" panose="05000000000000000000" pitchFamily="2" charset="2"/>
              <a:buChar char="§"/>
              <a:defRPr sz="1800" b="1">
                <a:solidFill>
                  <a:srgbClr val="315EAB"/>
                </a:solidFill>
              </a:defRPr>
            </a:lvl1pPr>
            <a:lvl2pPr marL="457200" indent="-219456">
              <a:lnSpc>
                <a:spcPct val="100000"/>
              </a:lnSpc>
              <a:spcBef>
                <a:spcPts val="400"/>
              </a:spcBef>
              <a:buClr>
                <a:srgbClr val="315EAB"/>
              </a:buClr>
              <a:buSzPct val="90000"/>
              <a:buFont typeface="Calibri" panose="020F0502020204030204" pitchFamily="34" charset="0"/>
              <a:buChar char="–"/>
              <a:defRPr lang="en-US" sz="1600" kern="1200" dirty="0" smtClean="0">
                <a:solidFill>
                  <a:schemeClr val="tx1"/>
                </a:solidFill>
                <a:latin typeface="+mn-lt"/>
                <a:ea typeface="+mn-ea"/>
                <a:cs typeface="+mn-cs"/>
              </a:defRPr>
            </a:lvl2pPr>
            <a:lvl3pPr marL="694944" indent="-228600">
              <a:lnSpc>
                <a:spcPct val="100000"/>
              </a:lnSpc>
              <a:spcBef>
                <a:spcPts val="400"/>
              </a:spcBef>
              <a:buClr>
                <a:srgbClr val="315EAB"/>
              </a:buClr>
              <a:buSzPct val="120000"/>
              <a:buFont typeface="Arial" panose="020B0604020202020204" pitchFamily="34" charset="0"/>
              <a:buChar char="•"/>
              <a:defRPr lang="en-US" sz="1400" kern="1200" dirty="0" smtClean="0">
                <a:solidFill>
                  <a:schemeClr val="tx1"/>
                </a:solidFill>
                <a:latin typeface="+mn-lt"/>
                <a:ea typeface="+mn-ea"/>
                <a:cs typeface="+mn-cs"/>
              </a:defRPr>
            </a:lvl3pPr>
            <a:lvl4pPr marL="914400" indent="-228600">
              <a:lnSpc>
                <a:spcPct val="100000"/>
              </a:lnSpc>
              <a:spcBef>
                <a:spcPts val="400"/>
              </a:spcBef>
              <a:buClr>
                <a:srgbClr val="315EAB"/>
              </a:buClr>
              <a:buSzPct val="80000"/>
              <a:buFont typeface="Courier New" panose="02070309020205020404" pitchFamily="49" charset="0"/>
              <a:buChar char="o"/>
              <a:defRPr sz="1200">
                <a:solidFill>
                  <a:schemeClr val="tx1"/>
                </a:solidFill>
              </a:defRPr>
            </a:lvl4pPr>
            <a:lvl5pPr marL="1143000" indent="-228600">
              <a:lnSpc>
                <a:spcPct val="100000"/>
              </a:lnSpc>
              <a:spcBef>
                <a:spcPts val="400"/>
              </a:spcBef>
              <a:buClr>
                <a:srgbClr val="315EAB"/>
              </a:buClr>
              <a:buSzPct val="90000"/>
              <a:buFont typeface="Wingdings" panose="05000000000000000000" pitchFamily="2" charset="2"/>
              <a:buChar char="Ø"/>
              <a:defRPr sz="1100" i="1">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0CD75B9A-E391-496B-A838-42C196157201}" type="slidenum">
              <a:rPr lang="en-US" smtClean="0"/>
              <a:t>‹#›</a:t>
            </a:fld>
            <a:endParaRPr lang="en-US"/>
          </a:p>
        </p:txBody>
      </p:sp>
      <p:sp>
        <p:nvSpPr>
          <p:cNvPr id="8" name="Title 1"/>
          <p:cNvSpPr>
            <a:spLocks noGrp="1"/>
          </p:cNvSpPr>
          <p:nvPr>
            <p:ph type="title" hasCustomPrompt="1"/>
          </p:nvPr>
        </p:nvSpPr>
        <p:spPr>
          <a:xfrm>
            <a:off x="301752" y="448056"/>
            <a:ext cx="6675120" cy="365760"/>
          </a:xfrm>
          <a:prstGeom prst="rect">
            <a:avLst/>
          </a:prstGeom>
        </p:spPr>
        <p:txBody>
          <a:bodyPr/>
          <a:lstStyle>
            <a:lvl1pPr>
              <a:lnSpc>
                <a:spcPct val="100000"/>
              </a:lnSpc>
              <a:defRPr sz="2000" b="1">
                <a:solidFill>
                  <a:srgbClr val="315EAB"/>
                </a:solidFill>
                <a:latin typeface="+mn-lt"/>
              </a:defRPr>
            </a:lvl1pPr>
          </a:lstStyle>
          <a:p>
            <a:r>
              <a:rPr lang="en-US" dirty="0"/>
              <a:t>Click to edit Master title Style</a:t>
            </a:r>
          </a:p>
        </p:txBody>
      </p:sp>
      <p:sp>
        <p:nvSpPr>
          <p:cNvPr id="9" name="Text Placeholder 13"/>
          <p:cNvSpPr>
            <a:spLocks noGrp="1"/>
          </p:cNvSpPr>
          <p:nvPr>
            <p:ph type="body" sz="quarter" idx="13" hasCustomPrompt="1"/>
          </p:nvPr>
        </p:nvSpPr>
        <p:spPr>
          <a:xfrm>
            <a:off x="301752" y="822960"/>
            <a:ext cx="8531352" cy="374904"/>
          </a:xfrm>
          <a:prstGeom prst="rect">
            <a:avLst/>
          </a:prstGeom>
        </p:spPr>
        <p:txBody>
          <a:bodyPr/>
          <a:lstStyle>
            <a:lvl1pPr marL="0" indent="0">
              <a:lnSpc>
                <a:spcPct val="100000"/>
              </a:lnSpc>
              <a:spcBef>
                <a:spcPts val="800"/>
              </a:spcBef>
              <a:buNone/>
              <a:defRPr sz="1600" b="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 Takeaway Point</a:t>
            </a:r>
          </a:p>
        </p:txBody>
      </p:sp>
    </p:spTree>
    <p:extLst>
      <p:ext uri="{BB962C8B-B14F-4D97-AF65-F5344CB8AC3E}">
        <p14:creationId xmlns:p14="http://schemas.microsoft.com/office/powerpoint/2010/main" val="154751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tailed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0896" y="1664208"/>
            <a:ext cx="4261104" cy="4599432"/>
          </a:xfrm>
          <a:prstGeom prst="rect">
            <a:avLst/>
          </a:prstGeom>
        </p:spPr>
        <p:txBody>
          <a:bodyPr/>
          <a:lstStyle>
            <a:lvl1pPr marL="228600" indent="-228600">
              <a:lnSpc>
                <a:spcPct val="100000"/>
              </a:lnSpc>
              <a:buClr>
                <a:srgbClr val="315EAB"/>
              </a:buClr>
              <a:buSzPct val="90000"/>
              <a:buFont typeface="Wingdings" panose="05000000000000000000" pitchFamily="2" charset="2"/>
              <a:buChar char="§"/>
              <a:defRPr sz="1800" b="1">
                <a:solidFill>
                  <a:srgbClr val="315EAB"/>
                </a:solidFill>
              </a:defRPr>
            </a:lvl1pPr>
            <a:lvl2pPr marL="457200" indent="-219456">
              <a:lnSpc>
                <a:spcPct val="100000"/>
              </a:lnSpc>
              <a:spcBef>
                <a:spcPts val="400"/>
              </a:spcBef>
              <a:buClr>
                <a:srgbClr val="315EAB"/>
              </a:buClr>
              <a:buSzPct val="90000"/>
              <a:buFont typeface="Calibri" panose="020F0502020204030204" pitchFamily="34" charset="0"/>
              <a:buChar char="–"/>
              <a:defRPr sz="1600">
                <a:solidFill>
                  <a:schemeClr val="tx1"/>
                </a:solidFill>
              </a:defRPr>
            </a:lvl2pPr>
            <a:lvl3pPr marL="694944" indent="-228600">
              <a:lnSpc>
                <a:spcPct val="100000"/>
              </a:lnSpc>
              <a:spcBef>
                <a:spcPts val="400"/>
              </a:spcBef>
              <a:buClr>
                <a:srgbClr val="315EAB"/>
              </a:buClr>
              <a:buSzPct val="120000"/>
              <a:buFont typeface="Arial" panose="020B0604020202020204" pitchFamily="34" charset="0"/>
              <a:buChar char="•"/>
              <a:defRPr sz="1400">
                <a:solidFill>
                  <a:schemeClr val="tx1"/>
                </a:solidFill>
              </a:defRPr>
            </a:lvl3pPr>
            <a:lvl4pPr marL="914400" indent="-228600">
              <a:lnSpc>
                <a:spcPct val="100000"/>
              </a:lnSpc>
              <a:spcBef>
                <a:spcPts val="400"/>
              </a:spcBef>
              <a:buClr>
                <a:srgbClr val="315EAB"/>
              </a:buClr>
              <a:buSzPct val="80000"/>
              <a:buFont typeface="Courier New" panose="02070309020205020404" pitchFamily="49" charset="0"/>
              <a:buChar char="o"/>
              <a:defRPr sz="1200">
                <a:solidFill>
                  <a:schemeClr val="tx1"/>
                </a:solidFill>
              </a:defRPr>
            </a:lvl4pPr>
            <a:lvl5pPr marL="1143000" indent="-228600">
              <a:lnSpc>
                <a:spcPct val="100000"/>
              </a:lnSpc>
              <a:spcBef>
                <a:spcPts val="400"/>
              </a:spcBef>
              <a:buClr>
                <a:srgbClr val="315EAB"/>
              </a:buClr>
              <a:buSzPct val="90000"/>
              <a:buFont typeface="Wingdings" panose="05000000000000000000" pitchFamily="2" charset="2"/>
              <a:buChar char="Ø"/>
              <a:defRPr sz="1100" i="1">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81144" y="1664208"/>
            <a:ext cx="4261104" cy="4599432"/>
          </a:xfrm>
          <a:prstGeom prst="rect">
            <a:avLst/>
          </a:prstGeom>
        </p:spPr>
        <p:txBody>
          <a:bodyPr/>
          <a:lstStyle>
            <a:lvl1pPr marL="228600" indent="-228600">
              <a:lnSpc>
                <a:spcPct val="100000"/>
              </a:lnSpc>
              <a:buClr>
                <a:srgbClr val="315EAB"/>
              </a:buClr>
              <a:buSzPct val="90000"/>
              <a:buFont typeface="Wingdings" panose="05000000000000000000" pitchFamily="2" charset="2"/>
              <a:buChar char="§"/>
              <a:defRPr sz="1800" b="1">
                <a:solidFill>
                  <a:srgbClr val="315EAB"/>
                </a:solidFill>
              </a:defRPr>
            </a:lvl1pPr>
            <a:lvl2pPr marL="457200" indent="-219456">
              <a:lnSpc>
                <a:spcPct val="100000"/>
              </a:lnSpc>
              <a:spcBef>
                <a:spcPts val="400"/>
              </a:spcBef>
              <a:buClr>
                <a:srgbClr val="315EAB"/>
              </a:buClr>
              <a:buSzPct val="90000"/>
              <a:buFont typeface="Calibri" panose="020F0502020204030204" pitchFamily="34" charset="0"/>
              <a:buChar char="–"/>
              <a:defRPr lang="en-US" sz="1600" kern="1200" dirty="0" smtClean="0">
                <a:solidFill>
                  <a:schemeClr val="tx1"/>
                </a:solidFill>
                <a:latin typeface="+mn-lt"/>
                <a:ea typeface="+mn-ea"/>
                <a:cs typeface="+mn-cs"/>
              </a:defRPr>
            </a:lvl2pPr>
            <a:lvl3pPr marL="694944" indent="-228600">
              <a:lnSpc>
                <a:spcPct val="100000"/>
              </a:lnSpc>
              <a:spcBef>
                <a:spcPts val="400"/>
              </a:spcBef>
              <a:buClr>
                <a:srgbClr val="315EAB"/>
              </a:buClr>
              <a:buSzPct val="120000"/>
              <a:buFont typeface="Arial" panose="020B0604020202020204" pitchFamily="34" charset="0"/>
              <a:buChar char="•"/>
              <a:defRPr lang="en-US" sz="1400" kern="1200" dirty="0" smtClean="0">
                <a:solidFill>
                  <a:schemeClr val="tx1"/>
                </a:solidFill>
                <a:latin typeface="+mn-lt"/>
                <a:ea typeface="+mn-ea"/>
                <a:cs typeface="+mn-cs"/>
              </a:defRPr>
            </a:lvl3pPr>
            <a:lvl4pPr marL="914400" indent="-228600">
              <a:lnSpc>
                <a:spcPct val="100000"/>
              </a:lnSpc>
              <a:spcBef>
                <a:spcPts val="400"/>
              </a:spcBef>
              <a:buClr>
                <a:srgbClr val="315EAB"/>
              </a:buClr>
              <a:buSzPct val="80000"/>
              <a:buFont typeface="Courier New" panose="02070309020205020404" pitchFamily="49" charset="0"/>
              <a:buChar char="o"/>
              <a:defRPr sz="1200">
                <a:solidFill>
                  <a:schemeClr val="tx1"/>
                </a:solidFill>
              </a:defRPr>
            </a:lvl4pPr>
            <a:lvl5pPr marL="1143000" indent="-228600">
              <a:lnSpc>
                <a:spcPct val="100000"/>
              </a:lnSpc>
              <a:spcBef>
                <a:spcPts val="400"/>
              </a:spcBef>
              <a:buClr>
                <a:srgbClr val="315EAB"/>
              </a:buClr>
              <a:buSzPct val="90000"/>
              <a:buFont typeface="Wingdings" panose="05000000000000000000" pitchFamily="2" charset="2"/>
              <a:buChar char="Ø"/>
              <a:defRPr sz="1100" i="1">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0CD75B9A-E391-496B-A838-42C196157201}" type="slidenum">
              <a:rPr lang="en-US" smtClean="0"/>
              <a:t>‹#›</a:t>
            </a:fld>
            <a:endParaRPr lang="en-US"/>
          </a:p>
        </p:txBody>
      </p:sp>
      <p:sp>
        <p:nvSpPr>
          <p:cNvPr id="8" name="Title 1"/>
          <p:cNvSpPr>
            <a:spLocks noGrp="1"/>
          </p:cNvSpPr>
          <p:nvPr>
            <p:ph type="title" hasCustomPrompt="1"/>
          </p:nvPr>
        </p:nvSpPr>
        <p:spPr>
          <a:xfrm>
            <a:off x="301752" y="448056"/>
            <a:ext cx="6675120" cy="365760"/>
          </a:xfrm>
          <a:prstGeom prst="rect">
            <a:avLst/>
          </a:prstGeom>
        </p:spPr>
        <p:txBody>
          <a:bodyPr/>
          <a:lstStyle>
            <a:lvl1pPr>
              <a:lnSpc>
                <a:spcPct val="100000"/>
              </a:lnSpc>
              <a:defRPr sz="2000" b="1">
                <a:solidFill>
                  <a:srgbClr val="315EAB"/>
                </a:solidFill>
                <a:latin typeface="+mn-lt"/>
              </a:defRPr>
            </a:lvl1pPr>
          </a:lstStyle>
          <a:p>
            <a:r>
              <a:rPr lang="en-US" dirty="0"/>
              <a:t>Click to edit Master title Style</a:t>
            </a:r>
          </a:p>
        </p:txBody>
      </p:sp>
      <p:sp>
        <p:nvSpPr>
          <p:cNvPr id="9" name="Text Placeholder 13"/>
          <p:cNvSpPr>
            <a:spLocks noGrp="1"/>
          </p:cNvSpPr>
          <p:nvPr>
            <p:ph type="body" sz="quarter" idx="13" hasCustomPrompt="1"/>
          </p:nvPr>
        </p:nvSpPr>
        <p:spPr>
          <a:xfrm>
            <a:off x="301752" y="822960"/>
            <a:ext cx="8531352" cy="374904"/>
          </a:xfrm>
          <a:prstGeom prst="rect">
            <a:avLst/>
          </a:prstGeom>
        </p:spPr>
        <p:txBody>
          <a:bodyPr/>
          <a:lstStyle>
            <a:lvl1pPr marL="0" indent="0">
              <a:lnSpc>
                <a:spcPct val="100000"/>
              </a:lnSpc>
              <a:spcBef>
                <a:spcPts val="800"/>
              </a:spcBef>
              <a:buNone/>
              <a:defRPr sz="1600" b="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 Takeaway Point</a:t>
            </a:r>
          </a:p>
        </p:txBody>
      </p:sp>
      <p:sp>
        <p:nvSpPr>
          <p:cNvPr id="5" name="Text Placeholder 4"/>
          <p:cNvSpPr>
            <a:spLocks noGrp="1"/>
          </p:cNvSpPr>
          <p:nvPr>
            <p:ph type="body" sz="quarter" idx="14"/>
          </p:nvPr>
        </p:nvSpPr>
        <p:spPr>
          <a:xfrm>
            <a:off x="301752" y="1207008"/>
            <a:ext cx="4261104" cy="448056"/>
          </a:xfrm>
          <a:prstGeom prst="rect">
            <a:avLst/>
          </a:prstGeom>
        </p:spPr>
        <p:txBody>
          <a:bodyPr anchor="ctr"/>
          <a:lstStyle>
            <a:lvl1pPr marL="0" indent="0" algn="ctr">
              <a:lnSpc>
                <a:spcPct val="100000"/>
              </a:lnSpc>
              <a:buNone/>
              <a:defRPr sz="1800" b="1" baseline="0">
                <a:solidFill>
                  <a:srgbClr val="315EAB"/>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Text Placeholder 4"/>
          <p:cNvSpPr>
            <a:spLocks noGrp="1"/>
          </p:cNvSpPr>
          <p:nvPr>
            <p:ph type="body" sz="quarter" idx="15"/>
          </p:nvPr>
        </p:nvSpPr>
        <p:spPr>
          <a:xfrm>
            <a:off x="4590288" y="1207008"/>
            <a:ext cx="4261104" cy="448056"/>
          </a:xfrm>
          <a:prstGeom prst="rect">
            <a:avLst/>
          </a:prstGeom>
        </p:spPr>
        <p:txBody>
          <a:bodyPr anchor="ctr"/>
          <a:lstStyle>
            <a:lvl1pPr marL="0" indent="0" algn="ctr">
              <a:lnSpc>
                <a:spcPct val="100000"/>
              </a:lnSpc>
              <a:buNone/>
              <a:defRPr sz="1800" b="1" baseline="0">
                <a:solidFill>
                  <a:srgbClr val="315EAB"/>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129116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Slide">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1752" y="2788920"/>
            <a:ext cx="8531352" cy="594360"/>
          </a:xfrm>
          <a:prstGeom prst="rect">
            <a:avLst/>
          </a:prstGeom>
        </p:spPr>
        <p:txBody>
          <a:bodyPr tIns="45720" rIns="91440" bIns="45720"/>
          <a:lstStyle>
            <a:lvl1pPr marL="0" indent="0">
              <a:lnSpc>
                <a:spcPct val="100000"/>
              </a:lnSpc>
              <a:spcBef>
                <a:spcPts val="1000"/>
              </a:spcBef>
              <a:spcAft>
                <a:spcPts val="0"/>
              </a:spcAft>
              <a:buClr>
                <a:srgbClr val="315EAB"/>
              </a:buClr>
              <a:buSzPct val="90000"/>
              <a:buFont typeface="Wingdings" panose="05000000000000000000" pitchFamily="2" charset="2"/>
              <a:buNone/>
              <a:defRPr sz="2800" b="1">
                <a:solidFill>
                  <a:schemeClr val="tx1"/>
                </a:solidFill>
                <a:latin typeface="+mj-lt"/>
              </a:defRPr>
            </a:lvl1pPr>
            <a:lvl2pPr marL="237744" indent="0">
              <a:lnSpc>
                <a:spcPct val="100000"/>
              </a:lnSpc>
              <a:spcBef>
                <a:spcPts val="400"/>
              </a:spcBef>
              <a:spcAft>
                <a:spcPts val="0"/>
              </a:spcAft>
              <a:buClr>
                <a:srgbClr val="315EAB"/>
              </a:buClr>
              <a:buSzPct val="90000"/>
              <a:buFont typeface="Calibri" panose="020F0502020204030204" pitchFamily="34" charset="0"/>
              <a:buNone/>
              <a:defRPr sz="1600">
                <a:solidFill>
                  <a:schemeClr val="tx1"/>
                </a:solidFill>
              </a:defRPr>
            </a:lvl2pPr>
            <a:lvl3pPr marL="466344" indent="0">
              <a:lnSpc>
                <a:spcPct val="100000"/>
              </a:lnSpc>
              <a:spcBef>
                <a:spcPts val="400"/>
              </a:spcBef>
              <a:spcAft>
                <a:spcPts val="0"/>
              </a:spcAft>
              <a:buClr>
                <a:srgbClr val="315EAB"/>
              </a:buClr>
              <a:buSzPct val="120000"/>
              <a:buFont typeface="Arial" panose="020B0604020202020204" pitchFamily="34" charset="0"/>
              <a:buNone/>
              <a:defRPr sz="1400" baseline="0">
                <a:solidFill>
                  <a:schemeClr val="tx1"/>
                </a:solidFill>
              </a:defRPr>
            </a:lvl3pPr>
            <a:lvl4pPr marL="685800" indent="0">
              <a:lnSpc>
                <a:spcPct val="100000"/>
              </a:lnSpc>
              <a:spcBef>
                <a:spcPts val="400"/>
              </a:spcBef>
              <a:spcAft>
                <a:spcPts val="0"/>
              </a:spcAft>
              <a:buClr>
                <a:srgbClr val="315EAB"/>
              </a:buClr>
              <a:buSzPct val="80000"/>
              <a:buFont typeface="Courier New" panose="02070309020205020404" pitchFamily="49" charset="0"/>
              <a:buNone/>
              <a:defRPr sz="1200">
                <a:solidFill>
                  <a:schemeClr val="tx1"/>
                </a:solidFill>
              </a:defRPr>
            </a:lvl4pPr>
            <a:lvl5pPr marL="914400" indent="0">
              <a:lnSpc>
                <a:spcPct val="100000"/>
              </a:lnSpc>
              <a:spcBef>
                <a:spcPts val="400"/>
              </a:spcBef>
              <a:spcAft>
                <a:spcPts val="0"/>
              </a:spcAft>
              <a:buClr>
                <a:srgbClr val="315EAB"/>
              </a:buClr>
              <a:buSzPct val="90000"/>
              <a:buFont typeface="Wingdings" panose="05000000000000000000" pitchFamily="2" charset="2"/>
              <a:buNone/>
              <a:defRPr sz="1100" i="1">
                <a:solidFill>
                  <a:schemeClr val="tx1"/>
                </a:solidFill>
              </a:defRPr>
            </a:lvl5pPr>
          </a:lstStyle>
          <a:p>
            <a:pPr lvl="0"/>
            <a:r>
              <a:rPr lang="en-US" dirty="0"/>
              <a:t>TITLE</a:t>
            </a:r>
          </a:p>
        </p:txBody>
      </p:sp>
      <p:sp>
        <p:nvSpPr>
          <p:cNvPr id="6" name="Slide Number Placeholder 5"/>
          <p:cNvSpPr>
            <a:spLocks noGrp="1"/>
          </p:cNvSpPr>
          <p:nvPr>
            <p:ph type="sldNum" sz="quarter" idx="12"/>
          </p:nvPr>
        </p:nvSpPr>
        <p:spPr/>
        <p:txBody>
          <a:bodyPr/>
          <a:lstStyle/>
          <a:p>
            <a:fld id="{0CD75B9A-E391-496B-A838-42C196157201}" type="slidenum">
              <a:rPr lang="en-US" smtClean="0"/>
              <a:t>‹#›</a:t>
            </a:fld>
            <a:endParaRPr lang="en-US"/>
          </a:p>
        </p:txBody>
      </p:sp>
      <p:sp>
        <p:nvSpPr>
          <p:cNvPr id="14" name="Text Placeholder 13"/>
          <p:cNvSpPr>
            <a:spLocks noGrp="1"/>
          </p:cNvSpPr>
          <p:nvPr>
            <p:ph type="body" sz="quarter" idx="13" hasCustomPrompt="1"/>
          </p:nvPr>
        </p:nvSpPr>
        <p:spPr>
          <a:xfrm>
            <a:off x="301752" y="3404308"/>
            <a:ext cx="8531352" cy="374904"/>
          </a:xfrm>
          <a:prstGeom prst="rect">
            <a:avLst/>
          </a:prstGeom>
        </p:spPr>
        <p:txBody>
          <a:bodyPr/>
          <a:lstStyle>
            <a:lvl1pPr marL="0" indent="0">
              <a:lnSpc>
                <a:spcPct val="100000"/>
              </a:lnSpc>
              <a:spcBef>
                <a:spcPts val="800"/>
              </a:spcBef>
              <a:buNone/>
              <a:defRPr sz="1600" b="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6623086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752" y="448056"/>
            <a:ext cx="6675120" cy="365760"/>
          </a:xfrm>
          <a:prstGeom prst="rect">
            <a:avLst/>
          </a:prstGeom>
        </p:spPr>
        <p:txBody>
          <a:bodyPr/>
          <a:lstStyle>
            <a:lvl1pPr>
              <a:lnSpc>
                <a:spcPct val="100000"/>
              </a:lnSpc>
              <a:defRPr sz="2000" b="1">
                <a:solidFill>
                  <a:srgbClr val="315EAB"/>
                </a:solidFill>
                <a:latin typeface="+mn-lt"/>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0CD75B9A-E391-496B-A838-42C196157201}" type="slidenum">
              <a:rPr lang="en-US" smtClean="0"/>
              <a:t>‹#›</a:t>
            </a:fld>
            <a:endParaRPr lang="en-US"/>
          </a:p>
        </p:txBody>
      </p:sp>
      <p:sp>
        <p:nvSpPr>
          <p:cNvPr id="14" name="Text Placeholder 13"/>
          <p:cNvSpPr>
            <a:spLocks noGrp="1"/>
          </p:cNvSpPr>
          <p:nvPr>
            <p:ph type="body" sz="quarter" idx="13" hasCustomPrompt="1"/>
          </p:nvPr>
        </p:nvSpPr>
        <p:spPr>
          <a:xfrm>
            <a:off x="301752" y="822960"/>
            <a:ext cx="8531352" cy="374904"/>
          </a:xfrm>
          <a:prstGeom prst="rect">
            <a:avLst/>
          </a:prstGeom>
        </p:spPr>
        <p:txBody>
          <a:bodyPr/>
          <a:lstStyle>
            <a:lvl1pPr marL="0" indent="0">
              <a:lnSpc>
                <a:spcPct val="100000"/>
              </a:lnSpc>
              <a:spcBef>
                <a:spcPts val="800"/>
              </a:spcBef>
              <a:buNone/>
              <a:defRPr sz="1600" b="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 Takeaway Point</a:t>
            </a:r>
          </a:p>
        </p:txBody>
      </p:sp>
    </p:spTree>
    <p:extLst>
      <p:ext uri="{BB962C8B-B14F-4D97-AF65-F5344CB8AC3E}">
        <p14:creationId xmlns:p14="http://schemas.microsoft.com/office/powerpoint/2010/main" val="1773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473440" y="6445550"/>
            <a:ext cx="365760" cy="365125"/>
          </a:xfrm>
          <a:prstGeom prst="rect">
            <a:avLst/>
          </a:prstGeom>
        </p:spPr>
        <p:txBody>
          <a:bodyPr vert="horz" lIns="91440" tIns="45720" rIns="91440" bIns="45720" rtlCol="0" anchor="ctr"/>
          <a:lstStyle>
            <a:lvl1pPr algn="ctr">
              <a:defRPr sz="900">
                <a:solidFill>
                  <a:srgbClr val="006BB5"/>
                </a:solidFill>
              </a:defRPr>
            </a:lvl1pPr>
          </a:lstStyle>
          <a:p>
            <a:fld id="{0CD75B9A-E391-496B-A838-42C196157201}" type="slidenum">
              <a:rPr lang="en-US" smtClean="0"/>
              <a:pPr/>
              <a:t>‹#›</a:t>
            </a:fld>
            <a:endParaRPr lang="en-US" dirty="0"/>
          </a:p>
        </p:txBody>
      </p:sp>
      <p:sp>
        <p:nvSpPr>
          <p:cNvPr id="9" name="Text Placeholder 2"/>
          <p:cNvSpPr txBox="1">
            <a:spLocks/>
          </p:cNvSpPr>
          <p:nvPr userDrawn="1"/>
        </p:nvSpPr>
        <p:spPr>
          <a:xfrm>
            <a:off x="0" y="6567989"/>
            <a:ext cx="9144000" cy="268398"/>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400" b="1" kern="1200" cap="none"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solidFill>
                  <a:schemeClr val="tx1"/>
                </a:solidFill>
              </a:rPr>
              <a:t>UNCLASSIFIED/FOUO</a:t>
            </a:r>
          </a:p>
        </p:txBody>
      </p:sp>
      <p:sp>
        <p:nvSpPr>
          <p:cNvPr id="10" name="Text Placeholder 2"/>
          <p:cNvSpPr txBox="1">
            <a:spLocks/>
          </p:cNvSpPr>
          <p:nvPr userDrawn="1"/>
        </p:nvSpPr>
        <p:spPr>
          <a:xfrm>
            <a:off x="-1348" y="-3268"/>
            <a:ext cx="9144000" cy="268398"/>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400" b="1" kern="1200" cap="none"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solidFill>
                  <a:schemeClr val="tx1"/>
                </a:solidFill>
              </a:rPr>
              <a:t>UNCLASSIFIED/FOUO</a:t>
            </a:r>
          </a:p>
        </p:txBody>
      </p:sp>
      <p:cxnSp>
        <p:nvCxnSpPr>
          <p:cNvPr id="11" name="Straight Connector 10"/>
          <p:cNvCxnSpPr/>
          <p:nvPr userDrawn="1"/>
        </p:nvCxnSpPr>
        <p:spPr>
          <a:xfrm>
            <a:off x="304799" y="6410723"/>
            <a:ext cx="8534401"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304800" y="815490"/>
            <a:ext cx="85344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971607" y="-39424"/>
            <a:ext cx="2125980" cy="850392"/>
          </a:xfrm>
          <a:prstGeom prst="rect">
            <a:avLst/>
          </a:prstGeom>
        </p:spPr>
      </p:pic>
    </p:spTree>
    <p:extLst>
      <p:ext uri="{BB962C8B-B14F-4D97-AF65-F5344CB8AC3E}">
        <p14:creationId xmlns:p14="http://schemas.microsoft.com/office/powerpoint/2010/main" val="6593672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6" r:id="rId4"/>
    <p:sldLayoutId id="2147483662" r:id="rId5"/>
    <p:sldLayoutId id="2147483664" r:id="rId6"/>
    <p:sldLayoutId id="2147483674" r:id="rId7"/>
    <p:sldLayoutId id="2147483678" r:id="rId8"/>
    <p:sldLayoutId id="2147483673" r:id="rId9"/>
    <p:sldLayoutId id="2147483675"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 FLYTHRU Plans</a:t>
            </a:r>
          </a:p>
        </p:txBody>
      </p:sp>
      <p:sp>
        <p:nvSpPr>
          <p:cNvPr id="4" name="Text Placeholder 3"/>
          <p:cNvSpPr>
            <a:spLocks noGrp="1"/>
          </p:cNvSpPr>
          <p:nvPr>
            <p:ph type="body" sz="quarter" idx="30"/>
          </p:nvPr>
        </p:nvSpPr>
        <p:spPr/>
        <p:txBody>
          <a:bodyPr/>
          <a:lstStyle/>
          <a:p>
            <a:r>
              <a:rPr lang="en-US" dirty="0"/>
              <a:t>Wally Westlake 	</a:t>
            </a:r>
          </a:p>
        </p:txBody>
      </p:sp>
      <p:sp>
        <p:nvSpPr>
          <p:cNvPr id="5" name="Text Placeholder 4"/>
          <p:cNvSpPr>
            <a:spLocks noGrp="1"/>
          </p:cNvSpPr>
          <p:nvPr>
            <p:ph type="body" sz="quarter" idx="31"/>
          </p:nvPr>
        </p:nvSpPr>
        <p:spPr/>
        <p:txBody>
          <a:bodyPr/>
          <a:lstStyle/>
          <a:p>
            <a:r>
              <a:rPr lang="en-US" dirty="0"/>
              <a:t>Principal Mechanical Engineer</a:t>
            </a:r>
          </a:p>
        </p:txBody>
      </p:sp>
    </p:spTree>
    <p:extLst>
      <p:ext uri="{BB962C8B-B14F-4D97-AF65-F5344CB8AC3E}">
        <p14:creationId xmlns:p14="http://schemas.microsoft.com/office/powerpoint/2010/main" val="439144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5D83-8D14-48A4-B5EB-28A699DECD77}"/>
              </a:ext>
            </a:extLst>
          </p:cNvPr>
          <p:cNvSpPr>
            <a:spLocks noGrp="1"/>
          </p:cNvSpPr>
          <p:nvPr>
            <p:ph type="title"/>
          </p:nvPr>
        </p:nvSpPr>
        <p:spPr/>
        <p:txBody>
          <a:bodyPr/>
          <a:lstStyle/>
          <a:p>
            <a:r>
              <a:rPr lang="en-US" dirty="0"/>
              <a:t>Delayed Source Rate – U239</a:t>
            </a:r>
          </a:p>
        </p:txBody>
      </p:sp>
      <p:pic>
        <p:nvPicPr>
          <p:cNvPr id="7" name="Content Placeholder 6">
            <a:extLst>
              <a:ext uri="{FF2B5EF4-FFF2-40B4-BE49-F238E27FC236}">
                <a16:creationId xmlns:a16="http://schemas.microsoft.com/office/drawing/2014/main" id="{61D7431F-37D0-4A85-8609-778DF35AC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54306"/>
            <a:ext cx="5253361" cy="3940021"/>
          </a:xfrm>
        </p:spPr>
      </p:pic>
      <p:sp>
        <p:nvSpPr>
          <p:cNvPr id="4" name="Slide Number Placeholder 3">
            <a:extLst>
              <a:ext uri="{FF2B5EF4-FFF2-40B4-BE49-F238E27FC236}">
                <a16:creationId xmlns:a16="http://schemas.microsoft.com/office/drawing/2014/main" id="{80CB56E6-C7C3-4CE3-B4DA-327A50A681A4}"/>
              </a:ext>
            </a:extLst>
          </p:cNvPr>
          <p:cNvSpPr>
            <a:spLocks noGrp="1"/>
          </p:cNvSpPr>
          <p:nvPr>
            <p:ph type="sldNum" sz="quarter" idx="12"/>
          </p:nvPr>
        </p:nvSpPr>
        <p:spPr/>
        <p:txBody>
          <a:bodyPr/>
          <a:lstStyle/>
          <a:p>
            <a:fld id="{0CD75B9A-E391-496B-A838-42C196157201}" type="slidenum">
              <a:rPr lang="en-US" smtClean="0"/>
              <a:t>10</a:t>
            </a:fld>
            <a:endParaRPr lang="en-US"/>
          </a:p>
        </p:txBody>
      </p:sp>
      <p:sp>
        <p:nvSpPr>
          <p:cNvPr id="5" name="Text Placeholder 4">
            <a:extLst>
              <a:ext uri="{FF2B5EF4-FFF2-40B4-BE49-F238E27FC236}">
                <a16:creationId xmlns:a16="http://schemas.microsoft.com/office/drawing/2014/main" id="{8258AC61-D77E-4298-9B20-B57B09A18E80}"/>
              </a:ext>
            </a:extLst>
          </p:cNvPr>
          <p:cNvSpPr>
            <a:spLocks noGrp="1"/>
          </p:cNvSpPr>
          <p:nvPr>
            <p:ph type="body" sz="quarter" idx="13"/>
          </p:nvPr>
        </p:nvSpPr>
        <p:spPr/>
        <p:txBody>
          <a:bodyPr/>
          <a:lstStyle/>
          <a:p>
            <a:r>
              <a:rPr lang="en-US" dirty="0"/>
              <a:t>STYOUT predictions up to 1.7x higher at early times</a:t>
            </a:r>
          </a:p>
        </p:txBody>
      </p:sp>
      <p:pic>
        <p:nvPicPr>
          <p:cNvPr id="9" name="Picture 8">
            <a:extLst>
              <a:ext uri="{FF2B5EF4-FFF2-40B4-BE49-F238E27FC236}">
                <a16:creationId xmlns:a16="http://schemas.microsoft.com/office/drawing/2014/main" id="{72F07C5D-CFF6-4DA8-82C0-FB5F09D7A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529" y="2619308"/>
            <a:ext cx="4157471" cy="3118104"/>
          </a:xfrm>
          <a:prstGeom prst="rect">
            <a:avLst/>
          </a:prstGeom>
        </p:spPr>
      </p:pic>
    </p:spTree>
    <p:extLst>
      <p:ext uri="{BB962C8B-B14F-4D97-AF65-F5344CB8AC3E}">
        <p14:creationId xmlns:p14="http://schemas.microsoft.com/office/powerpoint/2010/main" val="330061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97D5-9953-4E23-A70B-BFB0FFD00A8B}"/>
              </a:ext>
            </a:extLst>
          </p:cNvPr>
          <p:cNvSpPr>
            <a:spLocks noGrp="1"/>
          </p:cNvSpPr>
          <p:nvPr>
            <p:ph type="title"/>
          </p:nvPr>
        </p:nvSpPr>
        <p:spPr/>
        <p:txBody>
          <a:bodyPr/>
          <a:lstStyle/>
          <a:p>
            <a:r>
              <a:rPr lang="en-US" dirty="0"/>
              <a:t>Experimental Data vs CINDER Data - Pu239</a:t>
            </a:r>
          </a:p>
        </p:txBody>
      </p:sp>
      <p:pic>
        <p:nvPicPr>
          <p:cNvPr id="7" name="Content Placeholder 6">
            <a:extLst>
              <a:ext uri="{FF2B5EF4-FFF2-40B4-BE49-F238E27FC236}">
                <a16:creationId xmlns:a16="http://schemas.microsoft.com/office/drawing/2014/main" id="{D632E097-A3B3-417E-9C22-8C38D8962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89341"/>
            <a:ext cx="4572000" cy="3429000"/>
          </a:xfrm>
        </p:spPr>
      </p:pic>
      <p:sp>
        <p:nvSpPr>
          <p:cNvPr id="4" name="Slide Number Placeholder 3">
            <a:extLst>
              <a:ext uri="{FF2B5EF4-FFF2-40B4-BE49-F238E27FC236}">
                <a16:creationId xmlns:a16="http://schemas.microsoft.com/office/drawing/2014/main" id="{7A2F00A9-EE85-4C0C-8F68-66E9336EF9D9}"/>
              </a:ext>
            </a:extLst>
          </p:cNvPr>
          <p:cNvSpPr>
            <a:spLocks noGrp="1"/>
          </p:cNvSpPr>
          <p:nvPr>
            <p:ph type="sldNum" sz="quarter" idx="12"/>
          </p:nvPr>
        </p:nvSpPr>
        <p:spPr/>
        <p:txBody>
          <a:bodyPr/>
          <a:lstStyle/>
          <a:p>
            <a:fld id="{0CD75B9A-E391-496B-A838-42C196157201}" type="slidenum">
              <a:rPr lang="en-US" smtClean="0"/>
              <a:t>11</a:t>
            </a:fld>
            <a:endParaRPr lang="en-US"/>
          </a:p>
        </p:txBody>
      </p:sp>
      <p:sp>
        <p:nvSpPr>
          <p:cNvPr id="5" name="Text Placeholder 4">
            <a:extLst>
              <a:ext uri="{FF2B5EF4-FFF2-40B4-BE49-F238E27FC236}">
                <a16:creationId xmlns:a16="http://schemas.microsoft.com/office/drawing/2014/main" id="{C537B42C-275A-4BA9-9111-C14D1CD1FF11}"/>
              </a:ext>
            </a:extLst>
          </p:cNvPr>
          <p:cNvSpPr>
            <a:spLocks noGrp="1"/>
          </p:cNvSpPr>
          <p:nvPr>
            <p:ph type="body" sz="quarter" idx="13"/>
          </p:nvPr>
        </p:nvSpPr>
        <p:spPr/>
        <p:txBody>
          <a:bodyPr/>
          <a:lstStyle/>
          <a:p>
            <a:r>
              <a:rPr lang="en-US" dirty="0"/>
              <a:t>EDB is Fisher-Engle Data (original eNWEDS data)</a:t>
            </a:r>
          </a:p>
        </p:txBody>
      </p:sp>
      <p:pic>
        <p:nvPicPr>
          <p:cNvPr id="9" name="Picture 8">
            <a:extLst>
              <a:ext uri="{FF2B5EF4-FFF2-40B4-BE49-F238E27FC236}">
                <a16:creationId xmlns:a16="http://schemas.microsoft.com/office/drawing/2014/main" id="{B4613BC4-1B9D-458B-A98A-D096408C0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960" y="1289341"/>
            <a:ext cx="4572000" cy="3429000"/>
          </a:xfrm>
          <a:prstGeom prst="rect">
            <a:avLst/>
          </a:prstGeom>
        </p:spPr>
      </p:pic>
    </p:spTree>
    <p:extLst>
      <p:ext uri="{BB962C8B-B14F-4D97-AF65-F5344CB8AC3E}">
        <p14:creationId xmlns:p14="http://schemas.microsoft.com/office/powerpoint/2010/main" val="387790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5811-9513-44A2-B036-D888915E35D8}"/>
              </a:ext>
            </a:extLst>
          </p:cNvPr>
          <p:cNvSpPr>
            <a:spLocks noGrp="1"/>
          </p:cNvSpPr>
          <p:nvPr>
            <p:ph type="title"/>
          </p:nvPr>
        </p:nvSpPr>
        <p:spPr/>
        <p:txBody>
          <a:bodyPr/>
          <a:lstStyle/>
          <a:p>
            <a:r>
              <a:rPr lang="en-US" dirty="0"/>
              <a:t>Experimental Data vs CINDER Data – U235</a:t>
            </a:r>
          </a:p>
        </p:txBody>
      </p:sp>
      <p:pic>
        <p:nvPicPr>
          <p:cNvPr id="7" name="Content Placeholder 6">
            <a:extLst>
              <a:ext uri="{FF2B5EF4-FFF2-40B4-BE49-F238E27FC236}">
                <a16:creationId xmlns:a16="http://schemas.microsoft.com/office/drawing/2014/main" id="{9D484E81-55CC-4D4F-A5EA-AD0B0AB8E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32" y="1395024"/>
            <a:ext cx="4572000" cy="3429000"/>
          </a:xfrm>
        </p:spPr>
      </p:pic>
      <p:sp>
        <p:nvSpPr>
          <p:cNvPr id="4" name="Slide Number Placeholder 3">
            <a:extLst>
              <a:ext uri="{FF2B5EF4-FFF2-40B4-BE49-F238E27FC236}">
                <a16:creationId xmlns:a16="http://schemas.microsoft.com/office/drawing/2014/main" id="{0AFF6CC0-B018-49A6-B8BD-E6F325E47A04}"/>
              </a:ext>
            </a:extLst>
          </p:cNvPr>
          <p:cNvSpPr>
            <a:spLocks noGrp="1"/>
          </p:cNvSpPr>
          <p:nvPr>
            <p:ph type="sldNum" sz="quarter" idx="12"/>
          </p:nvPr>
        </p:nvSpPr>
        <p:spPr/>
        <p:txBody>
          <a:bodyPr/>
          <a:lstStyle/>
          <a:p>
            <a:fld id="{0CD75B9A-E391-496B-A838-42C196157201}" type="slidenum">
              <a:rPr lang="en-US" smtClean="0"/>
              <a:t>12</a:t>
            </a:fld>
            <a:endParaRPr lang="en-US"/>
          </a:p>
        </p:txBody>
      </p:sp>
      <p:sp>
        <p:nvSpPr>
          <p:cNvPr id="5" name="Text Placeholder 4">
            <a:extLst>
              <a:ext uri="{FF2B5EF4-FFF2-40B4-BE49-F238E27FC236}">
                <a16:creationId xmlns:a16="http://schemas.microsoft.com/office/drawing/2014/main" id="{8D84C37A-4EE5-4F2A-8EBF-FEAF8178BBC5}"/>
              </a:ext>
            </a:extLst>
          </p:cNvPr>
          <p:cNvSpPr>
            <a:spLocks noGrp="1"/>
          </p:cNvSpPr>
          <p:nvPr>
            <p:ph type="body" sz="quarter" idx="13"/>
          </p:nvPr>
        </p:nvSpPr>
        <p:spPr/>
        <p:txBody>
          <a:bodyPr/>
          <a:lstStyle/>
          <a:p>
            <a:r>
              <a:rPr lang="en-US" dirty="0"/>
              <a:t>EDB is Fisher-Engle Data (original eNWEDS data)</a:t>
            </a:r>
          </a:p>
          <a:p>
            <a:endParaRPr lang="en-US" dirty="0"/>
          </a:p>
        </p:txBody>
      </p:sp>
      <p:pic>
        <p:nvPicPr>
          <p:cNvPr id="9" name="Picture 8">
            <a:extLst>
              <a:ext uri="{FF2B5EF4-FFF2-40B4-BE49-F238E27FC236}">
                <a16:creationId xmlns:a16="http://schemas.microsoft.com/office/drawing/2014/main" id="{E0CC53D4-1EDB-4E06-81BB-A814D87D5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95024"/>
            <a:ext cx="4572000" cy="3429000"/>
          </a:xfrm>
          <a:prstGeom prst="rect">
            <a:avLst/>
          </a:prstGeom>
        </p:spPr>
      </p:pic>
    </p:spTree>
    <p:extLst>
      <p:ext uri="{BB962C8B-B14F-4D97-AF65-F5344CB8AC3E}">
        <p14:creationId xmlns:p14="http://schemas.microsoft.com/office/powerpoint/2010/main" val="195294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2B33C8-F738-46D3-896F-BD2F665D1964}"/>
              </a:ext>
            </a:extLst>
          </p:cNvPr>
          <p:cNvSpPr>
            <a:spLocks noGrp="1"/>
          </p:cNvSpPr>
          <p:nvPr>
            <p:ph type="title"/>
          </p:nvPr>
        </p:nvSpPr>
        <p:spPr/>
        <p:txBody>
          <a:bodyPr/>
          <a:lstStyle/>
          <a:p>
            <a:r>
              <a:rPr lang="en-US" dirty="0"/>
              <a:t>Experimental Data vs CINDER Data – U238</a:t>
            </a:r>
          </a:p>
        </p:txBody>
      </p:sp>
      <p:pic>
        <p:nvPicPr>
          <p:cNvPr id="9" name="Content Placeholder 8">
            <a:extLst>
              <a:ext uri="{FF2B5EF4-FFF2-40B4-BE49-F238E27FC236}">
                <a16:creationId xmlns:a16="http://schemas.microsoft.com/office/drawing/2014/main" id="{DAA6652F-DD46-4AF2-9C3F-7E9FC064BC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9982" y="1290898"/>
            <a:ext cx="4572000" cy="3429000"/>
          </a:xfrm>
        </p:spPr>
      </p:pic>
      <p:sp>
        <p:nvSpPr>
          <p:cNvPr id="7" name="Text Placeholder 6">
            <a:extLst>
              <a:ext uri="{FF2B5EF4-FFF2-40B4-BE49-F238E27FC236}">
                <a16:creationId xmlns:a16="http://schemas.microsoft.com/office/drawing/2014/main" id="{719534F2-6595-4458-9761-3F99BC075498}"/>
              </a:ext>
            </a:extLst>
          </p:cNvPr>
          <p:cNvSpPr>
            <a:spLocks noGrp="1"/>
          </p:cNvSpPr>
          <p:nvPr>
            <p:ph type="body" sz="quarter" idx="13"/>
          </p:nvPr>
        </p:nvSpPr>
        <p:spPr/>
        <p:txBody>
          <a:bodyPr/>
          <a:lstStyle/>
          <a:p>
            <a:r>
              <a:rPr lang="en-US" dirty="0"/>
              <a:t>EDB is Fisher-Engle Data (original eNWEDS data)</a:t>
            </a:r>
          </a:p>
          <a:p>
            <a:endParaRPr lang="en-US" dirty="0"/>
          </a:p>
        </p:txBody>
      </p:sp>
      <p:pic>
        <p:nvPicPr>
          <p:cNvPr id="11" name="Picture 10">
            <a:extLst>
              <a:ext uri="{FF2B5EF4-FFF2-40B4-BE49-F238E27FC236}">
                <a16:creationId xmlns:a16="http://schemas.microsoft.com/office/drawing/2014/main" id="{C0C021CF-3CCB-4E13-A786-7CE366975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83" y="1290898"/>
            <a:ext cx="4572000" cy="3429000"/>
          </a:xfrm>
          <a:prstGeom prst="rect">
            <a:avLst/>
          </a:prstGeom>
        </p:spPr>
      </p:pic>
    </p:spTree>
    <p:extLst>
      <p:ext uri="{BB962C8B-B14F-4D97-AF65-F5344CB8AC3E}">
        <p14:creationId xmlns:p14="http://schemas.microsoft.com/office/powerpoint/2010/main" val="375193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2850-85B2-4B10-A59E-2A6BE770BA58}"/>
              </a:ext>
            </a:extLst>
          </p:cNvPr>
          <p:cNvSpPr>
            <a:spLocks noGrp="1"/>
          </p:cNvSpPr>
          <p:nvPr>
            <p:ph type="title"/>
          </p:nvPr>
        </p:nvSpPr>
        <p:spPr/>
        <p:txBody>
          <a:bodyPr/>
          <a:lstStyle/>
          <a:p>
            <a:r>
              <a:rPr lang="en-US" dirty="0"/>
              <a:t>Radiation Transport</a:t>
            </a:r>
          </a:p>
        </p:txBody>
      </p:sp>
      <p:sp>
        <p:nvSpPr>
          <p:cNvPr id="3" name="Content Placeholder 2">
            <a:extLst>
              <a:ext uri="{FF2B5EF4-FFF2-40B4-BE49-F238E27FC236}">
                <a16:creationId xmlns:a16="http://schemas.microsoft.com/office/drawing/2014/main" id="{7C5D3E0D-2142-40B5-98D1-BF47DF4F2A3C}"/>
              </a:ext>
            </a:extLst>
          </p:cNvPr>
          <p:cNvSpPr>
            <a:spLocks noGrp="1"/>
          </p:cNvSpPr>
          <p:nvPr>
            <p:ph idx="1"/>
          </p:nvPr>
        </p:nvSpPr>
        <p:spPr/>
        <p:txBody>
          <a:bodyPr/>
          <a:lstStyle/>
          <a:p>
            <a:r>
              <a:rPr lang="en-US" dirty="0"/>
              <a:t>Predict amount of radiation reaching target given divergence and atmospheric scattering, extinction, and moderation</a:t>
            </a:r>
          </a:p>
          <a:p>
            <a:pPr lvl="1"/>
            <a:r>
              <a:rPr lang="en-US" dirty="0"/>
              <a:t>STYOUT has single “build-up” factor curve as function of integral density (</a:t>
            </a:r>
            <a:r>
              <a:rPr lang="en-US" dirty="0" err="1"/>
              <a:t>rhor</a:t>
            </a:r>
            <a:r>
              <a:rPr lang="en-US" dirty="0"/>
              <a:t>)</a:t>
            </a:r>
          </a:p>
          <a:p>
            <a:pPr lvl="2"/>
            <a:r>
              <a:rPr lang="en-US" dirty="0"/>
              <a:t>Only applies to primary gammas</a:t>
            </a:r>
          </a:p>
          <a:p>
            <a:pPr lvl="2"/>
            <a:r>
              <a:rPr lang="en-US" dirty="0"/>
              <a:t>Unsure of origin</a:t>
            </a:r>
          </a:p>
          <a:p>
            <a:pPr lvl="1"/>
            <a:r>
              <a:rPr lang="en-US" dirty="0"/>
              <a:t>Legacy FLYTHRU used RANC methodology, presumably fits to DO calculations</a:t>
            </a:r>
          </a:p>
          <a:p>
            <a:pPr lvl="1"/>
            <a:r>
              <a:rPr lang="en-US" dirty="0"/>
              <a:t>eNWEDS uses transmission matrices calculated with MCNP/ADVANTG</a:t>
            </a:r>
          </a:p>
          <a:p>
            <a:pPr lvl="2"/>
            <a:r>
              <a:rPr lang="en-US" dirty="0"/>
              <a:t>Primary/Secondary Gamma and neutrons</a:t>
            </a:r>
          </a:p>
          <a:p>
            <a:pPr lvl="2"/>
            <a:r>
              <a:rPr lang="en-US" dirty="0"/>
              <a:t>Delayed source spectra folded with transmission matrices provides precalculated Dose/Fission Yield as a function of Slant range/</a:t>
            </a:r>
            <a:r>
              <a:rPr lang="en-US" dirty="0" err="1"/>
              <a:t>RhoR</a:t>
            </a:r>
            <a:r>
              <a:rPr lang="en-US" dirty="0"/>
              <a:t> and time after burst</a:t>
            </a:r>
          </a:p>
          <a:p>
            <a:pPr lvl="3"/>
            <a:r>
              <a:rPr lang="en-US" dirty="0"/>
              <a:t>Ionizing dose in Si, Fluence, and 1-MeV fluence precalculated and already loaded in </a:t>
            </a:r>
            <a:r>
              <a:rPr lang="en-US" dirty="0" err="1"/>
              <a:t>Sqlite</a:t>
            </a:r>
            <a:r>
              <a:rPr lang="en-US" dirty="0"/>
              <a:t> database</a:t>
            </a:r>
          </a:p>
          <a:p>
            <a:pPr lvl="3"/>
            <a:r>
              <a:rPr lang="en-US" dirty="0"/>
              <a:t>Could add other response types (fission heating) by folding with transmission matrix</a:t>
            </a:r>
          </a:p>
          <a:p>
            <a:pPr lvl="1"/>
            <a:r>
              <a:rPr lang="en-US" dirty="0"/>
              <a:t>eNWEDS data can be applied to any altitude with mass-integral scaling</a:t>
            </a:r>
          </a:p>
          <a:p>
            <a:r>
              <a:rPr lang="en-US" dirty="0"/>
              <a:t>Propose using eNWEDS transmission data for radiation transport</a:t>
            </a:r>
          </a:p>
          <a:p>
            <a:pPr lvl="1"/>
            <a:r>
              <a:rPr lang="en-US" dirty="0"/>
              <a:t>Precalculated dose/</a:t>
            </a:r>
            <a:r>
              <a:rPr lang="en-US" dirty="0" err="1"/>
              <a:t>kt</a:t>
            </a:r>
            <a:r>
              <a:rPr lang="en-US" dirty="0"/>
              <a:t> curves as function of time, isotope, and response function</a:t>
            </a:r>
          </a:p>
          <a:p>
            <a:pPr lvl="1"/>
            <a:endParaRPr lang="en-US" dirty="0"/>
          </a:p>
          <a:p>
            <a:pPr lvl="3"/>
            <a:endParaRPr lang="en-US" dirty="0"/>
          </a:p>
        </p:txBody>
      </p:sp>
      <p:sp>
        <p:nvSpPr>
          <p:cNvPr id="4" name="Slide Number Placeholder 3">
            <a:extLst>
              <a:ext uri="{FF2B5EF4-FFF2-40B4-BE49-F238E27FC236}">
                <a16:creationId xmlns:a16="http://schemas.microsoft.com/office/drawing/2014/main" id="{73E102C9-CF23-428C-B663-D3CDC3E3E177}"/>
              </a:ext>
            </a:extLst>
          </p:cNvPr>
          <p:cNvSpPr>
            <a:spLocks noGrp="1"/>
          </p:cNvSpPr>
          <p:nvPr>
            <p:ph type="sldNum" sz="quarter" idx="12"/>
          </p:nvPr>
        </p:nvSpPr>
        <p:spPr/>
        <p:txBody>
          <a:bodyPr/>
          <a:lstStyle/>
          <a:p>
            <a:fld id="{0CD75B9A-E391-496B-A838-42C196157201}" type="slidenum">
              <a:rPr lang="en-US" smtClean="0"/>
              <a:t>14</a:t>
            </a:fld>
            <a:endParaRPr lang="en-US"/>
          </a:p>
        </p:txBody>
      </p:sp>
      <p:sp>
        <p:nvSpPr>
          <p:cNvPr id="5" name="Text Placeholder 4">
            <a:extLst>
              <a:ext uri="{FF2B5EF4-FFF2-40B4-BE49-F238E27FC236}">
                <a16:creationId xmlns:a16="http://schemas.microsoft.com/office/drawing/2014/main" id="{C6BEAF8C-BA5E-4D77-89C6-74AE5A1F770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5846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A25-268A-4A0D-980F-6FE857E4784C}"/>
              </a:ext>
            </a:extLst>
          </p:cNvPr>
          <p:cNvSpPr>
            <a:spLocks noGrp="1"/>
          </p:cNvSpPr>
          <p:nvPr>
            <p:ph type="title"/>
          </p:nvPr>
        </p:nvSpPr>
        <p:spPr/>
        <p:txBody>
          <a:bodyPr/>
          <a:lstStyle/>
          <a:p>
            <a:r>
              <a:rPr lang="en-US" dirty="0"/>
              <a:t>(U) Comparison of STYOUT delayed radiation with eNWEDS</a:t>
            </a:r>
          </a:p>
        </p:txBody>
      </p:sp>
      <p:sp>
        <p:nvSpPr>
          <p:cNvPr id="3" name="Content Placeholder 2">
            <a:extLst>
              <a:ext uri="{FF2B5EF4-FFF2-40B4-BE49-F238E27FC236}">
                <a16:creationId xmlns:a16="http://schemas.microsoft.com/office/drawing/2014/main" id="{BFAAE521-0897-469D-AABF-116D56CD203F}"/>
              </a:ext>
            </a:extLst>
          </p:cNvPr>
          <p:cNvSpPr>
            <a:spLocks noGrp="1"/>
          </p:cNvSpPr>
          <p:nvPr>
            <p:ph idx="1"/>
          </p:nvPr>
        </p:nvSpPr>
        <p:spPr/>
        <p:txBody>
          <a:bodyPr/>
          <a:lstStyle/>
          <a:p>
            <a:pPr marL="294894" indent="-285750"/>
            <a:r>
              <a:rPr lang="en-US" dirty="0"/>
              <a:t>Delayed Build-up Factor from STYOUT:</a:t>
            </a:r>
          </a:p>
          <a:p>
            <a:pPr lvl="1"/>
            <a:r>
              <a:rPr lang="en-US" dirty="0"/>
              <a:t>Ratio of dose at source divided by 4</a:t>
            </a:r>
            <a:r>
              <a:rPr lang="el-GR" dirty="0"/>
              <a:t>π</a:t>
            </a:r>
            <a:r>
              <a:rPr lang="en-US" dirty="0"/>
              <a:t>R</a:t>
            </a:r>
            <a:r>
              <a:rPr lang="en-US" baseline="30000" dirty="0"/>
              <a:t>2</a:t>
            </a:r>
            <a:r>
              <a:rPr lang="en-US" dirty="0"/>
              <a:t>Dose as a function of density (</a:t>
            </a:r>
            <a:r>
              <a:rPr lang="el-GR" dirty="0"/>
              <a:t>ρ</a:t>
            </a:r>
            <a:r>
              <a:rPr lang="en-US" dirty="0"/>
              <a:t>R)</a:t>
            </a:r>
          </a:p>
          <a:p>
            <a:pPr lvl="1"/>
            <a:r>
              <a:rPr lang="en-US" dirty="0"/>
              <a:t>eNWEDS Build-up factor is based on delayed source spectra at early time  = 1.e-6</a:t>
            </a:r>
          </a:p>
          <a:p>
            <a:pPr lvl="1"/>
            <a:r>
              <a:rPr lang="en-US" dirty="0"/>
              <a:t>No information about STYOUT spectrum, eNWEDS uses isotope and time-dependent spectrum</a:t>
            </a:r>
          </a:p>
          <a:p>
            <a:pPr lvl="1"/>
            <a:r>
              <a:rPr lang="en-US" dirty="0"/>
              <a:t>Even with these uncertainties, agreement is very close within 300 g/cm2</a:t>
            </a:r>
          </a:p>
          <a:p>
            <a:pPr lvl="1"/>
            <a:endParaRPr lang="en-US" dirty="0"/>
          </a:p>
          <a:p>
            <a:endParaRPr lang="en-US" dirty="0"/>
          </a:p>
        </p:txBody>
      </p:sp>
      <p:sp>
        <p:nvSpPr>
          <p:cNvPr id="4" name="Slide Number Placeholder 3">
            <a:extLst>
              <a:ext uri="{FF2B5EF4-FFF2-40B4-BE49-F238E27FC236}">
                <a16:creationId xmlns:a16="http://schemas.microsoft.com/office/drawing/2014/main" id="{119D8A09-A94B-4273-888A-4486C80F66D7}"/>
              </a:ext>
            </a:extLst>
          </p:cNvPr>
          <p:cNvSpPr>
            <a:spLocks noGrp="1"/>
          </p:cNvSpPr>
          <p:nvPr>
            <p:ph type="sldNum" sz="quarter" idx="12"/>
          </p:nvPr>
        </p:nvSpPr>
        <p:spPr/>
        <p:txBody>
          <a:bodyPr/>
          <a:lstStyle/>
          <a:p>
            <a:fld id="{0CD75B9A-E391-496B-A838-42C196157201}" type="slidenum">
              <a:rPr lang="en-US" smtClean="0"/>
              <a:t>15</a:t>
            </a:fld>
            <a:endParaRPr lang="en-US"/>
          </a:p>
        </p:txBody>
      </p:sp>
      <p:sp>
        <p:nvSpPr>
          <p:cNvPr id="5" name="Text Placeholder 4">
            <a:extLst>
              <a:ext uri="{FF2B5EF4-FFF2-40B4-BE49-F238E27FC236}">
                <a16:creationId xmlns:a16="http://schemas.microsoft.com/office/drawing/2014/main" id="{73A044ED-9A87-4FF3-8BE4-F9258CE1DA01}"/>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74014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DC8B-0449-4D30-B1A9-450AC4667BFF}"/>
              </a:ext>
            </a:extLst>
          </p:cNvPr>
          <p:cNvSpPr>
            <a:spLocks noGrp="1"/>
          </p:cNvSpPr>
          <p:nvPr>
            <p:ph type="title"/>
          </p:nvPr>
        </p:nvSpPr>
        <p:spPr/>
        <p:txBody>
          <a:bodyPr/>
          <a:lstStyle/>
          <a:p>
            <a:r>
              <a:rPr lang="en-US" dirty="0"/>
              <a:t>Compare Radiation Transport (build-up factors) for STYOUT</a:t>
            </a:r>
          </a:p>
        </p:txBody>
      </p:sp>
      <p:sp>
        <p:nvSpPr>
          <p:cNvPr id="3" name="Content Placeholder 2">
            <a:extLst>
              <a:ext uri="{FF2B5EF4-FFF2-40B4-BE49-F238E27FC236}">
                <a16:creationId xmlns:a16="http://schemas.microsoft.com/office/drawing/2014/main" id="{C554AECB-2066-4671-97DF-BECB2290BD20}"/>
              </a:ext>
            </a:extLst>
          </p:cNvPr>
          <p:cNvSpPr>
            <a:spLocks noGrp="1"/>
          </p:cNvSpPr>
          <p:nvPr>
            <p:ph idx="1"/>
          </p:nvPr>
        </p:nvSpPr>
        <p:spPr>
          <a:xfrm>
            <a:off x="301752" y="1371510"/>
            <a:ext cx="8531352" cy="1097101"/>
          </a:xfrm>
        </p:spPr>
        <p:txBody>
          <a:bodyPr/>
          <a:lstStyle/>
          <a:p>
            <a:pPr lvl="1"/>
            <a:r>
              <a:rPr lang="en-US" dirty="0"/>
              <a:t>Ratio of dose at source divided by 4</a:t>
            </a:r>
            <a:r>
              <a:rPr lang="el-GR" dirty="0"/>
              <a:t>π</a:t>
            </a:r>
            <a:r>
              <a:rPr lang="en-US" dirty="0"/>
              <a:t>R</a:t>
            </a:r>
            <a:r>
              <a:rPr lang="en-US" baseline="30000" dirty="0"/>
              <a:t>2</a:t>
            </a:r>
            <a:r>
              <a:rPr lang="en-US" dirty="0"/>
              <a:t>Dose as a function of density (</a:t>
            </a:r>
            <a:r>
              <a:rPr lang="el-GR" dirty="0"/>
              <a:t>ρ</a:t>
            </a:r>
            <a:r>
              <a:rPr lang="en-US" dirty="0"/>
              <a:t>R)</a:t>
            </a:r>
          </a:p>
          <a:p>
            <a:pPr lvl="1"/>
            <a:r>
              <a:rPr lang="en-US" dirty="0"/>
              <a:t>No information about STYOUT spectrum, eNWEDS uses isotope and time-dependent spectrum</a:t>
            </a:r>
          </a:p>
        </p:txBody>
      </p:sp>
      <p:sp>
        <p:nvSpPr>
          <p:cNvPr id="4" name="Slide Number Placeholder 3">
            <a:extLst>
              <a:ext uri="{FF2B5EF4-FFF2-40B4-BE49-F238E27FC236}">
                <a16:creationId xmlns:a16="http://schemas.microsoft.com/office/drawing/2014/main" id="{AC767C02-CF8B-43B3-B2C5-409B6A9620C2}"/>
              </a:ext>
            </a:extLst>
          </p:cNvPr>
          <p:cNvSpPr>
            <a:spLocks noGrp="1"/>
          </p:cNvSpPr>
          <p:nvPr>
            <p:ph type="sldNum" sz="quarter" idx="12"/>
          </p:nvPr>
        </p:nvSpPr>
        <p:spPr/>
        <p:txBody>
          <a:bodyPr/>
          <a:lstStyle/>
          <a:p>
            <a:fld id="{0CD75B9A-E391-496B-A838-42C196157201}" type="slidenum">
              <a:rPr lang="en-US" smtClean="0"/>
              <a:t>16</a:t>
            </a:fld>
            <a:endParaRPr lang="en-US"/>
          </a:p>
        </p:txBody>
      </p:sp>
      <p:sp>
        <p:nvSpPr>
          <p:cNvPr id="5" name="Text Placeholder 4">
            <a:extLst>
              <a:ext uri="{FF2B5EF4-FFF2-40B4-BE49-F238E27FC236}">
                <a16:creationId xmlns:a16="http://schemas.microsoft.com/office/drawing/2014/main" id="{9276D699-0DDD-401D-A932-4ED2CEE9B205}"/>
              </a:ext>
            </a:extLst>
          </p:cNvPr>
          <p:cNvSpPr>
            <a:spLocks noGrp="1"/>
          </p:cNvSpPr>
          <p:nvPr>
            <p:ph type="body" sz="quarter" idx="13"/>
          </p:nvPr>
        </p:nvSpPr>
        <p:spPr/>
        <p:txBody>
          <a:bodyPr/>
          <a:lstStyle/>
          <a:p>
            <a:r>
              <a:rPr lang="en-US" dirty="0"/>
              <a:t>eNWEDS versus STYOUT build-up factors - Good agreement in main region of interest ( &lt; 300 g/cm2) (10 </a:t>
            </a:r>
            <a:r>
              <a:rPr lang="en-US" dirty="0" err="1"/>
              <a:t>kft</a:t>
            </a:r>
            <a:r>
              <a:rPr lang="en-US" dirty="0"/>
              <a:t> slant range near ground)</a:t>
            </a:r>
          </a:p>
        </p:txBody>
      </p:sp>
      <p:pic>
        <p:nvPicPr>
          <p:cNvPr id="7" name="Picture 6">
            <a:extLst>
              <a:ext uri="{FF2B5EF4-FFF2-40B4-BE49-F238E27FC236}">
                <a16:creationId xmlns:a16="http://schemas.microsoft.com/office/drawing/2014/main" id="{6425ED84-B8FD-4913-AB07-D65C14240B2E}"/>
              </a:ext>
            </a:extLst>
          </p:cNvPr>
          <p:cNvPicPr>
            <a:picLocks noChangeAspect="1"/>
          </p:cNvPicPr>
          <p:nvPr/>
        </p:nvPicPr>
        <p:blipFill>
          <a:blip r:embed="rId2"/>
          <a:stretch>
            <a:fillRect/>
          </a:stretch>
        </p:blipFill>
        <p:spPr>
          <a:xfrm>
            <a:off x="2223649" y="2105718"/>
            <a:ext cx="4906993" cy="4208573"/>
          </a:xfrm>
          <a:prstGeom prst="rect">
            <a:avLst/>
          </a:prstGeom>
        </p:spPr>
      </p:pic>
    </p:spTree>
    <p:extLst>
      <p:ext uri="{BB962C8B-B14F-4D97-AF65-F5344CB8AC3E}">
        <p14:creationId xmlns:p14="http://schemas.microsoft.com/office/powerpoint/2010/main" val="2039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9267-137D-4C22-B2F6-9C24C58D3CEE}"/>
              </a:ext>
            </a:extLst>
          </p:cNvPr>
          <p:cNvSpPr>
            <a:spLocks noGrp="1"/>
          </p:cNvSpPr>
          <p:nvPr>
            <p:ph type="title"/>
          </p:nvPr>
        </p:nvSpPr>
        <p:spPr/>
        <p:txBody>
          <a:bodyPr/>
          <a:lstStyle/>
          <a:p>
            <a:r>
              <a:rPr lang="en-US" dirty="0"/>
              <a:t>Genfit_dose.dll Interface</a:t>
            </a:r>
          </a:p>
        </p:txBody>
      </p:sp>
      <p:sp>
        <p:nvSpPr>
          <p:cNvPr id="3" name="Content Placeholder 2">
            <a:extLst>
              <a:ext uri="{FF2B5EF4-FFF2-40B4-BE49-F238E27FC236}">
                <a16:creationId xmlns:a16="http://schemas.microsoft.com/office/drawing/2014/main" id="{D0965E8D-973D-436E-A88C-4B8CBB2E6857}"/>
              </a:ext>
            </a:extLst>
          </p:cNvPr>
          <p:cNvSpPr>
            <a:spLocks noGrp="1"/>
          </p:cNvSpPr>
          <p:nvPr>
            <p:ph idx="1"/>
          </p:nvPr>
        </p:nvSpPr>
        <p:spPr/>
        <p:txBody>
          <a:bodyPr/>
          <a:lstStyle/>
          <a:p>
            <a:r>
              <a:rPr lang="en-US" dirty="0"/>
              <a:t>To do a prompt dose calculation</a:t>
            </a:r>
          </a:p>
          <a:p>
            <a:pPr lvl="1"/>
            <a:r>
              <a:rPr lang="en-US" dirty="0" err="1"/>
              <a:t>constructDatabase</a:t>
            </a:r>
            <a:r>
              <a:rPr lang="en-US" dirty="0"/>
              <a:t>(handle);</a:t>
            </a:r>
          </a:p>
          <a:p>
            <a:pPr lvl="1"/>
            <a:r>
              <a:rPr lang="en-US" dirty="0" err="1"/>
              <a:t>openDatabase</a:t>
            </a:r>
            <a:r>
              <a:rPr lang="en-US" dirty="0"/>
              <a:t>(handle, filename, </a:t>
            </a:r>
            <a:r>
              <a:rPr lang="en-US" dirty="0" err="1"/>
              <a:t>fname_len</a:t>
            </a:r>
            <a:r>
              <a:rPr lang="en-US" dirty="0"/>
              <a:t> );</a:t>
            </a:r>
          </a:p>
          <a:p>
            <a:pPr lvl="1"/>
            <a:r>
              <a:rPr lang="en-US" dirty="0" err="1"/>
              <a:t>setDevice</a:t>
            </a:r>
            <a:r>
              <a:rPr lang="en-US" dirty="0"/>
              <a:t>(handle, </a:t>
            </a:r>
            <a:r>
              <a:rPr lang="en-US" dirty="0" err="1"/>
              <a:t>primDevice</a:t>
            </a:r>
            <a:r>
              <a:rPr lang="en-US" dirty="0"/>
              <a:t>, </a:t>
            </a:r>
            <a:r>
              <a:rPr lang="en-US" dirty="0" err="1"/>
              <a:t>primDeviceYield</a:t>
            </a:r>
            <a:r>
              <a:rPr lang="en-US" dirty="0"/>
              <a:t>, </a:t>
            </a:r>
            <a:r>
              <a:rPr lang="en-US" dirty="0" err="1"/>
              <a:t>secondDevice</a:t>
            </a:r>
            <a:r>
              <a:rPr lang="en-US" dirty="0"/>
              <a:t>, </a:t>
            </a:r>
            <a:r>
              <a:rPr lang="en-US" dirty="0" err="1"/>
              <a:t>secondDeviceYield</a:t>
            </a:r>
            <a:r>
              <a:rPr lang="en-US" dirty="0"/>
              <a:t>);</a:t>
            </a:r>
          </a:p>
          <a:p>
            <a:pPr lvl="1"/>
            <a:r>
              <a:rPr lang="en-US" dirty="0" err="1"/>
              <a:t>addEnvironment</a:t>
            </a:r>
            <a:r>
              <a:rPr lang="en-US" dirty="0"/>
              <a:t>(handle, </a:t>
            </a:r>
            <a:r>
              <a:rPr lang="en-US" dirty="0" err="1"/>
              <a:t>dosekind</a:t>
            </a:r>
            <a:r>
              <a:rPr lang="en-US" dirty="0"/>
              <a:t>, </a:t>
            </a:r>
            <a:r>
              <a:rPr lang="en-US" dirty="0" err="1"/>
              <a:t>kindEnv</a:t>
            </a:r>
            <a:r>
              <a:rPr lang="en-US" dirty="0"/>
              <a:t>, </a:t>
            </a:r>
            <a:r>
              <a:rPr lang="en-US" dirty="0" err="1"/>
              <a:t>ishld</a:t>
            </a:r>
            <a:r>
              <a:rPr lang="en-US" dirty="0"/>
              <a:t>, </a:t>
            </a:r>
            <a:r>
              <a:rPr lang="en-US" dirty="0" err="1"/>
              <a:t>constraintvalue</a:t>
            </a:r>
            <a:r>
              <a:rPr lang="en-US" dirty="0"/>
              <a:t>, </a:t>
            </a:r>
            <a:r>
              <a:rPr lang="en-US" dirty="0" err="1"/>
              <a:t>neutronflag</a:t>
            </a:r>
            <a:r>
              <a:rPr lang="en-US" dirty="0"/>
              <a:t>,  </a:t>
            </a:r>
            <a:r>
              <a:rPr lang="en-US" dirty="0" err="1"/>
              <a:t>gammaflag</a:t>
            </a:r>
            <a:r>
              <a:rPr lang="en-US" dirty="0"/>
              <a:t>, </a:t>
            </a:r>
            <a:r>
              <a:rPr lang="en-US" dirty="0" err="1"/>
              <a:t>secondarygammaflag</a:t>
            </a:r>
            <a:r>
              <a:rPr lang="en-US" dirty="0"/>
              <a:t>, </a:t>
            </a:r>
            <a:r>
              <a:rPr lang="en-US" dirty="0" err="1"/>
              <a:t>xrayflag</a:t>
            </a:r>
            <a:r>
              <a:rPr lang="en-US" dirty="0"/>
              <a:t>);</a:t>
            </a:r>
          </a:p>
          <a:p>
            <a:pPr lvl="1"/>
            <a:r>
              <a:rPr lang="en-US" dirty="0" err="1"/>
              <a:t>setGeometry</a:t>
            </a:r>
            <a:r>
              <a:rPr lang="en-US" dirty="0"/>
              <a:t>(handle, </a:t>
            </a:r>
            <a:r>
              <a:rPr lang="en-US" dirty="0" err="1"/>
              <a:t>heightofburst</a:t>
            </a:r>
            <a:r>
              <a:rPr lang="en-US" dirty="0"/>
              <a:t>, angle);		</a:t>
            </a:r>
          </a:p>
          <a:p>
            <a:pPr lvl="1"/>
            <a:r>
              <a:rPr lang="en-US" dirty="0"/>
              <a:t> </a:t>
            </a:r>
            <a:r>
              <a:rPr lang="en-US" dirty="0" err="1"/>
              <a:t>calculateDoseToRange</a:t>
            </a:r>
            <a:r>
              <a:rPr lang="en-US" dirty="0"/>
              <a:t>(handle, </a:t>
            </a:r>
            <a:r>
              <a:rPr lang="en-US" dirty="0" err="1"/>
              <a:t>slantrange</a:t>
            </a:r>
            <a:r>
              <a:rPr lang="en-US" dirty="0"/>
              <a:t>, dose);</a:t>
            </a:r>
          </a:p>
          <a:p>
            <a:r>
              <a:rPr lang="en-US" dirty="0"/>
              <a:t>To do a delayed dose calculation on a trajectory</a:t>
            </a:r>
          </a:p>
          <a:p>
            <a:pPr lvl="1"/>
            <a:r>
              <a:rPr lang="en-US" dirty="0" err="1"/>
              <a:t>constructDatabase</a:t>
            </a:r>
            <a:r>
              <a:rPr lang="en-US" dirty="0"/>
              <a:t>();</a:t>
            </a:r>
          </a:p>
          <a:p>
            <a:pPr lvl="1"/>
            <a:r>
              <a:rPr lang="en-US" dirty="0" err="1"/>
              <a:t>openDatabase</a:t>
            </a:r>
            <a:r>
              <a:rPr lang="en-US" dirty="0"/>
              <a:t>();</a:t>
            </a:r>
          </a:p>
          <a:p>
            <a:pPr lvl="1"/>
            <a:r>
              <a:rPr lang="en-US" dirty="0" err="1"/>
              <a:t>setDevice</a:t>
            </a:r>
            <a:r>
              <a:rPr lang="en-US" dirty="0"/>
              <a:t>();</a:t>
            </a:r>
          </a:p>
          <a:p>
            <a:pPr lvl="1"/>
            <a:r>
              <a:rPr lang="en-US" dirty="0" err="1"/>
              <a:t>addEnvironment</a:t>
            </a:r>
            <a:r>
              <a:rPr lang="en-US" dirty="0"/>
              <a:t>();</a:t>
            </a:r>
          </a:p>
          <a:p>
            <a:pPr lvl="1"/>
            <a:r>
              <a:rPr lang="en-US" dirty="0" err="1"/>
              <a:t>setTrajectoryGeometry</a:t>
            </a:r>
            <a:r>
              <a:rPr lang="en-US" dirty="0"/>
              <a:t>( handle,  </a:t>
            </a:r>
            <a:r>
              <a:rPr lang="en-US" dirty="0" err="1"/>
              <a:t>heightofburst</a:t>
            </a:r>
            <a:r>
              <a:rPr lang="en-US" dirty="0"/>
              <a:t>,  velocity, gamma, downrange, crossrange, </a:t>
            </a:r>
            <a:r>
              <a:rPr lang="en-US" dirty="0" err="1"/>
              <a:t>timeoffset</a:t>
            </a:r>
            <a:r>
              <a:rPr lang="en-US" dirty="0"/>
              <a:t> );</a:t>
            </a:r>
          </a:p>
          <a:p>
            <a:pPr lvl="1"/>
            <a:r>
              <a:rPr lang="en-US" dirty="0" err="1"/>
              <a:t>calculateDelayedDoseTraj</a:t>
            </a:r>
            <a:r>
              <a:rPr lang="en-US" dirty="0"/>
              <a:t>(handle, dose);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3EBF34B-E5B8-4124-A324-7A1CD3FAF0F4}"/>
              </a:ext>
            </a:extLst>
          </p:cNvPr>
          <p:cNvSpPr>
            <a:spLocks noGrp="1"/>
          </p:cNvSpPr>
          <p:nvPr>
            <p:ph type="sldNum" sz="quarter" idx="12"/>
          </p:nvPr>
        </p:nvSpPr>
        <p:spPr/>
        <p:txBody>
          <a:bodyPr/>
          <a:lstStyle/>
          <a:p>
            <a:fld id="{0CD75B9A-E391-496B-A838-42C196157201}" type="slidenum">
              <a:rPr lang="en-US" smtClean="0"/>
              <a:t>17</a:t>
            </a:fld>
            <a:endParaRPr lang="en-US"/>
          </a:p>
        </p:txBody>
      </p:sp>
      <p:sp>
        <p:nvSpPr>
          <p:cNvPr id="5" name="Text Placeholder 4">
            <a:extLst>
              <a:ext uri="{FF2B5EF4-FFF2-40B4-BE49-F238E27FC236}">
                <a16:creationId xmlns:a16="http://schemas.microsoft.com/office/drawing/2014/main" id="{26795FE7-3EF0-42E9-B38A-A7C44E2135B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26520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7758-837C-49A2-99B9-D2F55F9D26AB}"/>
              </a:ext>
            </a:extLst>
          </p:cNvPr>
          <p:cNvSpPr>
            <a:spLocks noGrp="1"/>
          </p:cNvSpPr>
          <p:nvPr>
            <p:ph type="title"/>
          </p:nvPr>
        </p:nvSpPr>
        <p:spPr/>
        <p:txBody>
          <a:bodyPr/>
          <a:lstStyle/>
          <a:p>
            <a:r>
              <a:rPr lang="en-US" dirty="0"/>
              <a:t>Interface (</a:t>
            </a:r>
            <a:r>
              <a:rPr lang="en-US" dirty="0" err="1"/>
              <a:t>cont</a:t>
            </a:r>
            <a:r>
              <a:rPr lang="en-US" dirty="0"/>
              <a:t>)</a:t>
            </a:r>
          </a:p>
        </p:txBody>
      </p:sp>
      <p:sp>
        <p:nvSpPr>
          <p:cNvPr id="3" name="Content Placeholder 2">
            <a:extLst>
              <a:ext uri="{FF2B5EF4-FFF2-40B4-BE49-F238E27FC236}">
                <a16:creationId xmlns:a16="http://schemas.microsoft.com/office/drawing/2014/main" id="{C2427709-0AC5-459B-B40C-F7DC48DF9ECE}"/>
              </a:ext>
            </a:extLst>
          </p:cNvPr>
          <p:cNvSpPr>
            <a:spLocks noGrp="1"/>
          </p:cNvSpPr>
          <p:nvPr>
            <p:ph idx="1"/>
          </p:nvPr>
        </p:nvSpPr>
        <p:spPr/>
        <p:txBody>
          <a:bodyPr/>
          <a:lstStyle/>
          <a:p>
            <a:r>
              <a:rPr lang="en-US" dirty="0"/>
              <a:t>To do a delayed dose calculation non-moving target</a:t>
            </a:r>
          </a:p>
          <a:p>
            <a:pPr lvl="1"/>
            <a:r>
              <a:rPr lang="en-US" dirty="0" err="1"/>
              <a:t>constructDatabase</a:t>
            </a:r>
            <a:r>
              <a:rPr lang="en-US" dirty="0"/>
              <a:t>();</a:t>
            </a:r>
          </a:p>
          <a:p>
            <a:pPr lvl="1"/>
            <a:r>
              <a:rPr lang="en-US" dirty="0" err="1"/>
              <a:t>openDatabase</a:t>
            </a:r>
            <a:r>
              <a:rPr lang="en-US" dirty="0"/>
              <a:t>();</a:t>
            </a:r>
          </a:p>
          <a:p>
            <a:pPr lvl="1"/>
            <a:r>
              <a:rPr lang="en-US" dirty="0" err="1"/>
              <a:t>setDevice</a:t>
            </a:r>
            <a:r>
              <a:rPr lang="en-US" dirty="0"/>
              <a:t>();</a:t>
            </a:r>
          </a:p>
          <a:p>
            <a:pPr lvl="1"/>
            <a:r>
              <a:rPr lang="en-US" dirty="0" err="1"/>
              <a:t>addEnvironment</a:t>
            </a:r>
            <a:r>
              <a:rPr lang="en-US" dirty="0"/>
              <a:t>();</a:t>
            </a:r>
          </a:p>
          <a:p>
            <a:pPr lvl="1"/>
            <a:r>
              <a:rPr lang="en-US" dirty="0" err="1"/>
              <a:t>calculateDelayedDose</a:t>
            </a:r>
            <a:r>
              <a:rPr lang="en-US" dirty="0"/>
              <a:t>(handle, </a:t>
            </a:r>
            <a:r>
              <a:rPr lang="en-US" dirty="0" err="1"/>
              <a:t>slantrange</a:t>
            </a:r>
            <a:r>
              <a:rPr lang="en-US" dirty="0"/>
              <a:t>, dose);</a:t>
            </a:r>
          </a:p>
          <a:p>
            <a:pPr lvl="1"/>
            <a:r>
              <a:rPr lang="en-US" dirty="0"/>
              <a:t>Or </a:t>
            </a:r>
            <a:r>
              <a:rPr lang="en-US" dirty="0" err="1"/>
              <a:t>calculateDelayedDoseX</a:t>
            </a:r>
            <a:r>
              <a:rPr lang="en-US" dirty="0"/>
              <a:t>(handle, hot, </a:t>
            </a:r>
            <a:r>
              <a:rPr lang="en-US" dirty="0" err="1"/>
              <a:t>xrange</a:t>
            </a:r>
            <a:r>
              <a:rPr lang="en-US" dirty="0"/>
              <a:t>, dose);</a:t>
            </a:r>
          </a:p>
        </p:txBody>
      </p:sp>
      <p:sp>
        <p:nvSpPr>
          <p:cNvPr id="4" name="Slide Number Placeholder 3">
            <a:extLst>
              <a:ext uri="{FF2B5EF4-FFF2-40B4-BE49-F238E27FC236}">
                <a16:creationId xmlns:a16="http://schemas.microsoft.com/office/drawing/2014/main" id="{E9CFFFA7-D7D4-4041-A37F-4DFCE08D9995}"/>
              </a:ext>
            </a:extLst>
          </p:cNvPr>
          <p:cNvSpPr>
            <a:spLocks noGrp="1"/>
          </p:cNvSpPr>
          <p:nvPr>
            <p:ph type="sldNum" sz="quarter" idx="12"/>
          </p:nvPr>
        </p:nvSpPr>
        <p:spPr/>
        <p:txBody>
          <a:bodyPr/>
          <a:lstStyle/>
          <a:p>
            <a:fld id="{0CD75B9A-E391-496B-A838-42C196157201}" type="slidenum">
              <a:rPr lang="en-US" smtClean="0"/>
              <a:t>18</a:t>
            </a:fld>
            <a:endParaRPr lang="en-US"/>
          </a:p>
        </p:txBody>
      </p:sp>
      <p:sp>
        <p:nvSpPr>
          <p:cNvPr id="5" name="Text Placeholder 4">
            <a:extLst>
              <a:ext uri="{FF2B5EF4-FFF2-40B4-BE49-F238E27FC236}">
                <a16:creationId xmlns:a16="http://schemas.microsoft.com/office/drawing/2014/main" id="{E899BA9C-8BBC-46A1-8D0F-C913FEBAB33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17844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2947-4779-4B58-9E03-75A40C9F2B80}"/>
              </a:ext>
            </a:extLst>
          </p:cNvPr>
          <p:cNvSpPr>
            <a:spLocks noGrp="1"/>
          </p:cNvSpPr>
          <p:nvPr>
            <p:ph type="title"/>
          </p:nvPr>
        </p:nvSpPr>
        <p:spPr/>
        <p:txBody>
          <a:bodyPr/>
          <a:lstStyle/>
          <a:p>
            <a:r>
              <a:rPr lang="en-US" dirty="0"/>
              <a:t>Status of New FLYTHRU </a:t>
            </a:r>
          </a:p>
        </p:txBody>
      </p:sp>
      <p:sp>
        <p:nvSpPr>
          <p:cNvPr id="3" name="Content Placeholder 2">
            <a:extLst>
              <a:ext uri="{FF2B5EF4-FFF2-40B4-BE49-F238E27FC236}">
                <a16:creationId xmlns:a16="http://schemas.microsoft.com/office/drawing/2014/main" id="{AC811A66-4386-40A9-8A50-9D59E2580DD6}"/>
              </a:ext>
            </a:extLst>
          </p:cNvPr>
          <p:cNvSpPr>
            <a:spLocks noGrp="1"/>
          </p:cNvSpPr>
          <p:nvPr>
            <p:ph idx="1"/>
          </p:nvPr>
        </p:nvSpPr>
        <p:spPr/>
        <p:txBody>
          <a:bodyPr/>
          <a:lstStyle/>
          <a:p>
            <a:r>
              <a:rPr lang="en-US" dirty="0"/>
              <a:t>Data</a:t>
            </a:r>
          </a:p>
          <a:p>
            <a:pPr lvl="1"/>
            <a:r>
              <a:rPr lang="en-US" dirty="0"/>
              <a:t>Debris cloud data loaded into RES database</a:t>
            </a:r>
          </a:p>
          <a:p>
            <a:pPr lvl="1"/>
            <a:r>
              <a:rPr lang="en-US" dirty="0"/>
              <a:t>Transmission data loaded into RES database</a:t>
            </a:r>
          </a:p>
          <a:p>
            <a:r>
              <a:rPr lang="en-US" dirty="0"/>
              <a:t>Code </a:t>
            </a:r>
          </a:p>
          <a:p>
            <a:pPr lvl="1"/>
            <a:r>
              <a:rPr lang="en-US" dirty="0"/>
              <a:t>Interface calls added to “Genfit_dose.dll”</a:t>
            </a:r>
          </a:p>
          <a:p>
            <a:pPr lvl="1"/>
            <a:r>
              <a:rPr lang="en-US" dirty="0"/>
              <a:t>Interpolation of debris cloud geometry complete</a:t>
            </a:r>
          </a:p>
          <a:p>
            <a:pPr lvl="1"/>
            <a:r>
              <a:rPr lang="en-US" dirty="0"/>
              <a:t>Dose calculation using mass integral scaling complete</a:t>
            </a:r>
          </a:p>
          <a:p>
            <a:pPr lvl="1"/>
            <a:r>
              <a:rPr lang="en-US" dirty="0"/>
              <a:t>Code complete for delayed dose integration along straight line trajectory </a:t>
            </a:r>
          </a:p>
          <a:p>
            <a:pPr lvl="1"/>
            <a:r>
              <a:rPr lang="en-US" dirty="0"/>
              <a:t>Code complete for delayed dose for non-moving target </a:t>
            </a:r>
          </a:p>
          <a:p>
            <a:r>
              <a:rPr lang="en-US" dirty="0"/>
              <a:t>Testing</a:t>
            </a:r>
          </a:p>
          <a:p>
            <a:pPr lvl="1"/>
            <a:r>
              <a:rPr lang="en-US" dirty="0"/>
              <a:t>Delayed dose for non-moving target running and comparing reasonably well with eNWEDS</a:t>
            </a:r>
          </a:p>
          <a:p>
            <a:pPr lvl="1"/>
            <a:r>
              <a:rPr lang="en-US" dirty="0"/>
              <a:t>Delayed dose verification with </a:t>
            </a:r>
            <a:r>
              <a:rPr lang="en-US" dirty="0" err="1"/>
              <a:t>Nuget</a:t>
            </a:r>
            <a:r>
              <a:rPr lang="en-US" dirty="0"/>
              <a:t> shows close agreement for similar modeling assumptions</a:t>
            </a:r>
          </a:p>
          <a:p>
            <a:pPr lvl="1"/>
            <a:r>
              <a:rPr lang="en-US" dirty="0"/>
              <a:t>Delayed dose along trajectory working, preliminary verification with </a:t>
            </a:r>
            <a:r>
              <a:rPr lang="en-US" dirty="0" err="1"/>
              <a:t>Nuget</a:t>
            </a:r>
            <a:endParaRPr lang="en-US" dirty="0"/>
          </a:p>
          <a:p>
            <a:pPr lvl="2"/>
            <a:r>
              <a:rPr lang="en-US" dirty="0"/>
              <a:t>More detailed analysis needed</a:t>
            </a:r>
          </a:p>
        </p:txBody>
      </p:sp>
      <p:sp>
        <p:nvSpPr>
          <p:cNvPr id="4" name="Slide Number Placeholder 3">
            <a:extLst>
              <a:ext uri="{FF2B5EF4-FFF2-40B4-BE49-F238E27FC236}">
                <a16:creationId xmlns:a16="http://schemas.microsoft.com/office/drawing/2014/main" id="{1EF407FF-3A40-46D8-8715-270B3C34091E}"/>
              </a:ext>
            </a:extLst>
          </p:cNvPr>
          <p:cNvSpPr>
            <a:spLocks noGrp="1"/>
          </p:cNvSpPr>
          <p:nvPr>
            <p:ph type="sldNum" sz="quarter" idx="12"/>
          </p:nvPr>
        </p:nvSpPr>
        <p:spPr/>
        <p:txBody>
          <a:bodyPr/>
          <a:lstStyle/>
          <a:p>
            <a:fld id="{0CD75B9A-E391-496B-A838-42C196157201}" type="slidenum">
              <a:rPr lang="en-US" smtClean="0"/>
              <a:t>19</a:t>
            </a:fld>
            <a:endParaRPr lang="en-US"/>
          </a:p>
        </p:txBody>
      </p:sp>
      <p:sp>
        <p:nvSpPr>
          <p:cNvPr id="5" name="Text Placeholder 4">
            <a:extLst>
              <a:ext uri="{FF2B5EF4-FFF2-40B4-BE49-F238E27FC236}">
                <a16:creationId xmlns:a16="http://schemas.microsoft.com/office/drawing/2014/main" id="{E36EA7F0-B8E3-42E4-9E5A-AE8C5DA0C06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82183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A25-268A-4A0D-980F-6FE857E4784C}"/>
              </a:ext>
            </a:extLst>
          </p:cNvPr>
          <p:cNvSpPr>
            <a:spLocks noGrp="1"/>
          </p:cNvSpPr>
          <p:nvPr>
            <p:ph type="title"/>
          </p:nvPr>
        </p:nvSpPr>
        <p:spPr/>
        <p:txBody>
          <a:bodyPr/>
          <a:lstStyle/>
          <a:p>
            <a:r>
              <a:rPr lang="en-US" dirty="0"/>
              <a:t>(U) FLYTHRU Plans</a:t>
            </a:r>
          </a:p>
        </p:txBody>
      </p:sp>
      <p:sp>
        <p:nvSpPr>
          <p:cNvPr id="3" name="Content Placeholder 2">
            <a:extLst>
              <a:ext uri="{FF2B5EF4-FFF2-40B4-BE49-F238E27FC236}">
                <a16:creationId xmlns:a16="http://schemas.microsoft.com/office/drawing/2014/main" id="{BFAAE521-0897-469D-AABF-116D56CD203F}"/>
              </a:ext>
            </a:extLst>
          </p:cNvPr>
          <p:cNvSpPr>
            <a:spLocks noGrp="1"/>
          </p:cNvSpPr>
          <p:nvPr>
            <p:ph idx="1"/>
          </p:nvPr>
        </p:nvSpPr>
        <p:spPr/>
        <p:txBody>
          <a:bodyPr/>
          <a:lstStyle/>
          <a:p>
            <a:r>
              <a:rPr lang="en-US" dirty="0"/>
              <a:t>FLYTHRU Requirements:</a:t>
            </a:r>
          </a:p>
          <a:p>
            <a:pPr lvl="1"/>
            <a:r>
              <a:rPr lang="en-US" dirty="0"/>
              <a:t>What does it need to do?</a:t>
            </a:r>
          </a:p>
          <a:p>
            <a:pPr marL="294894" indent="-285750"/>
            <a:r>
              <a:rPr lang="en-US" dirty="0"/>
              <a:t>Approach:</a:t>
            </a:r>
          </a:p>
          <a:p>
            <a:pPr lvl="1"/>
            <a:r>
              <a:rPr lang="en-US" dirty="0"/>
              <a:t>How?</a:t>
            </a:r>
          </a:p>
          <a:p>
            <a:r>
              <a:rPr lang="en-US" dirty="0"/>
              <a:t>Interface:</a:t>
            </a:r>
          </a:p>
          <a:p>
            <a:pPr lvl="1"/>
            <a:r>
              <a:rPr lang="en-US" dirty="0"/>
              <a:t>Database</a:t>
            </a:r>
          </a:p>
          <a:p>
            <a:pPr lvl="1"/>
            <a:r>
              <a:rPr lang="en-US" dirty="0"/>
              <a:t>API Calls</a:t>
            </a:r>
          </a:p>
          <a:p>
            <a:r>
              <a:rPr lang="en-US" dirty="0"/>
              <a:t>Testing:</a:t>
            </a:r>
          </a:p>
          <a:p>
            <a:pPr lvl="1"/>
            <a:r>
              <a:rPr lang="en-US" dirty="0"/>
              <a:t>With close agreement in the delayed source and transmission, rest of problem is geometry, answers should be very close</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19D8A09-A94B-4273-888A-4486C80F66D7}"/>
              </a:ext>
            </a:extLst>
          </p:cNvPr>
          <p:cNvSpPr>
            <a:spLocks noGrp="1"/>
          </p:cNvSpPr>
          <p:nvPr>
            <p:ph type="sldNum" sz="quarter" idx="12"/>
          </p:nvPr>
        </p:nvSpPr>
        <p:spPr/>
        <p:txBody>
          <a:bodyPr/>
          <a:lstStyle/>
          <a:p>
            <a:fld id="{0CD75B9A-E391-496B-A838-42C196157201}" type="slidenum">
              <a:rPr lang="en-US" smtClean="0"/>
              <a:t>2</a:t>
            </a:fld>
            <a:endParaRPr lang="en-US"/>
          </a:p>
        </p:txBody>
      </p:sp>
      <p:sp>
        <p:nvSpPr>
          <p:cNvPr id="5" name="Text Placeholder 4">
            <a:extLst>
              <a:ext uri="{FF2B5EF4-FFF2-40B4-BE49-F238E27FC236}">
                <a16:creationId xmlns:a16="http://schemas.microsoft.com/office/drawing/2014/main" id="{73A044ED-9A87-4FF3-8BE4-F9258CE1DA01}"/>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798323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0397-439B-444D-B494-408907670A60}"/>
              </a:ext>
            </a:extLst>
          </p:cNvPr>
          <p:cNvSpPr>
            <a:spLocks noGrp="1"/>
          </p:cNvSpPr>
          <p:nvPr>
            <p:ph type="title"/>
          </p:nvPr>
        </p:nvSpPr>
        <p:spPr/>
        <p:txBody>
          <a:bodyPr/>
          <a:lstStyle/>
          <a:p>
            <a:r>
              <a:rPr lang="en-US" dirty="0"/>
              <a:t>Verification with </a:t>
            </a:r>
            <a:r>
              <a:rPr lang="en-US" dirty="0" err="1"/>
              <a:t>Nuget</a:t>
            </a:r>
            <a:r>
              <a:rPr lang="en-US" dirty="0"/>
              <a:t> – Non-moving Target</a:t>
            </a:r>
          </a:p>
        </p:txBody>
      </p:sp>
      <p:sp>
        <p:nvSpPr>
          <p:cNvPr id="3" name="Content Placeholder 2">
            <a:extLst>
              <a:ext uri="{FF2B5EF4-FFF2-40B4-BE49-F238E27FC236}">
                <a16:creationId xmlns:a16="http://schemas.microsoft.com/office/drawing/2014/main" id="{2DD1B510-363D-4F29-9EA3-067666E82730}"/>
              </a:ext>
            </a:extLst>
          </p:cNvPr>
          <p:cNvSpPr>
            <a:spLocks noGrp="1"/>
          </p:cNvSpPr>
          <p:nvPr>
            <p:ph idx="1"/>
          </p:nvPr>
        </p:nvSpPr>
        <p:spPr>
          <a:xfrm>
            <a:off x="301752" y="1197864"/>
            <a:ext cx="8531352" cy="2610738"/>
          </a:xfrm>
        </p:spPr>
        <p:txBody>
          <a:bodyPr/>
          <a:lstStyle/>
          <a:p>
            <a:pPr lvl="1"/>
            <a:r>
              <a:rPr lang="en-US" dirty="0"/>
              <a:t>20 </a:t>
            </a:r>
            <a:r>
              <a:rPr lang="en-US" dirty="0" err="1"/>
              <a:t>kt</a:t>
            </a:r>
            <a:r>
              <a:rPr lang="en-US" dirty="0"/>
              <a:t> builder at 4000 ft altitude</a:t>
            </a:r>
          </a:p>
          <a:p>
            <a:pPr lvl="1"/>
            <a:r>
              <a:rPr lang="en-US" dirty="0"/>
              <a:t>Non-Moving target at 2000 ft altitude, Dose integrated over 0-60 seconds</a:t>
            </a:r>
          </a:p>
          <a:p>
            <a:pPr lvl="1"/>
            <a:r>
              <a:rPr lang="en-US" dirty="0"/>
              <a:t>Horizontal range varied from 0 – 7200 ft</a:t>
            </a:r>
          </a:p>
          <a:p>
            <a:pPr lvl="1"/>
            <a:r>
              <a:rPr lang="en-US" dirty="0"/>
              <a:t>Many delayed options in </a:t>
            </a:r>
            <a:r>
              <a:rPr lang="en-US" dirty="0" err="1"/>
              <a:t>Nuget</a:t>
            </a:r>
            <a:r>
              <a:rPr lang="en-US" dirty="0"/>
              <a:t>: This </a:t>
            </a:r>
            <a:r>
              <a:rPr lang="en-US" dirty="0" err="1"/>
              <a:t>Nuget</a:t>
            </a:r>
            <a:r>
              <a:rPr lang="en-US" dirty="0"/>
              <a:t> run used LAMB debris cloud, KSC source definition, point source geometry with normal air transport, only one other option tried</a:t>
            </a:r>
          </a:p>
          <a:p>
            <a:pPr lvl="1"/>
            <a:r>
              <a:rPr lang="en-US" dirty="0"/>
              <a:t>Non-moving verification takes out complexity of fireball geometry and trajectory</a:t>
            </a:r>
          </a:p>
          <a:p>
            <a:pPr lvl="1"/>
            <a:r>
              <a:rPr lang="en-US" dirty="0"/>
              <a:t>Very good agreement for source rates, and transport calculations</a:t>
            </a:r>
          </a:p>
        </p:txBody>
      </p:sp>
      <p:sp>
        <p:nvSpPr>
          <p:cNvPr id="4" name="Slide Number Placeholder 3">
            <a:extLst>
              <a:ext uri="{FF2B5EF4-FFF2-40B4-BE49-F238E27FC236}">
                <a16:creationId xmlns:a16="http://schemas.microsoft.com/office/drawing/2014/main" id="{EC046CF9-2909-4997-8E50-61C4E1DA7055}"/>
              </a:ext>
            </a:extLst>
          </p:cNvPr>
          <p:cNvSpPr>
            <a:spLocks noGrp="1"/>
          </p:cNvSpPr>
          <p:nvPr>
            <p:ph type="sldNum" sz="quarter" idx="12"/>
          </p:nvPr>
        </p:nvSpPr>
        <p:spPr/>
        <p:txBody>
          <a:bodyPr/>
          <a:lstStyle/>
          <a:p>
            <a:fld id="{0CD75B9A-E391-496B-A838-42C196157201}" type="slidenum">
              <a:rPr lang="en-US" smtClean="0"/>
              <a:t>20</a:t>
            </a:fld>
            <a:endParaRPr lang="en-US"/>
          </a:p>
        </p:txBody>
      </p:sp>
      <p:sp>
        <p:nvSpPr>
          <p:cNvPr id="5" name="Text Placeholder 4">
            <a:extLst>
              <a:ext uri="{FF2B5EF4-FFF2-40B4-BE49-F238E27FC236}">
                <a16:creationId xmlns:a16="http://schemas.microsoft.com/office/drawing/2014/main" id="{474D00DD-EA58-44CA-97D3-3C411E6B6274}"/>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167D9439-BAB3-477C-AD4E-6741A2B19FC8}"/>
              </a:ext>
            </a:extLst>
          </p:cNvPr>
          <p:cNvPicPr>
            <a:picLocks noChangeAspect="1"/>
          </p:cNvPicPr>
          <p:nvPr/>
        </p:nvPicPr>
        <p:blipFill>
          <a:blip r:embed="rId2"/>
          <a:stretch>
            <a:fillRect/>
          </a:stretch>
        </p:blipFill>
        <p:spPr>
          <a:xfrm>
            <a:off x="1803070" y="3325101"/>
            <a:ext cx="4615072" cy="3084843"/>
          </a:xfrm>
          <a:prstGeom prst="rect">
            <a:avLst/>
          </a:prstGeom>
        </p:spPr>
      </p:pic>
    </p:spTree>
    <p:extLst>
      <p:ext uri="{BB962C8B-B14F-4D97-AF65-F5344CB8AC3E}">
        <p14:creationId xmlns:p14="http://schemas.microsoft.com/office/powerpoint/2010/main" val="415729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16EF-B705-43B1-AAAB-A73C3D77C463}"/>
              </a:ext>
            </a:extLst>
          </p:cNvPr>
          <p:cNvSpPr>
            <a:spLocks noGrp="1"/>
          </p:cNvSpPr>
          <p:nvPr>
            <p:ph type="title"/>
          </p:nvPr>
        </p:nvSpPr>
        <p:spPr/>
        <p:txBody>
          <a:bodyPr/>
          <a:lstStyle/>
          <a:p>
            <a:r>
              <a:rPr lang="en-US" dirty="0"/>
              <a:t>Verification with </a:t>
            </a:r>
            <a:r>
              <a:rPr lang="en-US" dirty="0" err="1"/>
              <a:t>Nuget</a:t>
            </a:r>
            <a:r>
              <a:rPr lang="en-US" dirty="0"/>
              <a:t> - Trajectory</a:t>
            </a:r>
          </a:p>
        </p:txBody>
      </p:sp>
      <p:sp>
        <p:nvSpPr>
          <p:cNvPr id="4" name="Slide Number Placeholder 3">
            <a:extLst>
              <a:ext uri="{FF2B5EF4-FFF2-40B4-BE49-F238E27FC236}">
                <a16:creationId xmlns:a16="http://schemas.microsoft.com/office/drawing/2014/main" id="{39264488-0E9B-4EC3-8F18-962E3E20652D}"/>
              </a:ext>
            </a:extLst>
          </p:cNvPr>
          <p:cNvSpPr>
            <a:spLocks noGrp="1"/>
          </p:cNvSpPr>
          <p:nvPr>
            <p:ph type="sldNum" sz="quarter" idx="12"/>
          </p:nvPr>
        </p:nvSpPr>
        <p:spPr/>
        <p:txBody>
          <a:bodyPr/>
          <a:lstStyle/>
          <a:p>
            <a:fld id="{0CD75B9A-E391-496B-A838-42C196157201}" type="slidenum">
              <a:rPr lang="en-US" smtClean="0"/>
              <a:t>21</a:t>
            </a:fld>
            <a:endParaRPr lang="en-US"/>
          </a:p>
        </p:txBody>
      </p:sp>
      <p:sp>
        <p:nvSpPr>
          <p:cNvPr id="5" name="Text Placeholder 4">
            <a:extLst>
              <a:ext uri="{FF2B5EF4-FFF2-40B4-BE49-F238E27FC236}">
                <a16:creationId xmlns:a16="http://schemas.microsoft.com/office/drawing/2014/main" id="{BF0DB7FC-CB77-4111-B33E-5CCCE0BD4FA5}"/>
              </a:ext>
            </a:extLst>
          </p:cNvPr>
          <p:cNvSpPr>
            <a:spLocks noGrp="1"/>
          </p:cNvSpPr>
          <p:nvPr>
            <p:ph type="body" sz="quarter" idx="13"/>
          </p:nvPr>
        </p:nvSpPr>
        <p:spPr/>
        <p:txBody>
          <a:bodyPr/>
          <a:lstStyle/>
          <a:p>
            <a:endParaRPr lang="en-US" dirty="0"/>
          </a:p>
        </p:txBody>
      </p:sp>
      <p:sp>
        <p:nvSpPr>
          <p:cNvPr id="6" name="Content Placeholder 2">
            <a:extLst>
              <a:ext uri="{FF2B5EF4-FFF2-40B4-BE49-F238E27FC236}">
                <a16:creationId xmlns:a16="http://schemas.microsoft.com/office/drawing/2014/main" id="{C7864CA4-0F9E-481E-84CE-B9FA4DF5A147}"/>
              </a:ext>
            </a:extLst>
          </p:cNvPr>
          <p:cNvSpPr txBox="1">
            <a:spLocks/>
          </p:cNvSpPr>
          <p:nvPr/>
        </p:nvSpPr>
        <p:spPr>
          <a:xfrm>
            <a:off x="301752" y="1197864"/>
            <a:ext cx="8531352" cy="2610738"/>
          </a:xfrm>
          <a:prstGeom prst="rect">
            <a:avLst/>
          </a:prstGeom>
        </p:spPr>
        <p:txBody>
          <a:bodyPr tIns="45720" rIns="91440" bIns="45720"/>
          <a:lstStyle>
            <a:lvl1pPr marL="228600" indent="-228600" algn="l" defTabSz="914400" rtl="0" eaLnBrk="1" latinLnBrk="0" hangingPunct="1">
              <a:lnSpc>
                <a:spcPct val="100000"/>
              </a:lnSpc>
              <a:spcBef>
                <a:spcPts val="1000"/>
              </a:spcBef>
              <a:spcAft>
                <a:spcPts val="0"/>
              </a:spcAft>
              <a:buClr>
                <a:srgbClr val="315EAB"/>
              </a:buClr>
              <a:buSzPct val="90000"/>
              <a:buFont typeface="Wingdings" panose="05000000000000000000" pitchFamily="2" charset="2"/>
              <a:buChar char="§"/>
              <a:defRPr sz="1800" b="1" kern="1200">
                <a:solidFill>
                  <a:srgbClr val="315EAB"/>
                </a:solidFill>
                <a:latin typeface="+mn-lt"/>
                <a:ea typeface="+mn-ea"/>
                <a:cs typeface="+mn-cs"/>
              </a:defRPr>
            </a:lvl1pPr>
            <a:lvl2pPr marL="457200" indent="-219456" algn="l" defTabSz="914400" rtl="0" eaLnBrk="1" latinLnBrk="0" hangingPunct="1">
              <a:lnSpc>
                <a:spcPct val="100000"/>
              </a:lnSpc>
              <a:spcBef>
                <a:spcPts val="400"/>
              </a:spcBef>
              <a:spcAft>
                <a:spcPts val="0"/>
              </a:spcAft>
              <a:buClr>
                <a:srgbClr val="315EAB"/>
              </a:buClr>
              <a:buSzPct val="90000"/>
              <a:buFont typeface="Calibri" panose="020F050202020403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00000"/>
              </a:lnSpc>
              <a:spcBef>
                <a:spcPts val="400"/>
              </a:spcBef>
              <a:spcAft>
                <a:spcPts val="0"/>
              </a:spcAft>
              <a:buClr>
                <a:srgbClr val="315EAB"/>
              </a:buClr>
              <a:buSzPct val="120000"/>
              <a:buFont typeface="Arial" panose="020B0604020202020204" pitchFamily="34" charset="0"/>
              <a:buChar char="•"/>
              <a:defRPr sz="1400" kern="1200" baseline="0">
                <a:solidFill>
                  <a:schemeClr val="tx1"/>
                </a:solidFill>
                <a:latin typeface="+mn-lt"/>
                <a:ea typeface="+mn-ea"/>
                <a:cs typeface="+mn-cs"/>
              </a:defRPr>
            </a:lvl3pPr>
            <a:lvl4pPr marL="914400" indent="-228600" algn="l" defTabSz="914400" rtl="0" eaLnBrk="1" latinLnBrk="0" hangingPunct="1">
              <a:lnSpc>
                <a:spcPct val="100000"/>
              </a:lnSpc>
              <a:spcBef>
                <a:spcPts val="400"/>
              </a:spcBef>
              <a:spcAft>
                <a:spcPts val="0"/>
              </a:spcAft>
              <a:buClr>
                <a:srgbClr val="315EAB"/>
              </a:buClr>
              <a:buSzPct val="80000"/>
              <a:buFont typeface="Courier New" panose="02070309020205020404" pitchFamily="49" charset="0"/>
              <a:buChar char="o"/>
              <a:defRPr sz="1200" kern="1200">
                <a:solidFill>
                  <a:schemeClr val="tx1"/>
                </a:solidFill>
                <a:latin typeface="+mn-lt"/>
                <a:ea typeface="+mn-ea"/>
                <a:cs typeface="+mn-cs"/>
              </a:defRPr>
            </a:lvl4pPr>
            <a:lvl5pPr marL="1143000" indent="-228600" algn="l" defTabSz="914400" rtl="0" eaLnBrk="1" latinLnBrk="0" hangingPunct="1">
              <a:lnSpc>
                <a:spcPct val="100000"/>
              </a:lnSpc>
              <a:spcBef>
                <a:spcPts val="400"/>
              </a:spcBef>
              <a:spcAft>
                <a:spcPts val="0"/>
              </a:spcAft>
              <a:buClr>
                <a:srgbClr val="315EAB"/>
              </a:buClr>
              <a:buSzPct val="90000"/>
              <a:buFont typeface="Wingdings" panose="05000000000000000000" pitchFamily="2" charset="2"/>
              <a:buChar char="Ø"/>
              <a:defRPr sz="11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20 </a:t>
            </a:r>
            <a:r>
              <a:rPr lang="en-US" dirty="0" err="1"/>
              <a:t>kt</a:t>
            </a:r>
            <a:r>
              <a:rPr lang="en-US" dirty="0"/>
              <a:t> builder at 4000 ft altitude</a:t>
            </a:r>
          </a:p>
          <a:p>
            <a:pPr lvl="1"/>
            <a:r>
              <a:rPr lang="en-US" dirty="0" err="1"/>
              <a:t>Nuget</a:t>
            </a:r>
            <a:r>
              <a:rPr lang="en-US" dirty="0"/>
              <a:t> unclassified trajectory with VRE = 25500, GRE = 45</a:t>
            </a:r>
          </a:p>
          <a:p>
            <a:pPr lvl="1"/>
            <a:r>
              <a:rPr lang="en-US" dirty="0"/>
              <a:t>Time offset = 2 seconds, Downrange offset 500 ft, Crossrange offset = 0 ft</a:t>
            </a:r>
          </a:p>
          <a:p>
            <a:pPr lvl="1"/>
            <a:r>
              <a:rPr lang="en-US" dirty="0"/>
              <a:t>FLYTHRU prototype used constant velocity averaged over time from time of leading RB intercept to follower RB reaching HOB. </a:t>
            </a:r>
          </a:p>
          <a:p>
            <a:pPr lvl="2"/>
            <a:r>
              <a:rPr lang="en-US" dirty="0"/>
              <a:t>Probably need to add capability for time varying trajectory </a:t>
            </a:r>
          </a:p>
          <a:p>
            <a:pPr lvl="1"/>
            <a:r>
              <a:rPr lang="en-US" dirty="0" err="1"/>
              <a:t>Nuget</a:t>
            </a:r>
            <a:r>
              <a:rPr lang="en-US" dirty="0"/>
              <a:t> – Integrated dose = 8196 Rad-Si, new FLYTHRU = 9709 Rad-Si</a:t>
            </a:r>
          </a:p>
          <a:p>
            <a:pPr lvl="1"/>
            <a:r>
              <a:rPr lang="en-US" dirty="0"/>
              <a:t>This was a rough first try, need to examine trajectory and debris cloud geometry in detail </a:t>
            </a:r>
          </a:p>
          <a:p>
            <a:pPr lvl="2"/>
            <a:endParaRPr lang="en-US" dirty="0"/>
          </a:p>
        </p:txBody>
      </p:sp>
      <p:pic>
        <p:nvPicPr>
          <p:cNvPr id="7" name="Picture 6">
            <a:extLst>
              <a:ext uri="{FF2B5EF4-FFF2-40B4-BE49-F238E27FC236}">
                <a16:creationId xmlns:a16="http://schemas.microsoft.com/office/drawing/2014/main" id="{06B5C722-6418-467D-B50C-1F5821742F5E}"/>
              </a:ext>
            </a:extLst>
          </p:cNvPr>
          <p:cNvPicPr>
            <a:picLocks noChangeAspect="1"/>
          </p:cNvPicPr>
          <p:nvPr/>
        </p:nvPicPr>
        <p:blipFill>
          <a:blip r:embed="rId2"/>
          <a:stretch>
            <a:fillRect/>
          </a:stretch>
        </p:blipFill>
        <p:spPr>
          <a:xfrm>
            <a:off x="301752" y="3595006"/>
            <a:ext cx="4672920" cy="2814937"/>
          </a:xfrm>
          <a:prstGeom prst="rect">
            <a:avLst/>
          </a:prstGeom>
        </p:spPr>
      </p:pic>
      <p:sp>
        <p:nvSpPr>
          <p:cNvPr id="9" name="TextBox 8">
            <a:extLst>
              <a:ext uri="{FF2B5EF4-FFF2-40B4-BE49-F238E27FC236}">
                <a16:creationId xmlns:a16="http://schemas.microsoft.com/office/drawing/2014/main" id="{03B8C2D3-BE99-48C7-AB7E-A6B62F4F95CB}"/>
              </a:ext>
            </a:extLst>
          </p:cNvPr>
          <p:cNvSpPr txBox="1"/>
          <p:nvPr/>
        </p:nvSpPr>
        <p:spPr>
          <a:xfrm>
            <a:off x="6195183" y="3623936"/>
            <a:ext cx="1791003" cy="369332"/>
          </a:xfrm>
          <a:prstGeom prst="rect">
            <a:avLst/>
          </a:prstGeom>
          <a:noFill/>
        </p:spPr>
        <p:txBody>
          <a:bodyPr wrap="none" rtlCol="0">
            <a:spAutoFit/>
          </a:bodyPr>
          <a:lstStyle/>
          <a:p>
            <a:r>
              <a:rPr lang="en-US" dirty="0"/>
              <a:t> Zoom in on Peak</a:t>
            </a:r>
          </a:p>
        </p:txBody>
      </p:sp>
      <p:pic>
        <p:nvPicPr>
          <p:cNvPr id="10" name="Picture 9">
            <a:extLst>
              <a:ext uri="{FF2B5EF4-FFF2-40B4-BE49-F238E27FC236}">
                <a16:creationId xmlns:a16="http://schemas.microsoft.com/office/drawing/2014/main" id="{8937F409-B895-446E-A1BE-824E5078B7F2}"/>
              </a:ext>
            </a:extLst>
          </p:cNvPr>
          <p:cNvPicPr>
            <a:picLocks noChangeAspect="1"/>
          </p:cNvPicPr>
          <p:nvPr/>
        </p:nvPicPr>
        <p:blipFill>
          <a:blip r:embed="rId3"/>
          <a:stretch>
            <a:fillRect/>
          </a:stretch>
        </p:blipFill>
        <p:spPr>
          <a:xfrm>
            <a:off x="5409011" y="3993268"/>
            <a:ext cx="3636421" cy="2200228"/>
          </a:xfrm>
          <a:prstGeom prst="rect">
            <a:avLst/>
          </a:prstGeom>
        </p:spPr>
      </p:pic>
    </p:spTree>
    <p:extLst>
      <p:ext uri="{BB962C8B-B14F-4D97-AF65-F5344CB8AC3E}">
        <p14:creationId xmlns:p14="http://schemas.microsoft.com/office/powerpoint/2010/main" val="463809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040-4D62-4AA0-88E4-01940CE0D144}"/>
              </a:ext>
            </a:extLst>
          </p:cNvPr>
          <p:cNvSpPr>
            <a:spLocks noGrp="1"/>
          </p:cNvSpPr>
          <p:nvPr>
            <p:ph type="title"/>
          </p:nvPr>
        </p:nvSpPr>
        <p:spPr/>
        <p:txBody>
          <a:bodyPr/>
          <a:lstStyle/>
          <a:p>
            <a:r>
              <a:rPr lang="en-US" dirty="0"/>
              <a:t>Tasks to complete FLYTHRU</a:t>
            </a:r>
          </a:p>
        </p:txBody>
      </p:sp>
      <p:sp>
        <p:nvSpPr>
          <p:cNvPr id="3" name="Content Placeholder 2">
            <a:extLst>
              <a:ext uri="{FF2B5EF4-FFF2-40B4-BE49-F238E27FC236}">
                <a16:creationId xmlns:a16="http://schemas.microsoft.com/office/drawing/2014/main" id="{FBA98506-B855-4707-A1A0-341F6091B81B}"/>
              </a:ext>
            </a:extLst>
          </p:cNvPr>
          <p:cNvSpPr>
            <a:spLocks noGrp="1"/>
          </p:cNvSpPr>
          <p:nvPr>
            <p:ph idx="1"/>
          </p:nvPr>
        </p:nvSpPr>
        <p:spPr/>
        <p:txBody>
          <a:bodyPr/>
          <a:lstStyle/>
          <a:p>
            <a:r>
              <a:rPr lang="en-US" dirty="0"/>
              <a:t>Code integration</a:t>
            </a:r>
          </a:p>
          <a:p>
            <a:pPr lvl="1"/>
            <a:r>
              <a:rPr lang="en-US" dirty="0"/>
              <a:t>Add trajectory inputs to RES input XML file</a:t>
            </a:r>
          </a:p>
          <a:p>
            <a:pPr lvl="1"/>
            <a:r>
              <a:rPr lang="en-US" dirty="0"/>
              <a:t>Calculate geometry for FLYTHRU prompt slant range and angle</a:t>
            </a:r>
          </a:p>
          <a:p>
            <a:pPr lvl="1"/>
            <a:r>
              <a:rPr lang="en-US" dirty="0"/>
              <a:t>Add FLYTHRU run mode to RES</a:t>
            </a:r>
          </a:p>
          <a:p>
            <a:pPr lvl="2"/>
            <a:r>
              <a:rPr lang="en-US" dirty="0"/>
              <a:t>Add looping over leading RB intercept altitude</a:t>
            </a:r>
          </a:p>
          <a:p>
            <a:pPr lvl="1"/>
            <a:r>
              <a:rPr lang="en-US" dirty="0"/>
              <a:t>Add delayed calls from RES to genfit_dose.dll</a:t>
            </a:r>
          </a:p>
          <a:p>
            <a:r>
              <a:rPr lang="en-US" dirty="0"/>
              <a:t>Testing</a:t>
            </a:r>
          </a:p>
          <a:p>
            <a:pPr lvl="1"/>
            <a:r>
              <a:rPr lang="en-US" dirty="0"/>
              <a:t>Unit tests for all trajectory inputs</a:t>
            </a:r>
          </a:p>
          <a:p>
            <a:pPr lvl="1"/>
            <a:r>
              <a:rPr lang="en-US" dirty="0"/>
              <a:t>Unit tests for delayed dose calculations</a:t>
            </a:r>
          </a:p>
          <a:p>
            <a:r>
              <a:rPr lang="en-US" dirty="0"/>
              <a:t>Algorithm</a:t>
            </a:r>
          </a:p>
          <a:p>
            <a:pPr lvl="1"/>
            <a:r>
              <a:rPr lang="en-US" dirty="0"/>
              <a:t>Optimize time steps based on time after burst and slant range</a:t>
            </a:r>
          </a:p>
          <a:p>
            <a:pPr lvl="1"/>
            <a:endParaRPr lang="en-US" dirty="0"/>
          </a:p>
          <a:p>
            <a:endParaRPr lang="en-US" dirty="0"/>
          </a:p>
        </p:txBody>
      </p:sp>
      <p:sp>
        <p:nvSpPr>
          <p:cNvPr id="4" name="Slide Number Placeholder 3">
            <a:extLst>
              <a:ext uri="{FF2B5EF4-FFF2-40B4-BE49-F238E27FC236}">
                <a16:creationId xmlns:a16="http://schemas.microsoft.com/office/drawing/2014/main" id="{DA7E4CE5-2AA0-4605-9618-7524B54F7361}"/>
              </a:ext>
            </a:extLst>
          </p:cNvPr>
          <p:cNvSpPr>
            <a:spLocks noGrp="1"/>
          </p:cNvSpPr>
          <p:nvPr>
            <p:ph type="sldNum" sz="quarter" idx="12"/>
          </p:nvPr>
        </p:nvSpPr>
        <p:spPr/>
        <p:txBody>
          <a:bodyPr/>
          <a:lstStyle/>
          <a:p>
            <a:fld id="{0CD75B9A-E391-496B-A838-42C196157201}" type="slidenum">
              <a:rPr lang="en-US" smtClean="0"/>
              <a:t>22</a:t>
            </a:fld>
            <a:endParaRPr lang="en-US"/>
          </a:p>
        </p:txBody>
      </p:sp>
      <p:sp>
        <p:nvSpPr>
          <p:cNvPr id="5" name="Text Placeholder 4">
            <a:extLst>
              <a:ext uri="{FF2B5EF4-FFF2-40B4-BE49-F238E27FC236}">
                <a16:creationId xmlns:a16="http://schemas.microsoft.com/office/drawing/2014/main" id="{BA1F4299-D257-4425-B892-CECE425FE82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630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29D7-546C-4FF7-9FC5-6CF464C1C86E}"/>
              </a:ext>
            </a:extLst>
          </p:cNvPr>
          <p:cNvSpPr>
            <a:spLocks noGrp="1"/>
          </p:cNvSpPr>
          <p:nvPr>
            <p:ph type="title"/>
          </p:nvPr>
        </p:nvSpPr>
        <p:spPr/>
        <p:txBody>
          <a:bodyPr/>
          <a:lstStyle/>
          <a:p>
            <a:r>
              <a:rPr lang="en-US" dirty="0"/>
              <a:t>Tasks for FLYTHRU (</a:t>
            </a:r>
            <a:r>
              <a:rPr lang="en-US" dirty="0" err="1"/>
              <a:t>cont</a:t>
            </a:r>
            <a:r>
              <a:rPr lang="en-US" dirty="0"/>
              <a:t>)</a:t>
            </a:r>
          </a:p>
        </p:txBody>
      </p:sp>
      <p:sp>
        <p:nvSpPr>
          <p:cNvPr id="3" name="Content Placeholder 2">
            <a:extLst>
              <a:ext uri="{FF2B5EF4-FFF2-40B4-BE49-F238E27FC236}">
                <a16:creationId xmlns:a16="http://schemas.microsoft.com/office/drawing/2014/main" id="{36A59437-26AD-40B1-9D86-D60DB2B46ED4}"/>
              </a:ext>
            </a:extLst>
          </p:cNvPr>
          <p:cNvSpPr>
            <a:spLocks noGrp="1"/>
          </p:cNvSpPr>
          <p:nvPr>
            <p:ph idx="1"/>
          </p:nvPr>
        </p:nvSpPr>
        <p:spPr/>
        <p:txBody>
          <a:bodyPr/>
          <a:lstStyle/>
          <a:p>
            <a:r>
              <a:rPr lang="en-US" dirty="0"/>
              <a:t>Verification</a:t>
            </a:r>
          </a:p>
          <a:p>
            <a:pPr lvl="1"/>
            <a:r>
              <a:rPr lang="en-US" dirty="0"/>
              <a:t>Detailed Comparison delayed dose results with other codes (FLYTHRU, STYOUT, </a:t>
            </a:r>
            <a:r>
              <a:rPr lang="en-US" dirty="0" err="1"/>
              <a:t>Nuget</a:t>
            </a:r>
            <a:r>
              <a:rPr lang="en-US" dirty="0"/>
              <a:t>, …)</a:t>
            </a:r>
          </a:p>
          <a:p>
            <a:r>
              <a:rPr lang="en-US" dirty="0"/>
              <a:t>Data</a:t>
            </a:r>
          </a:p>
          <a:p>
            <a:pPr lvl="1"/>
            <a:r>
              <a:rPr lang="en-US" dirty="0"/>
              <a:t>Compare debris cloud geometry with thermal fireball data from eNWEDS – Thermal fireball data has more yields, heights of burst. Debris cloud size and height might not be smooth for low HOB due to dust sweep-up?</a:t>
            </a:r>
          </a:p>
          <a:p>
            <a:pPr lvl="1"/>
            <a:r>
              <a:rPr lang="en-US" dirty="0"/>
              <a:t>Add Fission heating and PDOI responses to transport data?</a:t>
            </a:r>
          </a:p>
          <a:p>
            <a:pPr lvl="1"/>
            <a:r>
              <a:rPr lang="en-US" dirty="0"/>
              <a:t>Port non-spherical cloud debris geometry from eNWEDS and optimize?</a:t>
            </a:r>
          </a:p>
        </p:txBody>
      </p:sp>
      <p:sp>
        <p:nvSpPr>
          <p:cNvPr id="4" name="Slide Number Placeholder 3">
            <a:extLst>
              <a:ext uri="{FF2B5EF4-FFF2-40B4-BE49-F238E27FC236}">
                <a16:creationId xmlns:a16="http://schemas.microsoft.com/office/drawing/2014/main" id="{BFEBA23D-6A60-43FD-80EF-F771A1C4A2E3}"/>
              </a:ext>
            </a:extLst>
          </p:cNvPr>
          <p:cNvSpPr>
            <a:spLocks noGrp="1"/>
          </p:cNvSpPr>
          <p:nvPr>
            <p:ph type="sldNum" sz="quarter" idx="12"/>
          </p:nvPr>
        </p:nvSpPr>
        <p:spPr/>
        <p:txBody>
          <a:bodyPr/>
          <a:lstStyle/>
          <a:p>
            <a:fld id="{0CD75B9A-E391-496B-A838-42C196157201}" type="slidenum">
              <a:rPr lang="en-US" smtClean="0"/>
              <a:t>23</a:t>
            </a:fld>
            <a:endParaRPr lang="en-US"/>
          </a:p>
        </p:txBody>
      </p:sp>
      <p:sp>
        <p:nvSpPr>
          <p:cNvPr id="5" name="Text Placeholder 4">
            <a:extLst>
              <a:ext uri="{FF2B5EF4-FFF2-40B4-BE49-F238E27FC236}">
                <a16:creationId xmlns:a16="http://schemas.microsoft.com/office/drawing/2014/main" id="{FF560529-7A16-45A6-B807-22AAFD77791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814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81DC-4146-4939-9F5D-DAC2D36EAE39}"/>
              </a:ext>
            </a:extLst>
          </p:cNvPr>
          <p:cNvSpPr>
            <a:spLocks noGrp="1"/>
          </p:cNvSpPr>
          <p:nvPr>
            <p:ph type="title"/>
          </p:nvPr>
        </p:nvSpPr>
        <p:spPr/>
        <p:txBody>
          <a:bodyPr/>
          <a:lstStyle/>
          <a:p>
            <a:r>
              <a:rPr lang="en-US" dirty="0"/>
              <a:t>FLYTHRU Requirements*</a:t>
            </a:r>
          </a:p>
        </p:txBody>
      </p:sp>
      <p:sp>
        <p:nvSpPr>
          <p:cNvPr id="3" name="Content Placeholder 2">
            <a:extLst>
              <a:ext uri="{FF2B5EF4-FFF2-40B4-BE49-F238E27FC236}">
                <a16:creationId xmlns:a16="http://schemas.microsoft.com/office/drawing/2014/main" id="{82BC963F-D7A6-408F-A493-6806E34A8736}"/>
              </a:ext>
            </a:extLst>
          </p:cNvPr>
          <p:cNvSpPr>
            <a:spLocks noGrp="1"/>
          </p:cNvSpPr>
          <p:nvPr>
            <p:ph idx="1"/>
          </p:nvPr>
        </p:nvSpPr>
        <p:spPr>
          <a:xfrm>
            <a:off x="301752" y="1197864"/>
            <a:ext cx="8531352" cy="4515039"/>
          </a:xfrm>
        </p:spPr>
        <p:txBody>
          <a:bodyPr/>
          <a:lstStyle/>
          <a:p>
            <a:r>
              <a:rPr lang="en-US" dirty="0"/>
              <a:t>Prompt</a:t>
            </a:r>
          </a:p>
          <a:p>
            <a:pPr lvl="1"/>
            <a:r>
              <a:rPr lang="en-US" dirty="0"/>
              <a:t>Calculate prompt environment (any available in RES)</a:t>
            </a:r>
          </a:p>
          <a:p>
            <a:pPr lvl="1"/>
            <a:r>
              <a:rPr lang="en-US" dirty="0"/>
              <a:t>Calculate at follower location relative to intercept of leading RB</a:t>
            </a:r>
          </a:p>
          <a:p>
            <a:pPr lvl="2"/>
            <a:r>
              <a:rPr lang="en-US" dirty="0"/>
              <a:t>Assume same trajectory with time offset, downrange offset, crossrange offset</a:t>
            </a:r>
          </a:p>
          <a:p>
            <a:pPr lvl="1"/>
            <a:r>
              <a:rPr lang="en-US" dirty="0"/>
              <a:t>Calculate prompt environments as a function of leading RB altitude at intercept</a:t>
            </a:r>
          </a:p>
          <a:p>
            <a:pPr lvl="2"/>
            <a:r>
              <a:rPr lang="en-US" dirty="0"/>
              <a:t>Specify minimum, maximum, and number of altitudes for calculation</a:t>
            </a:r>
          </a:p>
          <a:p>
            <a:r>
              <a:rPr lang="en-US" dirty="0"/>
              <a:t>Sustained (Delayed) Radiation</a:t>
            </a:r>
          </a:p>
          <a:p>
            <a:pPr lvl="1"/>
            <a:r>
              <a:rPr lang="en-US" dirty="0"/>
              <a:t>Calculate integrated delayed dose (integral and dose rate) for along RB trajectory for follower weapon as it “flies through the debris cloud” (FLYTHRU)</a:t>
            </a:r>
          </a:p>
          <a:p>
            <a:pPr lvl="1"/>
            <a:r>
              <a:rPr lang="en-US" dirty="0"/>
              <a:t>Environments</a:t>
            </a:r>
          </a:p>
          <a:p>
            <a:pPr lvl="2"/>
            <a:r>
              <a:rPr lang="en-US" dirty="0"/>
              <a:t>Total Ionizing Dose in silicon (n, g, 2g)</a:t>
            </a:r>
          </a:p>
          <a:p>
            <a:pPr lvl="2"/>
            <a:r>
              <a:rPr lang="en-US" dirty="0"/>
              <a:t>Number fluence </a:t>
            </a:r>
          </a:p>
          <a:p>
            <a:pPr lvl="2"/>
            <a:r>
              <a:rPr lang="en-US" dirty="0"/>
              <a:t>Others:</a:t>
            </a:r>
          </a:p>
          <a:p>
            <a:pPr lvl="3"/>
            <a:r>
              <a:rPr lang="en-US" dirty="0"/>
              <a:t>Energy Fluence</a:t>
            </a:r>
          </a:p>
          <a:p>
            <a:pPr lvl="3"/>
            <a:r>
              <a:rPr lang="en-US" dirty="0"/>
              <a:t>1 MeV equivalent fluence</a:t>
            </a:r>
          </a:p>
          <a:p>
            <a:pPr lvl="3"/>
            <a:r>
              <a:rPr lang="en-US" dirty="0"/>
              <a:t>Fission Heating?</a:t>
            </a:r>
          </a:p>
        </p:txBody>
      </p:sp>
      <p:sp>
        <p:nvSpPr>
          <p:cNvPr id="4" name="Slide Number Placeholder 3">
            <a:extLst>
              <a:ext uri="{FF2B5EF4-FFF2-40B4-BE49-F238E27FC236}">
                <a16:creationId xmlns:a16="http://schemas.microsoft.com/office/drawing/2014/main" id="{B5694677-48AF-4F1B-8049-2F40531FBA4A}"/>
              </a:ext>
            </a:extLst>
          </p:cNvPr>
          <p:cNvSpPr>
            <a:spLocks noGrp="1"/>
          </p:cNvSpPr>
          <p:nvPr>
            <p:ph type="sldNum" sz="quarter" idx="12"/>
          </p:nvPr>
        </p:nvSpPr>
        <p:spPr/>
        <p:txBody>
          <a:bodyPr/>
          <a:lstStyle/>
          <a:p>
            <a:fld id="{0CD75B9A-E391-496B-A838-42C196157201}" type="slidenum">
              <a:rPr lang="en-US" smtClean="0"/>
              <a:t>3</a:t>
            </a:fld>
            <a:endParaRPr lang="en-US"/>
          </a:p>
        </p:txBody>
      </p:sp>
      <p:sp>
        <p:nvSpPr>
          <p:cNvPr id="5" name="Text Placeholder 4">
            <a:extLst>
              <a:ext uri="{FF2B5EF4-FFF2-40B4-BE49-F238E27FC236}">
                <a16:creationId xmlns:a16="http://schemas.microsoft.com/office/drawing/2014/main" id="{048E0223-04E3-4491-BEA2-57DA4684674D}"/>
              </a:ext>
            </a:extLst>
          </p:cNvPr>
          <p:cNvSpPr>
            <a:spLocks noGrp="1"/>
          </p:cNvSpPr>
          <p:nvPr>
            <p:ph type="body" sz="quarter" idx="13"/>
          </p:nvPr>
        </p:nvSpPr>
        <p:spPr/>
        <p:txBody>
          <a:bodyPr/>
          <a:lstStyle/>
          <a:p>
            <a:endParaRPr lang="en-US" dirty="0"/>
          </a:p>
        </p:txBody>
      </p:sp>
      <p:sp>
        <p:nvSpPr>
          <p:cNvPr id="6" name="Rectangle 5">
            <a:extLst>
              <a:ext uri="{FF2B5EF4-FFF2-40B4-BE49-F238E27FC236}">
                <a16:creationId xmlns:a16="http://schemas.microsoft.com/office/drawing/2014/main" id="{1433324B-BC57-4A04-83DF-B9CE8FA14CA8}"/>
              </a:ext>
            </a:extLst>
          </p:cNvPr>
          <p:cNvSpPr/>
          <p:nvPr/>
        </p:nvSpPr>
        <p:spPr>
          <a:xfrm>
            <a:off x="700481" y="6013972"/>
            <a:ext cx="4572000" cy="338554"/>
          </a:xfrm>
          <a:prstGeom prst="rect">
            <a:avLst/>
          </a:prstGeom>
        </p:spPr>
        <p:txBody>
          <a:bodyPr>
            <a:spAutoFit/>
          </a:bodyPr>
          <a:lstStyle/>
          <a:p>
            <a:r>
              <a:rPr lang="en-US" sz="1600" dirty="0"/>
              <a:t>* FLYTHRU System Requirements Document 8/2018</a:t>
            </a:r>
          </a:p>
        </p:txBody>
      </p:sp>
    </p:spTree>
    <p:extLst>
      <p:ext uri="{BB962C8B-B14F-4D97-AF65-F5344CB8AC3E}">
        <p14:creationId xmlns:p14="http://schemas.microsoft.com/office/powerpoint/2010/main" val="136286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FD99-D26B-4A89-9F84-0A9A3B8C07B6}"/>
              </a:ext>
            </a:extLst>
          </p:cNvPr>
          <p:cNvSpPr>
            <a:spLocks noGrp="1"/>
          </p:cNvSpPr>
          <p:nvPr>
            <p:ph type="title"/>
          </p:nvPr>
        </p:nvSpPr>
        <p:spPr/>
        <p:txBody>
          <a:bodyPr/>
          <a:lstStyle/>
          <a:p>
            <a:r>
              <a:rPr lang="en-US" dirty="0"/>
              <a:t>Approach: Prompt</a:t>
            </a:r>
          </a:p>
        </p:txBody>
      </p:sp>
      <p:sp>
        <p:nvSpPr>
          <p:cNvPr id="3" name="Content Placeholder 2">
            <a:extLst>
              <a:ext uri="{FF2B5EF4-FFF2-40B4-BE49-F238E27FC236}">
                <a16:creationId xmlns:a16="http://schemas.microsoft.com/office/drawing/2014/main" id="{766DA730-7A0B-4A06-B969-A106123B891D}"/>
              </a:ext>
            </a:extLst>
          </p:cNvPr>
          <p:cNvSpPr>
            <a:spLocks noGrp="1"/>
          </p:cNvSpPr>
          <p:nvPr>
            <p:ph idx="1"/>
          </p:nvPr>
        </p:nvSpPr>
        <p:spPr>
          <a:xfrm>
            <a:off x="301752" y="1207008"/>
            <a:ext cx="3506850" cy="5047488"/>
          </a:xfrm>
        </p:spPr>
        <p:txBody>
          <a:bodyPr/>
          <a:lstStyle/>
          <a:p>
            <a:r>
              <a:rPr lang="en-US" dirty="0"/>
              <a:t>Geometry</a:t>
            </a:r>
          </a:p>
          <a:p>
            <a:pPr lvl="1"/>
            <a:r>
              <a:rPr lang="en-US" dirty="0"/>
              <a:t>Calculate slant range and angle based on time offset, down/cross range offset</a:t>
            </a:r>
          </a:p>
          <a:p>
            <a:pPr lvl="1"/>
            <a:r>
              <a:rPr lang="en-US" dirty="0"/>
              <a:t>Options:</a:t>
            </a:r>
          </a:p>
          <a:p>
            <a:pPr lvl="2"/>
            <a:r>
              <a:rPr lang="en-US" dirty="0"/>
              <a:t>Assume velocity is constant from leading RB altitude to following RB altitude – Calculate distance up trajectory using constant velocity</a:t>
            </a:r>
          </a:p>
          <a:p>
            <a:pPr lvl="2"/>
            <a:r>
              <a:rPr lang="en-US" dirty="0"/>
              <a:t>Integrate distance using velocity as function of time from intercept altitude up to time offset</a:t>
            </a:r>
          </a:p>
          <a:p>
            <a:r>
              <a:rPr lang="en-US" dirty="0"/>
              <a:t>Environments</a:t>
            </a:r>
          </a:p>
          <a:p>
            <a:pPr lvl="1"/>
            <a:r>
              <a:rPr lang="en-US" dirty="0"/>
              <a:t>Use RES to calculate environment at point using slant range and angle</a:t>
            </a:r>
          </a:p>
          <a:p>
            <a:pPr lvl="1"/>
            <a:r>
              <a:rPr lang="en-US" dirty="0"/>
              <a:t>Same calculations apply when looping over intercept altitude</a:t>
            </a:r>
          </a:p>
        </p:txBody>
      </p:sp>
      <p:sp>
        <p:nvSpPr>
          <p:cNvPr id="4" name="Slide Number Placeholder 3">
            <a:extLst>
              <a:ext uri="{FF2B5EF4-FFF2-40B4-BE49-F238E27FC236}">
                <a16:creationId xmlns:a16="http://schemas.microsoft.com/office/drawing/2014/main" id="{E6FF41A7-5652-447E-B256-49479FA07419}"/>
              </a:ext>
            </a:extLst>
          </p:cNvPr>
          <p:cNvSpPr>
            <a:spLocks noGrp="1"/>
          </p:cNvSpPr>
          <p:nvPr>
            <p:ph type="sldNum" sz="quarter" idx="12"/>
          </p:nvPr>
        </p:nvSpPr>
        <p:spPr/>
        <p:txBody>
          <a:bodyPr/>
          <a:lstStyle/>
          <a:p>
            <a:fld id="{0CD75B9A-E391-496B-A838-42C196157201}" type="slidenum">
              <a:rPr lang="en-US" smtClean="0"/>
              <a:t>4</a:t>
            </a:fld>
            <a:endParaRPr lang="en-US"/>
          </a:p>
        </p:txBody>
      </p:sp>
      <p:sp>
        <p:nvSpPr>
          <p:cNvPr id="8" name="Sun 7">
            <a:extLst>
              <a:ext uri="{FF2B5EF4-FFF2-40B4-BE49-F238E27FC236}">
                <a16:creationId xmlns:a16="http://schemas.microsoft.com/office/drawing/2014/main" id="{65113C38-51B8-4F08-B8CC-50A8E8A37A9E}"/>
              </a:ext>
            </a:extLst>
          </p:cNvPr>
          <p:cNvSpPr/>
          <p:nvPr/>
        </p:nvSpPr>
        <p:spPr>
          <a:xfrm>
            <a:off x="6595172" y="3021463"/>
            <a:ext cx="763399" cy="668770"/>
          </a:xfrm>
          <a:prstGeom prst="su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71BD55C5-AD09-4449-B463-0116A9B82481}"/>
              </a:ext>
            </a:extLst>
          </p:cNvPr>
          <p:cNvSpPr>
            <a:spLocks noGrp="1"/>
          </p:cNvSpPr>
          <p:nvPr>
            <p:ph type="body" sz="quarter" idx="13"/>
          </p:nvPr>
        </p:nvSpPr>
        <p:spPr/>
        <p:txBody>
          <a:bodyPr/>
          <a:lstStyle/>
          <a:p>
            <a:endParaRPr lang="en-US"/>
          </a:p>
        </p:txBody>
      </p:sp>
      <p:sp>
        <p:nvSpPr>
          <p:cNvPr id="6" name="Flowchart: Merge 5">
            <a:extLst>
              <a:ext uri="{FF2B5EF4-FFF2-40B4-BE49-F238E27FC236}">
                <a16:creationId xmlns:a16="http://schemas.microsoft.com/office/drawing/2014/main" id="{CA682E63-6747-43BB-B0A5-9DCAEDFB2221}"/>
              </a:ext>
            </a:extLst>
          </p:cNvPr>
          <p:cNvSpPr/>
          <p:nvPr/>
        </p:nvSpPr>
        <p:spPr>
          <a:xfrm rot="20294921">
            <a:off x="6855232" y="3195888"/>
            <a:ext cx="243281" cy="37490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erge 6">
            <a:extLst>
              <a:ext uri="{FF2B5EF4-FFF2-40B4-BE49-F238E27FC236}">
                <a16:creationId xmlns:a16="http://schemas.microsoft.com/office/drawing/2014/main" id="{527C803C-9A67-4AC2-B2A0-30AC8B4EF169}"/>
              </a:ext>
            </a:extLst>
          </p:cNvPr>
          <p:cNvSpPr/>
          <p:nvPr/>
        </p:nvSpPr>
        <p:spPr>
          <a:xfrm rot="20294921">
            <a:off x="4774007" y="1776947"/>
            <a:ext cx="243281" cy="37490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172D6E34-2FD7-4D9C-B318-F317B745E681}"/>
              </a:ext>
            </a:extLst>
          </p:cNvPr>
          <p:cNvSpPr/>
          <p:nvPr/>
        </p:nvSpPr>
        <p:spPr>
          <a:xfrm>
            <a:off x="6194585" y="5075464"/>
            <a:ext cx="1929468" cy="438368"/>
          </a:xfrm>
          <a:prstGeom prst="parallelogram">
            <a:avLst>
              <a:gd name="adj" fmla="val 575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F1AB7F6-D272-49F2-86AA-5925D9AE1769}"/>
              </a:ext>
            </a:extLst>
          </p:cNvPr>
          <p:cNvCxnSpPr/>
          <p:nvPr/>
        </p:nvCxnSpPr>
        <p:spPr>
          <a:xfrm>
            <a:off x="6702804" y="2730933"/>
            <a:ext cx="1065402" cy="2461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9B4151-6AC5-405D-B789-669499241353}"/>
              </a:ext>
            </a:extLst>
          </p:cNvPr>
          <p:cNvCxnSpPr>
            <a:cxnSpLocks/>
          </p:cNvCxnSpPr>
          <p:nvPr/>
        </p:nvCxnSpPr>
        <p:spPr>
          <a:xfrm>
            <a:off x="4713202" y="1595716"/>
            <a:ext cx="1682718" cy="38472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736C3A-1CA8-4184-A39D-DCA4F9560032}"/>
              </a:ext>
            </a:extLst>
          </p:cNvPr>
          <p:cNvCxnSpPr>
            <a:cxnSpLocks/>
          </p:cNvCxnSpPr>
          <p:nvPr/>
        </p:nvCxnSpPr>
        <p:spPr>
          <a:xfrm flipH="1">
            <a:off x="6388775" y="5442980"/>
            <a:ext cx="1305173" cy="0"/>
          </a:xfrm>
          <a:prstGeom prst="straightConnector1">
            <a:avLst/>
          </a:prstGeom>
          <a:ln>
            <a:solidFill>
              <a:schemeClr val="tx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567D63B-CC22-460D-BD38-3988D90B16A2}"/>
              </a:ext>
            </a:extLst>
          </p:cNvPr>
          <p:cNvCxnSpPr>
            <a:cxnSpLocks/>
          </p:cNvCxnSpPr>
          <p:nvPr/>
        </p:nvCxnSpPr>
        <p:spPr>
          <a:xfrm flipH="1">
            <a:off x="7725591" y="5192785"/>
            <a:ext cx="42615" cy="290530"/>
          </a:xfrm>
          <a:prstGeom prst="straightConnector1">
            <a:avLst/>
          </a:prstGeom>
          <a:ln>
            <a:solidFill>
              <a:schemeClr val="tx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Parallelogram 21">
            <a:extLst>
              <a:ext uri="{FF2B5EF4-FFF2-40B4-BE49-F238E27FC236}">
                <a16:creationId xmlns:a16="http://schemas.microsoft.com/office/drawing/2014/main" id="{900477B5-0A59-47C7-B64C-ACD290C4D6D6}"/>
              </a:ext>
            </a:extLst>
          </p:cNvPr>
          <p:cNvSpPr/>
          <p:nvPr/>
        </p:nvSpPr>
        <p:spPr>
          <a:xfrm>
            <a:off x="4304111" y="3021463"/>
            <a:ext cx="4169329" cy="1022767"/>
          </a:xfrm>
          <a:prstGeom prst="parallelogram">
            <a:avLst>
              <a:gd name="adj" fmla="val 44686"/>
            </a:avLst>
          </a:prstGeom>
          <a:solidFill>
            <a:srgbClr val="D4E5F4">
              <a:alpha val="1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EF2A76D-EC71-480C-9867-89F527987A6D}"/>
              </a:ext>
            </a:extLst>
          </p:cNvPr>
          <p:cNvCxnSpPr>
            <a:cxnSpLocks/>
          </p:cNvCxnSpPr>
          <p:nvPr/>
        </p:nvCxnSpPr>
        <p:spPr>
          <a:xfrm>
            <a:off x="5030421" y="2134332"/>
            <a:ext cx="524140" cy="1189092"/>
          </a:xfrm>
          <a:prstGeom prst="straightConnector1">
            <a:avLst/>
          </a:prstGeom>
          <a:ln>
            <a:solidFill>
              <a:schemeClr val="tx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A2DBEA2-0709-425E-9265-60EE0F034EB7}"/>
              </a:ext>
            </a:extLst>
          </p:cNvPr>
          <p:cNvSpPr txBox="1"/>
          <p:nvPr/>
        </p:nvSpPr>
        <p:spPr>
          <a:xfrm>
            <a:off x="8069388" y="5192785"/>
            <a:ext cx="851515" cy="430887"/>
          </a:xfrm>
          <a:prstGeom prst="rect">
            <a:avLst/>
          </a:prstGeom>
          <a:noFill/>
        </p:spPr>
        <p:txBody>
          <a:bodyPr wrap="none" rtlCol="0">
            <a:spAutoFit/>
          </a:bodyPr>
          <a:lstStyle/>
          <a:p>
            <a:r>
              <a:rPr lang="en-US" sz="1100" dirty="0"/>
              <a:t>Crossrange </a:t>
            </a:r>
          </a:p>
          <a:p>
            <a:r>
              <a:rPr lang="en-US" sz="1100" dirty="0"/>
              <a:t>Offset</a:t>
            </a:r>
          </a:p>
        </p:txBody>
      </p:sp>
      <p:sp>
        <p:nvSpPr>
          <p:cNvPr id="26" name="TextBox 25">
            <a:extLst>
              <a:ext uri="{FF2B5EF4-FFF2-40B4-BE49-F238E27FC236}">
                <a16:creationId xmlns:a16="http://schemas.microsoft.com/office/drawing/2014/main" id="{C8F501CC-3E97-45B0-8F09-9B984033AB9A}"/>
              </a:ext>
            </a:extLst>
          </p:cNvPr>
          <p:cNvSpPr txBox="1"/>
          <p:nvPr/>
        </p:nvSpPr>
        <p:spPr>
          <a:xfrm>
            <a:off x="6437080" y="5699686"/>
            <a:ext cx="1229824" cy="261610"/>
          </a:xfrm>
          <a:prstGeom prst="rect">
            <a:avLst/>
          </a:prstGeom>
          <a:noFill/>
        </p:spPr>
        <p:txBody>
          <a:bodyPr wrap="none" rtlCol="0">
            <a:spAutoFit/>
          </a:bodyPr>
          <a:lstStyle/>
          <a:p>
            <a:r>
              <a:rPr lang="en-US" sz="1100" dirty="0"/>
              <a:t>Downrange Offset</a:t>
            </a:r>
          </a:p>
        </p:txBody>
      </p:sp>
      <p:sp>
        <p:nvSpPr>
          <p:cNvPr id="27" name="TextBox 26">
            <a:extLst>
              <a:ext uri="{FF2B5EF4-FFF2-40B4-BE49-F238E27FC236}">
                <a16:creationId xmlns:a16="http://schemas.microsoft.com/office/drawing/2014/main" id="{BF826141-3451-4786-97C4-567196568B3A}"/>
              </a:ext>
            </a:extLst>
          </p:cNvPr>
          <p:cNvSpPr txBox="1"/>
          <p:nvPr/>
        </p:nvSpPr>
        <p:spPr>
          <a:xfrm>
            <a:off x="5508254" y="2209180"/>
            <a:ext cx="535724" cy="430887"/>
          </a:xfrm>
          <a:prstGeom prst="rect">
            <a:avLst/>
          </a:prstGeom>
          <a:noFill/>
        </p:spPr>
        <p:txBody>
          <a:bodyPr wrap="none" rtlCol="0">
            <a:spAutoFit/>
          </a:bodyPr>
          <a:lstStyle/>
          <a:p>
            <a:r>
              <a:rPr lang="en-US" sz="1100" dirty="0"/>
              <a:t>Time </a:t>
            </a:r>
          </a:p>
          <a:p>
            <a:r>
              <a:rPr lang="en-US" sz="1100" dirty="0"/>
              <a:t>Offset</a:t>
            </a:r>
          </a:p>
        </p:txBody>
      </p:sp>
      <p:sp>
        <p:nvSpPr>
          <p:cNvPr id="28" name="TextBox 27">
            <a:extLst>
              <a:ext uri="{FF2B5EF4-FFF2-40B4-BE49-F238E27FC236}">
                <a16:creationId xmlns:a16="http://schemas.microsoft.com/office/drawing/2014/main" id="{6133A977-4271-4A7C-AA92-8035F9A0B4A8}"/>
              </a:ext>
            </a:extLst>
          </p:cNvPr>
          <p:cNvSpPr txBox="1"/>
          <p:nvPr/>
        </p:nvSpPr>
        <p:spPr>
          <a:xfrm>
            <a:off x="7507664" y="2615322"/>
            <a:ext cx="1065402" cy="430887"/>
          </a:xfrm>
          <a:prstGeom prst="rect">
            <a:avLst/>
          </a:prstGeom>
          <a:noFill/>
        </p:spPr>
        <p:txBody>
          <a:bodyPr wrap="square" rtlCol="0">
            <a:spAutoFit/>
          </a:bodyPr>
          <a:lstStyle/>
          <a:p>
            <a:r>
              <a:rPr lang="en-US" sz="1100" dirty="0"/>
              <a:t>Leading RB Intercept Alt</a:t>
            </a:r>
          </a:p>
        </p:txBody>
      </p:sp>
    </p:spTree>
    <p:extLst>
      <p:ext uri="{BB962C8B-B14F-4D97-AF65-F5344CB8AC3E}">
        <p14:creationId xmlns:p14="http://schemas.microsoft.com/office/powerpoint/2010/main" val="158003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9F2ABDB7-6EDC-47E8-89CD-FF3D9D9DF775}"/>
              </a:ext>
            </a:extLst>
          </p:cNvPr>
          <p:cNvSpPr/>
          <p:nvPr/>
        </p:nvSpPr>
        <p:spPr>
          <a:xfrm>
            <a:off x="5243119" y="4731391"/>
            <a:ext cx="3372375" cy="167855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3FD99-D26B-4A89-9F84-0A9A3B8C07B6}"/>
              </a:ext>
            </a:extLst>
          </p:cNvPr>
          <p:cNvSpPr>
            <a:spLocks noGrp="1"/>
          </p:cNvSpPr>
          <p:nvPr>
            <p:ph type="title"/>
          </p:nvPr>
        </p:nvSpPr>
        <p:spPr/>
        <p:txBody>
          <a:bodyPr/>
          <a:lstStyle/>
          <a:p>
            <a:r>
              <a:rPr lang="en-US" dirty="0"/>
              <a:t>Approach: Sustained Radiation</a:t>
            </a:r>
          </a:p>
        </p:txBody>
      </p:sp>
      <p:sp>
        <p:nvSpPr>
          <p:cNvPr id="3" name="Content Placeholder 2">
            <a:extLst>
              <a:ext uri="{FF2B5EF4-FFF2-40B4-BE49-F238E27FC236}">
                <a16:creationId xmlns:a16="http://schemas.microsoft.com/office/drawing/2014/main" id="{766DA730-7A0B-4A06-B969-A106123B891D}"/>
              </a:ext>
            </a:extLst>
          </p:cNvPr>
          <p:cNvSpPr>
            <a:spLocks noGrp="1"/>
          </p:cNvSpPr>
          <p:nvPr>
            <p:ph idx="1"/>
          </p:nvPr>
        </p:nvSpPr>
        <p:spPr>
          <a:xfrm>
            <a:off x="294473" y="1207008"/>
            <a:ext cx="4471584" cy="5047488"/>
          </a:xfrm>
        </p:spPr>
        <p:txBody>
          <a:bodyPr/>
          <a:lstStyle/>
          <a:p>
            <a:r>
              <a:rPr lang="en-US" dirty="0"/>
              <a:t>Geometry</a:t>
            </a:r>
          </a:p>
          <a:p>
            <a:pPr lvl="1"/>
            <a:r>
              <a:rPr lang="en-US" dirty="0"/>
              <a:t>Sustained radiation comes from fission debris cloud (fireball at early times)</a:t>
            </a:r>
          </a:p>
          <a:p>
            <a:pPr lvl="2"/>
            <a:r>
              <a:rPr lang="en-US" dirty="0"/>
              <a:t>Expands in radius as function of time</a:t>
            </a:r>
          </a:p>
          <a:p>
            <a:pPr lvl="2"/>
            <a:r>
              <a:rPr lang="en-US" dirty="0"/>
              <a:t>Rises vertically as function of time </a:t>
            </a:r>
          </a:p>
          <a:p>
            <a:pPr lvl="2"/>
            <a:r>
              <a:rPr lang="en-US" dirty="0"/>
              <a:t>Spherical at early times, toroidal at late times</a:t>
            </a:r>
          </a:p>
          <a:p>
            <a:pPr lvl="2"/>
            <a:endParaRPr lang="en-US" dirty="0"/>
          </a:p>
          <a:p>
            <a:r>
              <a:rPr lang="en-US" dirty="0"/>
              <a:t>Integration</a:t>
            </a:r>
          </a:p>
          <a:p>
            <a:pPr lvl="1"/>
            <a:r>
              <a:rPr lang="en-US" dirty="0"/>
              <a:t>Find time of closest approach</a:t>
            </a:r>
          </a:p>
          <a:p>
            <a:pPr lvl="1"/>
            <a:r>
              <a:rPr lang="en-US" dirty="0"/>
              <a:t>Subdivide time from leading RB intercept to follower RB reaches desired HOB into time steps</a:t>
            </a:r>
          </a:p>
          <a:p>
            <a:pPr lvl="2"/>
            <a:r>
              <a:rPr lang="en-US" dirty="0"/>
              <a:t>Makes sure time steps include time of closest approach</a:t>
            </a:r>
          </a:p>
          <a:p>
            <a:pPr lvl="1"/>
            <a:r>
              <a:rPr lang="en-US" dirty="0"/>
              <a:t>Calculate dose rate at each time using: </a:t>
            </a:r>
          </a:p>
          <a:p>
            <a:pPr lvl="2"/>
            <a:r>
              <a:rPr lang="en-US" dirty="0"/>
              <a:t>Debris Cloud Geometry data</a:t>
            </a:r>
          </a:p>
          <a:p>
            <a:pPr lvl="2"/>
            <a:r>
              <a:rPr lang="en-US" dirty="0"/>
              <a:t>Emission rate from debris cloud</a:t>
            </a:r>
          </a:p>
          <a:p>
            <a:pPr lvl="2"/>
            <a:r>
              <a:rPr lang="en-US" dirty="0"/>
              <a:t>Transport from debris cloud to target</a:t>
            </a:r>
          </a:p>
          <a:p>
            <a:pPr marL="466344" lvl="2" indent="0">
              <a:buNone/>
            </a:pPr>
            <a:endParaRPr lang="en-US" dirty="0"/>
          </a:p>
          <a:p>
            <a:pPr lvl="2"/>
            <a:endParaRPr lang="en-US" dirty="0"/>
          </a:p>
        </p:txBody>
      </p:sp>
      <p:sp>
        <p:nvSpPr>
          <p:cNvPr id="4" name="Slide Number Placeholder 3">
            <a:extLst>
              <a:ext uri="{FF2B5EF4-FFF2-40B4-BE49-F238E27FC236}">
                <a16:creationId xmlns:a16="http://schemas.microsoft.com/office/drawing/2014/main" id="{E6FF41A7-5652-447E-B256-49479FA07419}"/>
              </a:ext>
            </a:extLst>
          </p:cNvPr>
          <p:cNvSpPr>
            <a:spLocks noGrp="1"/>
          </p:cNvSpPr>
          <p:nvPr>
            <p:ph type="sldNum" sz="quarter" idx="12"/>
          </p:nvPr>
        </p:nvSpPr>
        <p:spPr/>
        <p:txBody>
          <a:bodyPr/>
          <a:lstStyle/>
          <a:p>
            <a:fld id="{0CD75B9A-E391-496B-A838-42C196157201}" type="slidenum">
              <a:rPr lang="en-US" smtClean="0"/>
              <a:t>5</a:t>
            </a:fld>
            <a:endParaRPr lang="en-US"/>
          </a:p>
        </p:txBody>
      </p:sp>
      <p:sp>
        <p:nvSpPr>
          <p:cNvPr id="5" name="Text Placeholder 4">
            <a:extLst>
              <a:ext uri="{FF2B5EF4-FFF2-40B4-BE49-F238E27FC236}">
                <a16:creationId xmlns:a16="http://schemas.microsoft.com/office/drawing/2014/main" id="{71BD55C5-AD09-4449-B463-0116A9B82481}"/>
              </a:ext>
            </a:extLst>
          </p:cNvPr>
          <p:cNvSpPr>
            <a:spLocks noGrp="1"/>
          </p:cNvSpPr>
          <p:nvPr>
            <p:ph type="body" sz="quarter" idx="13"/>
          </p:nvPr>
        </p:nvSpPr>
        <p:spPr/>
        <p:txBody>
          <a:bodyPr/>
          <a:lstStyle/>
          <a:p>
            <a:endParaRPr lang="en-US"/>
          </a:p>
        </p:txBody>
      </p:sp>
      <p:sp>
        <p:nvSpPr>
          <p:cNvPr id="40" name="TextBox 39">
            <a:extLst>
              <a:ext uri="{FF2B5EF4-FFF2-40B4-BE49-F238E27FC236}">
                <a16:creationId xmlns:a16="http://schemas.microsoft.com/office/drawing/2014/main" id="{BD2F0E07-6352-4358-9355-36D7506FB829}"/>
              </a:ext>
            </a:extLst>
          </p:cNvPr>
          <p:cNvSpPr txBox="1"/>
          <p:nvPr/>
        </p:nvSpPr>
        <p:spPr>
          <a:xfrm>
            <a:off x="6858914" y="4817143"/>
            <a:ext cx="1641796" cy="261610"/>
          </a:xfrm>
          <a:prstGeom prst="rect">
            <a:avLst/>
          </a:prstGeom>
          <a:noFill/>
        </p:spPr>
        <p:txBody>
          <a:bodyPr wrap="none" rtlCol="0">
            <a:spAutoFit/>
          </a:bodyPr>
          <a:lstStyle/>
          <a:p>
            <a:r>
              <a:rPr lang="en-US" sz="1100" dirty="0"/>
              <a:t>Time of Closest Approach</a:t>
            </a:r>
          </a:p>
        </p:txBody>
      </p:sp>
      <p:sp>
        <p:nvSpPr>
          <p:cNvPr id="50" name="Oval 49">
            <a:extLst>
              <a:ext uri="{FF2B5EF4-FFF2-40B4-BE49-F238E27FC236}">
                <a16:creationId xmlns:a16="http://schemas.microsoft.com/office/drawing/2014/main" id="{A9C1ED46-3B1E-4964-9D4A-69B2DD3EECB8}"/>
              </a:ext>
            </a:extLst>
          </p:cNvPr>
          <p:cNvSpPr/>
          <p:nvPr/>
        </p:nvSpPr>
        <p:spPr>
          <a:xfrm>
            <a:off x="6760906" y="5617759"/>
            <a:ext cx="723551" cy="7033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1515E91-0513-4251-B4B2-F70C882A2E6F}"/>
              </a:ext>
            </a:extLst>
          </p:cNvPr>
          <p:cNvSpPr/>
          <p:nvPr/>
        </p:nvSpPr>
        <p:spPr>
          <a:xfrm>
            <a:off x="7042167" y="6112397"/>
            <a:ext cx="158613"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952BD20A-B1D1-4D20-8565-7835A6BE3F1B}"/>
              </a:ext>
            </a:extLst>
          </p:cNvPr>
          <p:cNvCxnSpPr>
            <a:cxnSpLocks/>
          </p:cNvCxnSpPr>
          <p:nvPr/>
        </p:nvCxnSpPr>
        <p:spPr>
          <a:xfrm>
            <a:off x="5704623" y="5099175"/>
            <a:ext cx="550010" cy="813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8F29AAE-D674-4C2A-BE68-7ABAA98DBFF6}"/>
              </a:ext>
            </a:extLst>
          </p:cNvPr>
          <p:cNvCxnSpPr>
            <a:cxnSpLocks/>
          </p:cNvCxnSpPr>
          <p:nvPr/>
        </p:nvCxnSpPr>
        <p:spPr>
          <a:xfrm flipV="1">
            <a:off x="5932681" y="5920647"/>
            <a:ext cx="2088382" cy="15731"/>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Flowchart: Merge 56">
            <a:extLst>
              <a:ext uri="{FF2B5EF4-FFF2-40B4-BE49-F238E27FC236}">
                <a16:creationId xmlns:a16="http://schemas.microsoft.com/office/drawing/2014/main" id="{3AD09B49-7584-4102-9852-E7DE83AC2CEA}"/>
              </a:ext>
            </a:extLst>
          </p:cNvPr>
          <p:cNvSpPr/>
          <p:nvPr/>
        </p:nvSpPr>
        <p:spPr>
          <a:xfrm rot="19765611">
            <a:off x="5725750" y="5099450"/>
            <a:ext cx="243281" cy="37490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27E6BAC4-BA42-46F8-950E-2CD3EC390E27}"/>
              </a:ext>
            </a:extLst>
          </p:cNvPr>
          <p:cNvGrpSpPr/>
          <p:nvPr/>
        </p:nvGrpSpPr>
        <p:grpSpPr>
          <a:xfrm>
            <a:off x="4780314" y="1453103"/>
            <a:ext cx="4025254" cy="3138195"/>
            <a:chOff x="4780314" y="1453103"/>
            <a:chExt cx="4025254" cy="3138195"/>
          </a:xfrm>
        </p:grpSpPr>
        <p:sp>
          <p:nvSpPr>
            <p:cNvPr id="31" name="Flowchart: Merge 30">
              <a:extLst>
                <a:ext uri="{FF2B5EF4-FFF2-40B4-BE49-F238E27FC236}">
                  <a16:creationId xmlns:a16="http://schemas.microsoft.com/office/drawing/2014/main" id="{A590ECCD-D48C-4DC4-A5A0-BF1A38130F7C}"/>
                </a:ext>
              </a:extLst>
            </p:cNvPr>
            <p:cNvSpPr/>
            <p:nvPr/>
          </p:nvSpPr>
          <p:spPr>
            <a:xfrm rot="19945280">
              <a:off x="4874675" y="1634334"/>
              <a:ext cx="243281" cy="37490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40614631-09CC-4C76-80C1-3A209727CCC8}"/>
                </a:ext>
              </a:extLst>
            </p:cNvPr>
            <p:cNvSpPr/>
            <p:nvPr/>
          </p:nvSpPr>
          <p:spPr>
            <a:xfrm>
              <a:off x="6079250" y="3695728"/>
              <a:ext cx="1929468" cy="438368"/>
            </a:xfrm>
            <a:prstGeom prst="parallelogram">
              <a:avLst>
                <a:gd name="adj" fmla="val 575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73C36D1F-3DFD-412D-917C-0A9A9C3F5859}"/>
                </a:ext>
              </a:extLst>
            </p:cNvPr>
            <p:cNvCxnSpPr>
              <a:cxnSpLocks/>
            </p:cNvCxnSpPr>
            <p:nvPr/>
          </p:nvCxnSpPr>
          <p:spPr>
            <a:xfrm>
              <a:off x="4780314" y="1453103"/>
              <a:ext cx="1458287" cy="26101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5D0DAB8-47C8-41A2-BB5E-AD9B2EFBD929}"/>
                </a:ext>
              </a:extLst>
            </p:cNvPr>
            <p:cNvCxnSpPr>
              <a:cxnSpLocks/>
            </p:cNvCxnSpPr>
            <p:nvPr/>
          </p:nvCxnSpPr>
          <p:spPr>
            <a:xfrm flipH="1">
              <a:off x="6273440" y="4063244"/>
              <a:ext cx="1305173" cy="0"/>
            </a:xfrm>
            <a:prstGeom prst="straightConnector1">
              <a:avLst/>
            </a:prstGeom>
            <a:ln>
              <a:solidFill>
                <a:schemeClr val="tx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D527EC-046D-43FC-AD3D-BB168521ECDC}"/>
                </a:ext>
              </a:extLst>
            </p:cNvPr>
            <p:cNvCxnSpPr>
              <a:cxnSpLocks/>
            </p:cNvCxnSpPr>
            <p:nvPr/>
          </p:nvCxnSpPr>
          <p:spPr>
            <a:xfrm flipH="1">
              <a:off x="7610256" y="3813049"/>
              <a:ext cx="42615" cy="290530"/>
            </a:xfrm>
            <a:prstGeom prst="straightConnector1">
              <a:avLst/>
            </a:prstGeom>
            <a:ln>
              <a:solidFill>
                <a:schemeClr val="tx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CFF6186-90CD-4A56-A77F-D31936D85EB8}"/>
                </a:ext>
              </a:extLst>
            </p:cNvPr>
            <p:cNvSpPr txBox="1"/>
            <p:nvPr/>
          </p:nvSpPr>
          <p:spPr>
            <a:xfrm>
              <a:off x="7954053" y="3813049"/>
              <a:ext cx="851515" cy="430887"/>
            </a:xfrm>
            <a:prstGeom prst="rect">
              <a:avLst/>
            </a:prstGeom>
            <a:noFill/>
          </p:spPr>
          <p:txBody>
            <a:bodyPr wrap="none" rtlCol="0">
              <a:spAutoFit/>
            </a:bodyPr>
            <a:lstStyle/>
            <a:p>
              <a:r>
                <a:rPr lang="en-US" sz="1100" dirty="0"/>
                <a:t>Crossrange </a:t>
              </a:r>
            </a:p>
            <a:p>
              <a:r>
                <a:rPr lang="en-US" sz="1100" dirty="0"/>
                <a:t>Offset</a:t>
              </a:r>
            </a:p>
          </p:txBody>
        </p:sp>
        <p:sp>
          <p:nvSpPr>
            <p:cNvPr id="41" name="TextBox 40">
              <a:extLst>
                <a:ext uri="{FF2B5EF4-FFF2-40B4-BE49-F238E27FC236}">
                  <a16:creationId xmlns:a16="http://schemas.microsoft.com/office/drawing/2014/main" id="{8D8ED8B7-B740-48BD-AE7E-9DD965C70D53}"/>
                </a:ext>
              </a:extLst>
            </p:cNvPr>
            <p:cNvSpPr txBox="1"/>
            <p:nvPr/>
          </p:nvSpPr>
          <p:spPr>
            <a:xfrm>
              <a:off x="5575366" y="2066567"/>
              <a:ext cx="535724" cy="430887"/>
            </a:xfrm>
            <a:prstGeom prst="rect">
              <a:avLst/>
            </a:prstGeom>
            <a:noFill/>
          </p:spPr>
          <p:txBody>
            <a:bodyPr wrap="none" rtlCol="0">
              <a:spAutoFit/>
            </a:bodyPr>
            <a:lstStyle/>
            <a:p>
              <a:r>
                <a:rPr lang="en-US" sz="1100" dirty="0"/>
                <a:t>Time </a:t>
              </a:r>
            </a:p>
            <a:p>
              <a:r>
                <a:rPr lang="en-US" sz="1100" dirty="0"/>
                <a:t>Offset</a:t>
              </a:r>
            </a:p>
          </p:txBody>
        </p:sp>
        <p:sp>
          <p:nvSpPr>
            <p:cNvPr id="42" name="TextBox 41">
              <a:extLst>
                <a:ext uri="{FF2B5EF4-FFF2-40B4-BE49-F238E27FC236}">
                  <a16:creationId xmlns:a16="http://schemas.microsoft.com/office/drawing/2014/main" id="{4EAF504C-4F5B-4591-9107-86431443CEAA}"/>
                </a:ext>
              </a:extLst>
            </p:cNvPr>
            <p:cNvSpPr txBox="1"/>
            <p:nvPr/>
          </p:nvSpPr>
          <p:spPr>
            <a:xfrm>
              <a:off x="7465831" y="2472709"/>
              <a:ext cx="1065402" cy="430887"/>
            </a:xfrm>
            <a:prstGeom prst="rect">
              <a:avLst/>
            </a:prstGeom>
            <a:noFill/>
          </p:spPr>
          <p:txBody>
            <a:bodyPr wrap="square" rtlCol="0">
              <a:spAutoFit/>
            </a:bodyPr>
            <a:lstStyle/>
            <a:p>
              <a:r>
                <a:rPr lang="en-US" sz="1100" dirty="0"/>
                <a:t>Debris Cloud rising with time</a:t>
              </a:r>
            </a:p>
          </p:txBody>
        </p:sp>
        <p:sp>
          <p:nvSpPr>
            <p:cNvPr id="19" name="Oval 18">
              <a:extLst>
                <a:ext uri="{FF2B5EF4-FFF2-40B4-BE49-F238E27FC236}">
                  <a16:creationId xmlns:a16="http://schemas.microsoft.com/office/drawing/2014/main" id="{FB2FFC74-8ECB-43FF-BC29-38C1E4A208D7}"/>
                </a:ext>
              </a:extLst>
            </p:cNvPr>
            <p:cNvSpPr/>
            <p:nvPr/>
          </p:nvSpPr>
          <p:spPr>
            <a:xfrm>
              <a:off x="6769916" y="2903596"/>
              <a:ext cx="497976" cy="438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3F30069-061C-46D8-A244-75DE3BEB0996}"/>
                </a:ext>
              </a:extLst>
            </p:cNvPr>
            <p:cNvCxnSpPr>
              <a:cxnSpLocks/>
              <a:endCxn id="19" idx="6"/>
            </p:cNvCxnSpPr>
            <p:nvPr/>
          </p:nvCxnSpPr>
          <p:spPr>
            <a:xfrm>
              <a:off x="7043984" y="3122780"/>
              <a:ext cx="2239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28E7556-9BA1-4DC0-9CD6-987858A47456}"/>
                </a:ext>
              </a:extLst>
            </p:cNvPr>
            <p:cNvCxnSpPr>
              <a:cxnSpLocks/>
            </p:cNvCxnSpPr>
            <p:nvPr/>
          </p:nvCxnSpPr>
          <p:spPr>
            <a:xfrm flipV="1">
              <a:off x="7014679" y="2582411"/>
              <a:ext cx="0" cy="540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8713FD88-6CB9-4E4B-BB1B-F1109D57EA92}"/>
                </a:ext>
              </a:extLst>
            </p:cNvPr>
            <p:cNvSpPr/>
            <p:nvPr/>
          </p:nvSpPr>
          <p:spPr>
            <a:xfrm>
              <a:off x="6652903" y="2519548"/>
              <a:ext cx="723551" cy="7033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0BAF53E0-31E4-4D68-B62E-4458FAEBE61C}"/>
                </a:ext>
              </a:extLst>
            </p:cNvPr>
            <p:cNvSpPr txBox="1"/>
            <p:nvPr/>
          </p:nvSpPr>
          <p:spPr>
            <a:xfrm>
              <a:off x="6474145" y="4329688"/>
              <a:ext cx="1229824" cy="261610"/>
            </a:xfrm>
            <a:prstGeom prst="rect">
              <a:avLst/>
            </a:prstGeom>
            <a:noFill/>
          </p:spPr>
          <p:txBody>
            <a:bodyPr wrap="none" rtlCol="0">
              <a:spAutoFit/>
            </a:bodyPr>
            <a:lstStyle/>
            <a:p>
              <a:r>
                <a:rPr lang="en-US" sz="1100" dirty="0"/>
                <a:t>Downrange Offset</a:t>
              </a:r>
            </a:p>
          </p:txBody>
        </p:sp>
      </p:grpSp>
    </p:spTree>
    <p:extLst>
      <p:ext uri="{BB962C8B-B14F-4D97-AF65-F5344CB8AC3E}">
        <p14:creationId xmlns:p14="http://schemas.microsoft.com/office/powerpoint/2010/main" val="372982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6088-46EC-45A5-A07F-4326FB24CE3B}"/>
              </a:ext>
            </a:extLst>
          </p:cNvPr>
          <p:cNvSpPr>
            <a:spLocks noGrp="1"/>
          </p:cNvSpPr>
          <p:nvPr>
            <p:ph type="title"/>
          </p:nvPr>
        </p:nvSpPr>
        <p:spPr/>
        <p:txBody>
          <a:bodyPr/>
          <a:lstStyle/>
          <a:p>
            <a:r>
              <a:rPr lang="en-US" dirty="0"/>
              <a:t>Debris Cloud Geometry Data</a:t>
            </a:r>
          </a:p>
        </p:txBody>
      </p:sp>
      <p:sp>
        <p:nvSpPr>
          <p:cNvPr id="3" name="Content Placeholder 2">
            <a:extLst>
              <a:ext uri="{FF2B5EF4-FFF2-40B4-BE49-F238E27FC236}">
                <a16:creationId xmlns:a16="http://schemas.microsoft.com/office/drawing/2014/main" id="{5A608130-BC40-43B9-A907-6CD81A0DBFAA}"/>
              </a:ext>
            </a:extLst>
          </p:cNvPr>
          <p:cNvSpPr>
            <a:spLocks noGrp="1"/>
          </p:cNvSpPr>
          <p:nvPr>
            <p:ph idx="1"/>
          </p:nvPr>
        </p:nvSpPr>
        <p:spPr>
          <a:xfrm>
            <a:off x="301752" y="1197864"/>
            <a:ext cx="5115508" cy="3189578"/>
          </a:xfrm>
        </p:spPr>
        <p:txBody>
          <a:bodyPr/>
          <a:lstStyle/>
          <a:p>
            <a:r>
              <a:rPr lang="en-US" sz="1600" dirty="0"/>
              <a:t>Proposed Debris cloud geometry (modified point source with evacuated fireball)</a:t>
            </a:r>
          </a:p>
          <a:p>
            <a:pPr lvl="1"/>
            <a:r>
              <a:rPr lang="en-US" sz="1400" dirty="0"/>
              <a:t>Spherical geometry of debris cloud from MAZe hydrocode runs</a:t>
            </a:r>
          </a:p>
          <a:p>
            <a:pPr lvl="1"/>
            <a:r>
              <a:rPr lang="en-US" sz="1400" dirty="0"/>
              <a:t>Height and radius versus time as a function of intercept (or builder) yield and height of burst</a:t>
            </a:r>
          </a:p>
          <a:p>
            <a:pPr lvl="1"/>
            <a:r>
              <a:rPr lang="en-US" sz="1400" dirty="0"/>
              <a:t>Interpolate size on yield, height of burst, time</a:t>
            </a:r>
          </a:p>
          <a:p>
            <a:pPr lvl="1"/>
            <a:r>
              <a:rPr lang="en-US" sz="1400" dirty="0"/>
              <a:t>Radiation source located on sphere of debris within fireball</a:t>
            </a:r>
          </a:p>
          <a:p>
            <a:pPr lvl="1"/>
            <a:r>
              <a:rPr lang="en-US" sz="1400" dirty="0"/>
              <a:t>Spherical evacuated fireball at lower density than ambient</a:t>
            </a:r>
          </a:p>
          <a:p>
            <a:pPr lvl="1"/>
            <a:r>
              <a:rPr lang="en-US" sz="1400" dirty="0"/>
              <a:t>Data stored in SQL database with environments</a:t>
            </a:r>
          </a:p>
          <a:p>
            <a:pPr lvl="1"/>
            <a:r>
              <a:rPr lang="en-US" sz="1400" dirty="0" err="1"/>
              <a:t>Yld</a:t>
            </a:r>
            <a:r>
              <a:rPr lang="en-US" sz="1400" dirty="0"/>
              <a:t> = 0.1kT - 30 Mt, SHOB = 0-2000 ft/kT^1/3,  t = 0-60 s</a:t>
            </a:r>
          </a:p>
        </p:txBody>
      </p:sp>
      <p:sp>
        <p:nvSpPr>
          <p:cNvPr id="4" name="Slide Number Placeholder 3">
            <a:extLst>
              <a:ext uri="{FF2B5EF4-FFF2-40B4-BE49-F238E27FC236}">
                <a16:creationId xmlns:a16="http://schemas.microsoft.com/office/drawing/2014/main" id="{21F570E6-A341-470A-8C72-59BD41986CAB}"/>
              </a:ext>
            </a:extLst>
          </p:cNvPr>
          <p:cNvSpPr>
            <a:spLocks noGrp="1"/>
          </p:cNvSpPr>
          <p:nvPr>
            <p:ph type="sldNum" sz="quarter" idx="12"/>
          </p:nvPr>
        </p:nvSpPr>
        <p:spPr/>
        <p:txBody>
          <a:bodyPr/>
          <a:lstStyle/>
          <a:p>
            <a:fld id="{0CD75B9A-E391-496B-A838-42C196157201}" type="slidenum">
              <a:rPr lang="en-US" smtClean="0"/>
              <a:t>6</a:t>
            </a:fld>
            <a:endParaRPr lang="en-US"/>
          </a:p>
        </p:txBody>
      </p:sp>
      <p:sp>
        <p:nvSpPr>
          <p:cNvPr id="5" name="Text Placeholder 4">
            <a:extLst>
              <a:ext uri="{FF2B5EF4-FFF2-40B4-BE49-F238E27FC236}">
                <a16:creationId xmlns:a16="http://schemas.microsoft.com/office/drawing/2014/main" id="{A12567BC-86C2-4BCC-8D33-6969B8B55A9E}"/>
              </a:ext>
            </a:extLst>
          </p:cNvPr>
          <p:cNvSpPr>
            <a:spLocks noGrp="1"/>
          </p:cNvSpPr>
          <p:nvPr>
            <p:ph type="body" sz="quarter" idx="13"/>
          </p:nvPr>
        </p:nvSpPr>
        <p:spPr/>
        <p:txBody>
          <a:bodyPr/>
          <a:lstStyle/>
          <a:p>
            <a:endParaRPr lang="en-US"/>
          </a:p>
        </p:txBody>
      </p:sp>
      <p:grpSp>
        <p:nvGrpSpPr>
          <p:cNvPr id="20" name="Group 19">
            <a:extLst>
              <a:ext uri="{FF2B5EF4-FFF2-40B4-BE49-F238E27FC236}">
                <a16:creationId xmlns:a16="http://schemas.microsoft.com/office/drawing/2014/main" id="{E5CC80FC-AE6C-422D-B0BC-A537D3BC7FD8}"/>
              </a:ext>
            </a:extLst>
          </p:cNvPr>
          <p:cNvGrpSpPr/>
          <p:nvPr/>
        </p:nvGrpSpPr>
        <p:grpSpPr>
          <a:xfrm>
            <a:off x="5405988" y="1774736"/>
            <a:ext cx="3738012" cy="2035833"/>
            <a:chOff x="953269" y="4147692"/>
            <a:chExt cx="3738012" cy="2035833"/>
          </a:xfrm>
        </p:grpSpPr>
        <p:sp>
          <p:nvSpPr>
            <p:cNvPr id="6" name="Flowchart: Merge 5">
              <a:extLst>
                <a:ext uri="{FF2B5EF4-FFF2-40B4-BE49-F238E27FC236}">
                  <a16:creationId xmlns:a16="http://schemas.microsoft.com/office/drawing/2014/main" id="{68E0F582-F5C4-424F-8A2F-E77974900C8B}"/>
                </a:ext>
              </a:extLst>
            </p:cNvPr>
            <p:cNvSpPr/>
            <p:nvPr/>
          </p:nvSpPr>
          <p:spPr>
            <a:xfrm rot="19945280">
              <a:off x="3802897" y="4147692"/>
              <a:ext cx="243281" cy="37490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62AB74E-5FBC-4CD9-BBCC-D4D60B8254D5}"/>
                </a:ext>
              </a:extLst>
            </p:cNvPr>
            <p:cNvGrpSpPr/>
            <p:nvPr/>
          </p:nvGrpSpPr>
          <p:grpSpPr>
            <a:xfrm>
              <a:off x="1707158" y="4903365"/>
              <a:ext cx="1280160" cy="1280160"/>
              <a:chOff x="1765882" y="3988965"/>
              <a:chExt cx="1280160" cy="1280160"/>
            </a:xfrm>
          </p:grpSpPr>
          <p:sp>
            <p:nvSpPr>
              <p:cNvPr id="7" name="Oval 6">
                <a:extLst>
                  <a:ext uri="{FF2B5EF4-FFF2-40B4-BE49-F238E27FC236}">
                    <a16:creationId xmlns:a16="http://schemas.microsoft.com/office/drawing/2014/main" id="{DD057B99-BC9B-4AAD-A73F-CEC307166F8A}"/>
                  </a:ext>
                </a:extLst>
              </p:cNvPr>
              <p:cNvSpPr/>
              <p:nvPr/>
            </p:nvSpPr>
            <p:spPr>
              <a:xfrm>
                <a:off x="2223082" y="4446165"/>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96BCD51-743D-433E-849A-B01351D32ED1}"/>
                  </a:ext>
                </a:extLst>
              </p:cNvPr>
              <p:cNvSpPr/>
              <p:nvPr/>
            </p:nvSpPr>
            <p:spPr>
              <a:xfrm>
                <a:off x="1765882" y="3988965"/>
                <a:ext cx="1280160" cy="128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29C453EA-9741-4E3C-B742-FD49CCF3F071}"/>
                </a:ext>
              </a:extLst>
            </p:cNvPr>
            <p:cNvCxnSpPr>
              <a:cxnSpLocks/>
              <a:stCxn id="7" idx="7"/>
              <a:endCxn id="6" idx="1"/>
            </p:cNvCxnSpPr>
            <p:nvPr/>
          </p:nvCxnSpPr>
          <p:spPr>
            <a:xfrm flipV="1">
              <a:off x="2476554" y="4363302"/>
              <a:ext cx="1394074" cy="1050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A9EFF4F2-2B03-4263-9C85-4DB1FE52F25A}"/>
                </a:ext>
              </a:extLst>
            </p:cNvPr>
            <p:cNvSpPr/>
            <p:nvPr/>
          </p:nvSpPr>
          <p:spPr>
            <a:xfrm rot="3077378">
              <a:off x="2487597" y="5022508"/>
              <a:ext cx="161471" cy="36576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FF5EB0FB-3DBD-4AD3-9990-9A2399583AC0}"/>
                </a:ext>
              </a:extLst>
            </p:cNvPr>
            <p:cNvSpPr/>
            <p:nvPr/>
          </p:nvSpPr>
          <p:spPr>
            <a:xfrm rot="3038197">
              <a:off x="3136445" y="4085999"/>
              <a:ext cx="208443" cy="1094671"/>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BCA85A8E-880F-4FB7-AC80-68DE0204C2D0}"/>
                </a:ext>
              </a:extLst>
            </p:cNvPr>
            <p:cNvSpPr/>
            <p:nvPr/>
          </p:nvSpPr>
          <p:spPr>
            <a:xfrm rot="13887825">
              <a:off x="3190039" y="4255119"/>
              <a:ext cx="281121" cy="1654901"/>
            </a:xfrm>
            <a:prstGeom prst="lef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E0A6E1CD-37A2-4E01-B3ED-B3630E7E28C7}"/>
                </a:ext>
              </a:extLst>
            </p:cNvPr>
            <p:cNvSpPr txBox="1"/>
            <p:nvPr/>
          </p:nvSpPr>
          <p:spPr>
            <a:xfrm>
              <a:off x="953269" y="4161257"/>
              <a:ext cx="2219648" cy="430887"/>
            </a:xfrm>
            <a:prstGeom prst="rect">
              <a:avLst/>
            </a:prstGeom>
            <a:noFill/>
          </p:spPr>
          <p:txBody>
            <a:bodyPr wrap="square" rtlCol="0">
              <a:spAutoFit/>
            </a:bodyPr>
            <a:lstStyle/>
            <a:p>
              <a:r>
                <a:rPr lang="en-US" sz="1100" dirty="0" err="1"/>
                <a:t>RhoR</a:t>
              </a:r>
              <a:r>
                <a:rPr lang="en-US" sz="1100" dirty="0"/>
                <a:t> =  </a:t>
              </a:r>
              <a:r>
                <a:rPr lang="en-US" sz="1100" dirty="0" err="1"/>
                <a:t>RhoR</a:t>
              </a:r>
              <a:r>
                <a:rPr lang="en-US" sz="1100" dirty="0"/>
                <a:t> in Fireball +</a:t>
              </a:r>
            </a:p>
            <a:p>
              <a:r>
                <a:rPr lang="en-US" sz="1100" dirty="0"/>
                <a:t>              Ambient </a:t>
              </a:r>
              <a:r>
                <a:rPr lang="en-US" sz="1100" dirty="0" err="1"/>
                <a:t>RhoR</a:t>
              </a:r>
              <a:r>
                <a:rPr lang="en-US" sz="1100" dirty="0"/>
                <a:t> from surface</a:t>
              </a:r>
            </a:p>
          </p:txBody>
        </p:sp>
        <p:sp>
          <p:nvSpPr>
            <p:cNvPr id="17" name="TextBox 16">
              <a:extLst>
                <a:ext uri="{FF2B5EF4-FFF2-40B4-BE49-F238E27FC236}">
                  <a16:creationId xmlns:a16="http://schemas.microsoft.com/office/drawing/2014/main" id="{8CADA6AD-5F99-4B48-AB77-8798B2BB7E08}"/>
                </a:ext>
              </a:extLst>
            </p:cNvPr>
            <p:cNvSpPr txBox="1"/>
            <p:nvPr/>
          </p:nvSpPr>
          <p:spPr>
            <a:xfrm>
              <a:off x="3172917" y="5282854"/>
              <a:ext cx="1518364" cy="600164"/>
            </a:xfrm>
            <a:prstGeom prst="rect">
              <a:avLst/>
            </a:prstGeom>
            <a:noFill/>
          </p:spPr>
          <p:txBody>
            <a:bodyPr wrap="none" rtlCol="0">
              <a:spAutoFit/>
            </a:bodyPr>
            <a:lstStyle/>
            <a:p>
              <a:r>
                <a:rPr lang="en-US" sz="1100" dirty="0"/>
                <a:t>Slant range</a:t>
              </a:r>
            </a:p>
            <a:p>
              <a:r>
                <a:rPr lang="en-US" sz="1100" dirty="0"/>
                <a:t>Based on debris sphere</a:t>
              </a:r>
            </a:p>
            <a:p>
              <a:r>
                <a:rPr lang="en-US" sz="1100" dirty="0"/>
                <a:t>To target</a:t>
              </a:r>
            </a:p>
          </p:txBody>
        </p:sp>
      </p:grpSp>
      <p:pic>
        <p:nvPicPr>
          <p:cNvPr id="18" name="Picture 17">
            <a:extLst>
              <a:ext uri="{FF2B5EF4-FFF2-40B4-BE49-F238E27FC236}">
                <a16:creationId xmlns:a16="http://schemas.microsoft.com/office/drawing/2014/main" id="{AEDD74C3-8BCC-42C1-B54E-A78898330A7D}"/>
              </a:ext>
            </a:extLst>
          </p:cNvPr>
          <p:cNvPicPr>
            <a:picLocks noChangeAspect="1"/>
          </p:cNvPicPr>
          <p:nvPr/>
        </p:nvPicPr>
        <p:blipFill>
          <a:blip r:embed="rId2"/>
          <a:stretch>
            <a:fillRect/>
          </a:stretch>
        </p:blipFill>
        <p:spPr>
          <a:xfrm>
            <a:off x="528037" y="4551462"/>
            <a:ext cx="3255957" cy="1790360"/>
          </a:xfrm>
          <a:prstGeom prst="rect">
            <a:avLst/>
          </a:prstGeom>
        </p:spPr>
      </p:pic>
      <p:pic>
        <p:nvPicPr>
          <p:cNvPr id="19" name="Picture 18">
            <a:extLst>
              <a:ext uri="{FF2B5EF4-FFF2-40B4-BE49-F238E27FC236}">
                <a16:creationId xmlns:a16="http://schemas.microsoft.com/office/drawing/2014/main" id="{71B04DAC-F9B7-4B9A-92AD-36268F6BF1D0}"/>
              </a:ext>
            </a:extLst>
          </p:cNvPr>
          <p:cNvPicPr>
            <a:picLocks noChangeAspect="1"/>
          </p:cNvPicPr>
          <p:nvPr/>
        </p:nvPicPr>
        <p:blipFill>
          <a:blip r:embed="rId3"/>
          <a:stretch>
            <a:fillRect/>
          </a:stretch>
        </p:blipFill>
        <p:spPr>
          <a:xfrm>
            <a:off x="3846183" y="4584155"/>
            <a:ext cx="3324614" cy="1814193"/>
          </a:xfrm>
          <a:prstGeom prst="rect">
            <a:avLst/>
          </a:prstGeom>
        </p:spPr>
      </p:pic>
    </p:spTree>
    <p:extLst>
      <p:ext uri="{BB962C8B-B14F-4D97-AF65-F5344CB8AC3E}">
        <p14:creationId xmlns:p14="http://schemas.microsoft.com/office/powerpoint/2010/main" val="137189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6088-46EC-45A5-A07F-4326FB24CE3B}"/>
              </a:ext>
            </a:extLst>
          </p:cNvPr>
          <p:cNvSpPr>
            <a:spLocks noGrp="1"/>
          </p:cNvSpPr>
          <p:nvPr>
            <p:ph type="title"/>
          </p:nvPr>
        </p:nvSpPr>
        <p:spPr/>
        <p:txBody>
          <a:bodyPr/>
          <a:lstStyle/>
          <a:p>
            <a:r>
              <a:rPr lang="en-US" dirty="0"/>
              <a:t>Delayed Neutron/Gamma Emission Rate</a:t>
            </a:r>
          </a:p>
        </p:txBody>
      </p:sp>
      <p:sp>
        <p:nvSpPr>
          <p:cNvPr id="3" name="Content Placeholder 2">
            <a:extLst>
              <a:ext uri="{FF2B5EF4-FFF2-40B4-BE49-F238E27FC236}">
                <a16:creationId xmlns:a16="http://schemas.microsoft.com/office/drawing/2014/main" id="{5A608130-BC40-43B9-A907-6CD81A0DBFAA}"/>
              </a:ext>
            </a:extLst>
          </p:cNvPr>
          <p:cNvSpPr>
            <a:spLocks noGrp="1"/>
          </p:cNvSpPr>
          <p:nvPr>
            <p:ph idx="1"/>
          </p:nvPr>
        </p:nvSpPr>
        <p:spPr>
          <a:xfrm>
            <a:off x="301752" y="1197864"/>
            <a:ext cx="8540496" cy="4171090"/>
          </a:xfrm>
        </p:spPr>
        <p:txBody>
          <a:bodyPr/>
          <a:lstStyle/>
          <a:p>
            <a:r>
              <a:rPr lang="en-US" dirty="0"/>
              <a:t>Emission Rate</a:t>
            </a:r>
          </a:p>
          <a:p>
            <a:pPr lvl="1"/>
            <a:r>
              <a:rPr lang="en-US" dirty="0"/>
              <a:t>Fission debris emits neutrons and gammas at a time dependent rate that is proportional to the amount of fission during the detonation – This is the radiation source </a:t>
            </a:r>
          </a:p>
          <a:p>
            <a:pPr lvl="1"/>
            <a:r>
              <a:rPr lang="en-US" dirty="0"/>
              <a:t>Three (or more) sources of emission rate data</a:t>
            </a:r>
          </a:p>
          <a:p>
            <a:pPr lvl="2"/>
            <a:r>
              <a:rPr lang="en-US" dirty="0"/>
              <a:t>STYOUT has emission rate curve fit to experimental data </a:t>
            </a:r>
          </a:p>
          <a:p>
            <a:pPr lvl="2"/>
            <a:r>
              <a:rPr lang="en-US" dirty="0" err="1"/>
              <a:t>Nuget</a:t>
            </a:r>
            <a:r>
              <a:rPr lang="en-US" dirty="0"/>
              <a:t>/eNWEDS used data from running CINDER calculations</a:t>
            </a:r>
          </a:p>
          <a:p>
            <a:pPr lvl="2"/>
            <a:r>
              <a:rPr lang="en-US" dirty="0"/>
              <a:t>Direct experimental data (Fisher-Engel) </a:t>
            </a:r>
          </a:p>
          <a:p>
            <a:pPr lvl="1"/>
            <a:r>
              <a:rPr lang="en-US" dirty="0"/>
              <a:t>STYOUT data does not include neutrons or spectra information</a:t>
            </a:r>
          </a:p>
          <a:p>
            <a:pPr lvl="1"/>
            <a:r>
              <a:rPr lang="en-US" dirty="0"/>
              <a:t>CINDER results from isotopes activated by fast neutron spectrum, </a:t>
            </a:r>
            <a:r>
              <a:rPr lang="en-US" dirty="0" err="1"/>
              <a:t>ENDFbVII</a:t>
            </a:r>
            <a:r>
              <a:rPr lang="en-US" dirty="0"/>
              <a:t> cross sections</a:t>
            </a:r>
          </a:p>
          <a:p>
            <a:r>
              <a:rPr lang="en-US" dirty="0"/>
              <a:t>Proposed</a:t>
            </a:r>
          </a:p>
          <a:p>
            <a:pPr lvl="1"/>
            <a:r>
              <a:rPr lang="en-US" dirty="0"/>
              <a:t>Use CINDER data, interpolate rate vs time</a:t>
            </a:r>
          </a:p>
          <a:p>
            <a:pPr lvl="1"/>
            <a:endParaRPr lang="en-US" dirty="0"/>
          </a:p>
        </p:txBody>
      </p:sp>
      <p:sp>
        <p:nvSpPr>
          <p:cNvPr id="4" name="Slide Number Placeholder 3">
            <a:extLst>
              <a:ext uri="{FF2B5EF4-FFF2-40B4-BE49-F238E27FC236}">
                <a16:creationId xmlns:a16="http://schemas.microsoft.com/office/drawing/2014/main" id="{21F570E6-A341-470A-8C72-59BD41986CAB}"/>
              </a:ext>
            </a:extLst>
          </p:cNvPr>
          <p:cNvSpPr>
            <a:spLocks noGrp="1"/>
          </p:cNvSpPr>
          <p:nvPr>
            <p:ph type="sldNum" sz="quarter" idx="12"/>
          </p:nvPr>
        </p:nvSpPr>
        <p:spPr/>
        <p:txBody>
          <a:bodyPr/>
          <a:lstStyle/>
          <a:p>
            <a:fld id="{0CD75B9A-E391-496B-A838-42C196157201}" type="slidenum">
              <a:rPr lang="en-US" smtClean="0"/>
              <a:t>7</a:t>
            </a:fld>
            <a:endParaRPr lang="en-US"/>
          </a:p>
        </p:txBody>
      </p:sp>
      <p:sp>
        <p:nvSpPr>
          <p:cNvPr id="5" name="Text Placeholder 4">
            <a:extLst>
              <a:ext uri="{FF2B5EF4-FFF2-40B4-BE49-F238E27FC236}">
                <a16:creationId xmlns:a16="http://schemas.microsoft.com/office/drawing/2014/main" id="{A12567BC-86C2-4BCC-8D33-6969B8B55A9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6276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DCE5-8BE1-4152-A3C0-F5353F129F2E}"/>
              </a:ext>
            </a:extLst>
          </p:cNvPr>
          <p:cNvSpPr>
            <a:spLocks noGrp="1"/>
          </p:cNvSpPr>
          <p:nvPr>
            <p:ph type="title"/>
          </p:nvPr>
        </p:nvSpPr>
        <p:spPr/>
        <p:txBody>
          <a:bodyPr/>
          <a:lstStyle/>
          <a:p>
            <a:r>
              <a:rPr lang="en-US" dirty="0"/>
              <a:t>Delayed Source Rate – U235</a:t>
            </a:r>
          </a:p>
        </p:txBody>
      </p:sp>
      <p:sp>
        <p:nvSpPr>
          <p:cNvPr id="4" name="Slide Number Placeholder 3">
            <a:extLst>
              <a:ext uri="{FF2B5EF4-FFF2-40B4-BE49-F238E27FC236}">
                <a16:creationId xmlns:a16="http://schemas.microsoft.com/office/drawing/2014/main" id="{0379515B-7DEA-4ADA-AF3B-ED443CDA1843}"/>
              </a:ext>
            </a:extLst>
          </p:cNvPr>
          <p:cNvSpPr>
            <a:spLocks noGrp="1"/>
          </p:cNvSpPr>
          <p:nvPr>
            <p:ph type="sldNum" sz="quarter" idx="12"/>
          </p:nvPr>
        </p:nvSpPr>
        <p:spPr/>
        <p:txBody>
          <a:bodyPr/>
          <a:lstStyle/>
          <a:p>
            <a:fld id="{0CD75B9A-E391-496B-A838-42C196157201}" type="slidenum">
              <a:rPr lang="en-US" smtClean="0"/>
              <a:t>8</a:t>
            </a:fld>
            <a:endParaRPr lang="en-US"/>
          </a:p>
        </p:txBody>
      </p:sp>
      <p:sp>
        <p:nvSpPr>
          <p:cNvPr id="5" name="Text Placeholder 4">
            <a:extLst>
              <a:ext uri="{FF2B5EF4-FFF2-40B4-BE49-F238E27FC236}">
                <a16:creationId xmlns:a16="http://schemas.microsoft.com/office/drawing/2014/main" id="{23F915FC-0E5B-4034-9383-E7003F6F85FD}"/>
              </a:ext>
            </a:extLst>
          </p:cNvPr>
          <p:cNvSpPr>
            <a:spLocks noGrp="1"/>
          </p:cNvSpPr>
          <p:nvPr>
            <p:ph type="body" sz="quarter" idx="13"/>
          </p:nvPr>
        </p:nvSpPr>
        <p:spPr>
          <a:xfrm>
            <a:off x="307848" y="813816"/>
            <a:ext cx="8531352" cy="374904"/>
          </a:xfrm>
        </p:spPr>
        <p:txBody>
          <a:bodyPr/>
          <a:lstStyle/>
          <a:p>
            <a:r>
              <a:rPr lang="en-US" dirty="0"/>
              <a:t>Almost Exact Agreement for U235</a:t>
            </a:r>
          </a:p>
        </p:txBody>
      </p:sp>
      <p:pic>
        <p:nvPicPr>
          <p:cNvPr id="11" name="Content Placeholder 10">
            <a:extLst>
              <a:ext uri="{FF2B5EF4-FFF2-40B4-BE49-F238E27FC236}">
                <a16:creationId xmlns:a16="http://schemas.microsoft.com/office/drawing/2014/main" id="{3E0A4EA2-81AD-41CC-9DBC-94E65E06C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52" y="2023155"/>
            <a:ext cx="4765407" cy="3574055"/>
          </a:xfrm>
          <a:prstGeom prst="rect">
            <a:avLst/>
          </a:prstGeom>
        </p:spPr>
      </p:pic>
      <p:pic>
        <p:nvPicPr>
          <p:cNvPr id="13" name="Picture 12">
            <a:extLst>
              <a:ext uri="{FF2B5EF4-FFF2-40B4-BE49-F238E27FC236}">
                <a16:creationId xmlns:a16="http://schemas.microsoft.com/office/drawing/2014/main" id="{3CE5848E-47F8-40AA-BDDB-8EE8AD8EC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500" y="2215678"/>
            <a:ext cx="4282744" cy="3212058"/>
          </a:xfrm>
          <a:prstGeom prst="rect">
            <a:avLst/>
          </a:prstGeom>
        </p:spPr>
      </p:pic>
    </p:spTree>
    <p:extLst>
      <p:ext uri="{BB962C8B-B14F-4D97-AF65-F5344CB8AC3E}">
        <p14:creationId xmlns:p14="http://schemas.microsoft.com/office/powerpoint/2010/main" val="125591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BC1E-6F9B-4C08-BDE7-2552F5E21A04}"/>
              </a:ext>
            </a:extLst>
          </p:cNvPr>
          <p:cNvSpPr>
            <a:spLocks noGrp="1"/>
          </p:cNvSpPr>
          <p:nvPr>
            <p:ph type="title"/>
          </p:nvPr>
        </p:nvSpPr>
        <p:spPr/>
        <p:txBody>
          <a:bodyPr/>
          <a:lstStyle/>
          <a:p>
            <a:r>
              <a:rPr lang="en-US" dirty="0"/>
              <a:t>Delayed Source Rate – U238</a:t>
            </a:r>
          </a:p>
        </p:txBody>
      </p:sp>
      <p:sp>
        <p:nvSpPr>
          <p:cNvPr id="4" name="Slide Number Placeholder 3">
            <a:extLst>
              <a:ext uri="{FF2B5EF4-FFF2-40B4-BE49-F238E27FC236}">
                <a16:creationId xmlns:a16="http://schemas.microsoft.com/office/drawing/2014/main" id="{651EC213-F245-4FB3-BF3F-59FC50552EC7}"/>
              </a:ext>
            </a:extLst>
          </p:cNvPr>
          <p:cNvSpPr>
            <a:spLocks noGrp="1"/>
          </p:cNvSpPr>
          <p:nvPr>
            <p:ph type="sldNum" sz="quarter" idx="12"/>
          </p:nvPr>
        </p:nvSpPr>
        <p:spPr/>
        <p:txBody>
          <a:bodyPr/>
          <a:lstStyle/>
          <a:p>
            <a:fld id="{0CD75B9A-E391-496B-A838-42C196157201}" type="slidenum">
              <a:rPr lang="en-US" smtClean="0"/>
              <a:t>9</a:t>
            </a:fld>
            <a:endParaRPr lang="en-US"/>
          </a:p>
        </p:txBody>
      </p:sp>
      <p:sp>
        <p:nvSpPr>
          <p:cNvPr id="5" name="Text Placeholder 4">
            <a:extLst>
              <a:ext uri="{FF2B5EF4-FFF2-40B4-BE49-F238E27FC236}">
                <a16:creationId xmlns:a16="http://schemas.microsoft.com/office/drawing/2014/main" id="{F17291C2-EEB6-47E7-A721-BFF56AA5F661}"/>
              </a:ext>
            </a:extLst>
          </p:cNvPr>
          <p:cNvSpPr>
            <a:spLocks noGrp="1"/>
          </p:cNvSpPr>
          <p:nvPr>
            <p:ph type="body" sz="quarter" idx="13"/>
          </p:nvPr>
        </p:nvSpPr>
        <p:spPr/>
        <p:txBody>
          <a:bodyPr/>
          <a:lstStyle/>
          <a:p>
            <a:r>
              <a:rPr lang="en-US" dirty="0"/>
              <a:t>Slightly  higher for STYOUT – 15-30% higher</a:t>
            </a:r>
          </a:p>
        </p:txBody>
      </p:sp>
      <p:pic>
        <p:nvPicPr>
          <p:cNvPr id="6" name="Content Placeholder 5">
            <a:extLst>
              <a:ext uri="{FF2B5EF4-FFF2-40B4-BE49-F238E27FC236}">
                <a16:creationId xmlns:a16="http://schemas.microsoft.com/office/drawing/2014/main" id="{AF236A65-D3D1-41A5-9ABD-3F3F7DE96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21" y="1355464"/>
            <a:ext cx="4984376" cy="3738282"/>
          </a:xfrm>
          <a:prstGeom prst="rect">
            <a:avLst/>
          </a:prstGeom>
        </p:spPr>
      </p:pic>
      <p:pic>
        <p:nvPicPr>
          <p:cNvPr id="8" name="Picture 7">
            <a:extLst>
              <a:ext uri="{FF2B5EF4-FFF2-40B4-BE49-F238E27FC236}">
                <a16:creationId xmlns:a16="http://schemas.microsoft.com/office/drawing/2014/main" id="{C178D3FB-7A57-4C79-A77E-72D9F48E6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893" y="1739512"/>
            <a:ext cx="4037107" cy="3027830"/>
          </a:xfrm>
          <a:prstGeom prst="rect">
            <a:avLst/>
          </a:prstGeom>
        </p:spPr>
      </p:pic>
    </p:spTree>
    <p:extLst>
      <p:ext uri="{BB962C8B-B14F-4D97-AF65-F5344CB8AC3E}">
        <p14:creationId xmlns:p14="http://schemas.microsoft.com/office/powerpoint/2010/main" val="795007723"/>
      </p:ext>
    </p:extLst>
  </p:cSld>
  <p:clrMapOvr>
    <a:masterClrMapping/>
  </p:clrMapOvr>
</p:sld>
</file>

<file path=ppt/theme/theme1.xml><?xml version="1.0" encoding="utf-8"?>
<a:theme xmlns:a="http://schemas.openxmlformats.org/drawingml/2006/main" name="WEC 2018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28_PMR_Peraton_2018_Final_pgnums (002).pptx" id="{F0C00881-A2D6-4188-A029-91AAE4CC461B}" vid="{E4F5DA4D-51F0-4938-8A17-7B9DB9A76E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Peraton PMR Template 2019 - Final</Template>
  <TotalTime>2066</TotalTime>
  <Words>1551</Words>
  <Application>Microsoft Office PowerPoint</Application>
  <PresentationFormat>On-screen Show (4:3)</PresentationFormat>
  <Paragraphs>223</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Times New Roman</vt:lpstr>
      <vt:lpstr>Wingdings</vt:lpstr>
      <vt:lpstr>WEC 2018 Theme</vt:lpstr>
      <vt:lpstr>(U) FLYTHRU Plans</vt:lpstr>
      <vt:lpstr>(U) FLYTHRU Plans</vt:lpstr>
      <vt:lpstr>FLYTHRU Requirements*</vt:lpstr>
      <vt:lpstr>Approach: Prompt</vt:lpstr>
      <vt:lpstr>Approach: Sustained Radiation</vt:lpstr>
      <vt:lpstr>Debris Cloud Geometry Data</vt:lpstr>
      <vt:lpstr>Delayed Neutron/Gamma Emission Rate</vt:lpstr>
      <vt:lpstr>Delayed Source Rate – U235</vt:lpstr>
      <vt:lpstr>Delayed Source Rate – U238</vt:lpstr>
      <vt:lpstr>Delayed Source Rate – U239</vt:lpstr>
      <vt:lpstr>Experimental Data vs CINDER Data - Pu239</vt:lpstr>
      <vt:lpstr>Experimental Data vs CINDER Data – U235</vt:lpstr>
      <vt:lpstr>Experimental Data vs CINDER Data – U238</vt:lpstr>
      <vt:lpstr>Radiation Transport</vt:lpstr>
      <vt:lpstr>(U) Comparison of STYOUT delayed radiation with eNWEDS</vt:lpstr>
      <vt:lpstr>Compare Radiation Transport (build-up factors) for STYOUT</vt:lpstr>
      <vt:lpstr>Genfit_dose.dll Interface</vt:lpstr>
      <vt:lpstr>Interface (cont)</vt:lpstr>
      <vt:lpstr>Status of New FLYTHRU </vt:lpstr>
      <vt:lpstr>Verification with Nuget – Non-moving Target</vt:lpstr>
      <vt:lpstr>Verification with Nuget - Trajectory</vt:lpstr>
      <vt:lpstr>Tasks to complete FLYTHRU</vt:lpstr>
      <vt:lpstr>Tasks for FLYTHRU (cont)</vt:lpstr>
    </vt:vector>
  </TitlesOfParts>
  <Company>HARRIS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Gonzales, Marina (Peraton) (US Person)</dc:creator>
  <cp:lastModifiedBy>Westlake, Wally (Peraton) (US Person)</cp:lastModifiedBy>
  <cp:revision>76</cp:revision>
  <dcterms:created xsi:type="dcterms:W3CDTF">2019-03-05T22:00:47Z</dcterms:created>
  <dcterms:modified xsi:type="dcterms:W3CDTF">2021-02-15T14:40:52Z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14b57ff3-7a45-4b9e-be34-7ae06cd4841e</vt:lpwstr>
  </property>
  <property fmtid="{D5CDD505-2E9C-101B-9397-08002B2CF9AE}" pid="3" name="CLASSIFICATION">
    <vt:lpwstr>General</vt:lpwstr>
  </property>
  <property fmtid="{D5CDD505-2E9C-101B-9397-08002B2CF9AE}" pid="4" name="MSIP_Label_e6b0ad23-84db-440d-b659-8bee5234175e_Enabled">
    <vt:lpwstr>true</vt:lpwstr>
  </property>
  <property fmtid="{D5CDD505-2E9C-101B-9397-08002B2CF9AE}" pid="5" name="MSIP_Label_e6b0ad23-84db-440d-b659-8bee5234175e_SetDate">
    <vt:lpwstr>2021-02-13T00:59:11Z</vt:lpwstr>
  </property>
  <property fmtid="{D5CDD505-2E9C-101B-9397-08002B2CF9AE}" pid="6" name="MSIP_Label_e6b0ad23-84db-440d-b659-8bee5234175e_Method">
    <vt:lpwstr>Standard</vt:lpwstr>
  </property>
  <property fmtid="{D5CDD505-2E9C-101B-9397-08002B2CF9AE}" pid="7" name="MSIP_Label_e6b0ad23-84db-440d-b659-8bee5234175e_Name">
    <vt:lpwstr>e6b0ad23-84db-440d-b659-8bee5234175e</vt:lpwstr>
  </property>
  <property fmtid="{D5CDD505-2E9C-101B-9397-08002B2CF9AE}" pid="8" name="MSIP_Label_e6b0ad23-84db-440d-b659-8bee5234175e_SiteId">
    <vt:lpwstr>1c625846-2b0a-4483-83dd-e024820875b3</vt:lpwstr>
  </property>
  <property fmtid="{D5CDD505-2E9C-101B-9397-08002B2CF9AE}" pid="9" name="MSIP_Label_e6b0ad23-84db-440d-b659-8bee5234175e_ActionId">
    <vt:lpwstr/>
  </property>
  <property fmtid="{D5CDD505-2E9C-101B-9397-08002B2CF9AE}" pid="10" name="MSIP_Label_e6b0ad23-84db-440d-b659-8bee5234175e_ContentBits">
    <vt:lpwstr>0</vt:lpwstr>
  </property>
</Properties>
</file>