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7" r:id="rId4"/>
    <p:sldId id="256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77" autoAdjust="0"/>
  </p:normalViewPr>
  <p:slideViewPr>
    <p:cSldViewPr>
      <p:cViewPr varScale="1">
        <p:scale>
          <a:sx n="82" d="100"/>
          <a:sy n="82" d="100"/>
        </p:scale>
        <p:origin x="-14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793D-2D1C-43F0-9B65-C44AEF2BB4E3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166" y="785794"/>
            <a:ext cx="578647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结论：资金是水，分析并预判资金的流向，拿先手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9388" y="0"/>
            <a:ext cx="2714644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2020.4.4</a:t>
            </a:r>
            <a:r>
              <a:rPr lang="zh-CN" altLang="en-US" b="1" dirty="0" smtClean="0"/>
              <a:t>实盘总结分析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71472" y="2214554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短线</a:t>
            </a:r>
          </a:p>
        </p:txBody>
      </p:sp>
      <p:sp>
        <p:nvSpPr>
          <p:cNvPr id="7" name="矩形 6"/>
          <p:cNvSpPr/>
          <p:nvPr/>
        </p:nvSpPr>
        <p:spPr>
          <a:xfrm>
            <a:off x="2285984" y="2214554"/>
            <a:ext cx="2786082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关注资金情绪</a:t>
            </a:r>
            <a:r>
              <a:rPr lang="en-US" altLang="zh-CN" dirty="0" smtClean="0"/>
              <a:t>/</a:t>
            </a:r>
            <a:r>
              <a:rPr lang="zh-CN" altLang="en-US" dirty="0" smtClean="0"/>
              <a:t>市场题材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43570" y="2214554"/>
            <a:ext cx="3357586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关注资金流向</a:t>
            </a:r>
            <a:r>
              <a:rPr lang="en-US" altLang="zh-CN" dirty="0" smtClean="0"/>
              <a:t>(</a:t>
            </a:r>
            <a:r>
              <a:rPr lang="zh-CN" altLang="en-US" dirty="0" smtClean="0"/>
              <a:t>预判并拿先手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1472" y="37861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长线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2357422" y="3786190"/>
            <a:ext cx="27860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关注公司发展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1485872" y="2671754"/>
            <a:ext cx="800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5072066" y="267175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0" idx="1"/>
          </p:cNvCxnSpPr>
          <p:nvPr/>
        </p:nvCxnSpPr>
        <p:spPr>
          <a:xfrm>
            <a:off x="1485872" y="4243390"/>
            <a:ext cx="8715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0034" y="5286388"/>
            <a:ext cx="214314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模式内的正确操作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3357554" y="5286388"/>
            <a:ext cx="35719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预判隔日资金的流向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资金偏好</a:t>
            </a:r>
            <a:endParaRPr lang="zh-CN" altLang="en-US" b="1" dirty="0"/>
          </a:p>
        </p:txBody>
      </p:sp>
      <p:cxnSp>
        <p:nvCxnSpPr>
          <p:cNvPr id="20" name="肘形连接符 19"/>
          <p:cNvCxnSpPr>
            <a:stCxn id="17" idx="3"/>
            <a:endCxn id="18" idx="1"/>
          </p:cNvCxnSpPr>
          <p:nvPr/>
        </p:nvCxnSpPr>
        <p:spPr>
          <a:xfrm>
            <a:off x="2643174" y="5743588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形状 21"/>
          <p:cNvCxnSpPr>
            <a:stCxn id="18" idx="3"/>
            <a:endCxn id="17" idx="0"/>
          </p:cNvCxnSpPr>
          <p:nvPr/>
        </p:nvCxnSpPr>
        <p:spPr>
          <a:xfrm flipH="1" flipV="1">
            <a:off x="1571604" y="5286388"/>
            <a:ext cx="5357850" cy="457200"/>
          </a:xfrm>
          <a:prstGeom prst="bentConnector4">
            <a:avLst>
              <a:gd name="adj1" fmla="val -4267"/>
              <a:gd name="adj2" fmla="val 1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\AppData\Local\Temp\WeChat Files\c68468ae7e75b4285aab51e86382051.jpg"/>
          <p:cNvPicPr>
            <a:picLocks noChangeAspect="1" noChangeArrowheads="1"/>
          </p:cNvPicPr>
          <p:nvPr/>
        </p:nvPicPr>
        <p:blipFill>
          <a:blip r:embed="rId2"/>
          <a:srcRect t="35417" b="1041"/>
          <a:stretch>
            <a:fillRect/>
          </a:stretch>
        </p:blipFill>
        <p:spPr bwMode="auto">
          <a:xfrm>
            <a:off x="0" y="17732"/>
            <a:ext cx="2143108" cy="683558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715140" y="0"/>
            <a:ext cx="2428860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强的加速，弱的反包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1406" y="4143380"/>
            <a:ext cx="2000264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9058" y="5080952"/>
            <a:ext cx="2643206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情绪弱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盘面观察</a:t>
            </a:r>
            <a:r>
              <a:rPr lang="en-US" altLang="zh-CN" sz="1200" dirty="0" smtClean="0"/>
              <a:t>)</a:t>
            </a:r>
          </a:p>
          <a:p>
            <a:r>
              <a:rPr lang="zh-CN" altLang="en-US" sz="1200" dirty="0" smtClean="0"/>
              <a:t>弱的加速杀跌 强的补跌 指数恐慌杀跌 指数低点共振 看清谁最强</a:t>
            </a:r>
            <a:endParaRPr lang="en-US" altLang="zh-CN" sz="1200" dirty="0" smtClean="0"/>
          </a:p>
        </p:txBody>
      </p:sp>
      <p:sp>
        <p:nvSpPr>
          <p:cNvPr id="9" name="矩形 8"/>
          <p:cNvSpPr/>
          <p:nvPr/>
        </p:nvSpPr>
        <p:spPr>
          <a:xfrm>
            <a:off x="3929058" y="4197062"/>
            <a:ext cx="1571636" cy="607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情绪强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盘面观察</a:t>
            </a:r>
            <a:r>
              <a:rPr lang="en-US" altLang="zh-CN" sz="1200" dirty="0" smtClean="0"/>
              <a:t>)</a:t>
            </a:r>
          </a:p>
          <a:p>
            <a:r>
              <a:rPr lang="zh-CN" altLang="en-US" sz="1200" dirty="0" smtClean="0"/>
              <a:t>强的加速 弱的反包</a:t>
            </a:r>
            <a:endParaRPr lang="en-US" altLang="zh-CN" sz="1200" dirty="0" smtClean="0"/>
          </a:p>
        </p:txBody>
      </p:sp>
      <p:sp>
        <p:nvSpPr>
          <p:cNvPr id="10" name="矩形 9"/>
          <p:cNvSpPr/>
          <p:nvPr/>
        </p:nvSpPr>
        <p:spPr>
          <a:xfrm>
            <a:off x="62146" y="4938076"/>
            <a:ext cx="200026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406" y="6125474"/>
            <a:ext cx="2000264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29058" y="6179156"/>
            <a:ext cx="1214446" cy="607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情绪不强也不弱 做低不做高</a:t>
            </a:r>
            <a:endParaRPr lang="en-US" altLang="zh-CN" sz="1200" dirty="0" smtClean="0"/>
          </a:p>
        </p:txBody>
      </p:sp>
      <p:cxnSp>
        <p:nvCxnSpPr>
          <p:cNvPr id="14" name="肘形连接符 13"/>
          <p:cNvCxnSpPr>
            <a:stCxn id="6" idx="3"/>
            <a:endCxn id="9" idx="1"/>
          </p:cNvCxnSpPr>
          <p:nvPr/>
        </p:nvCxnSpPr>
        <p:spPr>
          <a:xfrm>
            <a:off x="2071670" y="4500570"/>
            <a:ext cx="1857388" cy="2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0" idx="3"/>
            <a:endCxn id="8" idx="1"/>
          </p:cNvCxnSpPr>
          <p:nvPr/>
        </p:nvCxnSpPr>
        <p:spPr>
          <a:xfrm>
            <a:off x="2062410" y="5473861"/>
            <a:ext cx="18666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3"/>
            <a:endCxn id="12" idx="1"/>
          </p:cNvCxnSpPr>
          <p:nvPr/>
        </p:nvCxnSpPr>
        <p:spPr>
          <a:xfrm>
            <a:off x="2071670" y="6482664"/>
            <a:ext cx="1857388" cy="2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\AppData\Local\Temp\WeChat Files\d024a2d9da9a04264b86e1ba3d283d6.jpg"/>
          <p:cNvPicPr>
            <a:picLocks noChangeAspect="1" noChangeArrowheads="1"/>
          </p:cNvPicPr>
          <p:nvPr/>
        </p:nvPicPr>
        <p:blipFill>
          <a:blip r:embed="rId2"/>
          <a:srcRect t="10416" b="11458"/>
          <a:stretch>
            <a:fillRect/>
          </a:stretch>
        </p:blipFill>
        <p:spPr bwMode="auto">
          <a:xfrm>
            <a:off x="45915" y="642918"/>
            <a:ext cx="3168763" cy="53578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000892" y="0"/>
            <a:ext cx="2143108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波动的价值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286380" y="1214422"/>
            <a:ext cx="1071570" cy="607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波动的价值</a:t>
            </a:r>
            <a:endParaRPr lang="en-US" altLang="zh-CN" sz="1200" dirty="0" smtClean="0"/>
          </a:p>
        </p:txBody>
      </p:sp>
      <p:sp>
        <p:nvSpPr>
          <p:cNvPr id="7" name="矩形 6"/>
          <p:cNvSpPr/>
          <p:nvPr/>
        </p:nvSpPr>
        <p:spPr>
          <a:xfrm>
            <a:off x="428596" y="1303616"/>
            <a:ext cx="2714644" cy="9286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7" idx="3"/>
            <a:endCxn id="6" idx="1"/>
          </p:cNvCxnSpPr>
          <p:nvPr/>
        </p:nvCxnSpPr>
        <p:spPr>
          <a:xfrm flipV="1">
            <a:off x="3143240" y="1518137"/>
            <a:ext cx="2143140" cy="249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\AppData\Local\Temp\WeChat Files\3632d25fa7b32cbde2d28ef33e3a013.jpg"/>
          <p:cNvPicPr>
            <a:picLocks noChangeAspect="1" noChangeArrowheads="1"/>
          </p:cNvPicPr>
          <p:nvPr/>
        </p:nvPicPr>
        <p:blipFill>
          <a:blip r:embed="rId2"/>
          <a:srcRect t="44792" b="2083"/>
          <a:stretch>
            <a:fillRect/>
          </a:stretch>
        </p:blipFill>
        <p:spPr bwMode="auto">
          <a:xfrm>
            <a:off x="142844" y="357166"/>
            <a:ext cx="2942346" cy="61563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5" name="圆角矩形 4"/>
          <p:cNvSpPr/>
          <p:nvPr/>
        </p:nvSpPr>
        <p:spPr>
          <a:xfrm>
            <a:off x="214282" y="4286256"/>
            <a:ext cx="2643206" cy="214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876" y="3929066"/>
            <a:ext cx="1285884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预判如何推仓位</a:t>
            </a:r>
            <a:endParaRPr lang="en-US" altLang="zh-CN" sz="1200" dirty="0" smtClean="0"/>
          </a:p>
        </p:txBody>
      </p:sp>
      <p:sp>
        <p:nvSpPr>
          <p:cNvPr id="7" name="矩形 6"/>
          <p:cNvSpPr/>
          <p:nvPr/>
        </p:nvSpPr>
        <p:spPr>
          <a:xfrm>
            <a:off x="7000892" y="0"/>
            <a:ext cx="2143108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推仓位</a:t>
            </a:r>
            <a:endParaRPr lang="zh-CN" altLang="en-US" b="1" dirty="0"/>
          </a:p>
        </p:txBody>
      </p:sp>
      <p:cxnSp>
        <p:nvCxnSpPr>
          <p:cNvPr id="9" name="肘形连接符 8"/>
          <p:cNvCxnSpPr>
            <a:stCxn id="5" idx="3"/>
            <a:endCxn id="6" idx="1"/>
          </p:cNvCxnSpPr>
          <p:nvPr/>
        </p:nvCxnSpPr>
        <p:spPr>
          <a:xfrm flipV="1">
            <a:off x="2857488" y="4107661"/>
            <a:ext cx="1857388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428604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情绪票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571736" y="428604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指数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786314" y="428604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避险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抱团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786578" y="428604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低位板块效应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500298" y="1428736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板块效应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714876" y="1428736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超跌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715140" y="1428736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前期强势股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00034" y="3357562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情绪票补跌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786050" y="3357562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共振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借势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5143504" y="3357562"/>
            <a:ext cx="178595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大票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趋势股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流动性好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643042" y="4572008"/>
            <a:ext cx="150019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与指数背离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214810" y="4714884"/>
            <a:ext cx="200026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情绪票强的话 不应该尾盘上 早盘应该走强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715140" y="4143380"/>
            <a:ext cx="150019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正相关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指数带动没问题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715140" y="5286388"/>
            <a:ext cx="150019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与指数背离</a:t>
            </a:r>
            <a:r>
              <a:rPr lang="en-US" altLang="zh-CN" sz="1200" dirty="0" smtClean="0"/>
              <a:t>-&gt;</a:t>
            </a:r>
            <a:r>
              <a:rPr lang="zh-CN" altLang="en-US" sz="1200" dirty="0" smtClean="0"/>
              <a:t>隔天要补跌</a:t>
            </a:r>
            <a:endParaRPr lang="zh-CN" altLang="en-US" sz="1200" dirty="0"/>
          </a:p>
        </p:txBody>
      </p:sp>
      <p:cxnSp>
        <p:nvCxnSpPr>
          <p:cNvPr id="19" name="肘形连接符 18"/>
          <p:cNvCxnSpPr>
            <a:stCxn id="15" idx="3"/>
            <a:endCxn id="16" idx="1"/>
          </p:cNvCxnSpPr>
          <p:nvPr/>
        </p:nvCxnSpPr>
        <p:spPr>
          <a:xfrm flipV="1">
            <a:off x="6215074" y="4429132"/>
            <a:ext cx="500066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5" idx="3"/>
            <a:endCxn id="17" idx="1"/>
          </p:cNvCxnSpPr>
          <p:nvPr/>
        </p:nvCxnSpPr>
        <p:spPr>
          <a:xfrm>
            <a:off x="6215074" y="5000636"/>
            <a:ext cx="500066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0034" y="5715016"/>
            <a:ext cx="150019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寻找下一个抱团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2928926" y="5786454"/>
            <a:ext cx="150019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抱团</a:t>
            </a:r>
            <a:r>
              <a:rPr lang="en-US" altLang="zh-CN" sz="1200" dirty="0" smtClean="0"/>
              <a:t>=&gt;</a:t>
            </a:r>
            <a:r>
              <a:rPr lang="zh-CN" altLang="en-US" sz="1200" dirty="0" smtClean="0"/>
              <a:t>情绪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857256" y="1428736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博低位穿越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571472" y="2357430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5206" y="0"/>
            <a:ext cx="1928826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2020.5.6</a:t>
            </a:r>
            <a:r>
              <a:rPr lang="zh-CN" altLang="en-US" b="1" dirty="0" smtClean="0"/>
              <a:t>早</a:t>
            </a:r>
            <a:r>
              <a:rPr lang="zh-CN" altLang="en-US" b="1" dirty="0" smtClean="0"/>
              <a:t>盘汇总</a:t>
            </a:r>
            <a:endParaRPr lang="zh-CN" altLang="en-US" b="1" dirty="0"/>
          </a:p>
        </p:txBody>
      </p:sp>
      <p:pic>
        <p:nvPicPr>
          <p:cNvPr id="1026" name="Picture 2" descr="https://image.taoguba.com.cn/img/2020/05/06/wte900nihckb.jpg_760w.png"/>
          <p:cNvPicPr>
            <a:picLocks noChangeAspect="1" noChangeArrowheads="1"/>
          </p:cNvPicPr>
          <p:nvPr/>
        </p:nvPicPr>
        <p:blipFill>
          <a:blip r:embed="rId2"/>
          <a:srcRect t="28073"/>
          <a:stretch>
            <a:fillRect/>
          </a:stretch>
        </p:blipFill>
        <p:spPr bwMode="auto">
          <a:xfrm>
            <a:off x="-32" y="71438"/>
            <a:ext cx="4317903" cy="671514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42844" y="3500438"/>
            <a:ext cx="3714776" cy="2857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72066" y="2786058"/>
            <a:ext cx="1214446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看指数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5072066" y="3643314"/>
            <a:ext cx="1214446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看情绪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42844" y="3857628"/>
            <a:ext cx="3714776" cy="5715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 flipV="1">
            <a:off x="3857620" y="3036091"/>
            <a:ext cx="1214446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8" idx="1"/>
          </p:cNvCxnSpPr>
          <p:nvPr/>
        </p:nvCxnSpPr>
        <p:spPr>
          <a:xfrm flipV="1">
            <a:off x="3857620" y="3893347"/>
            <a:ext cx="1214446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2844" y="4786322"/>
            <a:ext cx="3286148" cy="2857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2844" y="5143512"/>
            <a:ext cx="3857652" cy="6429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2844" y="5829898"/>
            <a:ext cx="3857652" cy="5994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2844" y="6500834"/>
            <a:ext cx="3286148" cy="2857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14942" y="4643446"/>
            <a:ext cx="1214446" cy="19288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资金流动方向预判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1.</a:t>
            </a:r>
          </a:p>
          <a:p>
            <a:pPr algn="ctr"/>
            <a:r>
              <a:rPr lang="en-US" altLang="zh-CN" sz="1200" dirty="0" smtClean="0"/>
              <a:t>2.</a:t>
            </a:r>
          </a:p>
          <a:p>
            <a:pPr algn="ctr"/>
            <a:r>
              <a:rPr lang="en-US" altLang="zh-CN" sz="1200" dirty="0" smtClean="0"/>
              <a:t>3.</a:t>
            </a:r>
          </a:p>
          <a:p>
            <a:pPr algn="ctr"/>
            <a:r>
              <a:rPr lang="en-US" altLang="zh-CN" sz="1200" dirty="0" smtClean="0"/>
              <a:t>4.</a:t>
            </a:r>
          </a:p>
        </p:txBody>
      </p:sp>
      <p:cxnSp>
        <p:nvCxnSpPr>
          <p:cNvPr id="24" name="直接箭头连接符 23"/>
          <p:cNvCxnSpPr>
            <a:stCxn id="14" idx="3"/>
            <a:endCxn id="22" idx="1"/>
          </p:cNvCxnSpPr>
          <p:nvPr/>
        </p:nvCxnSpPr>
        <p:spPr>
          <a:xfrm>
            <a:off x="3428992" y="4929198"/>
            <a:ext cx="1785950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22" idx="1"/>
          </p:cNvCxnSpPr>
          <p:nvPr/>
        </p:nvCxnSpPr>
        <p:spPr>
          <a:xfrm>
            <a:off x="4000496" y="5464983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22" idx="1"/>
          </p:cNvCxnSpPr>
          <p:nvPr/>
        </p:nvCxnSpPr>
        <p:spPr>
          <a:xfrm flipV="1">
            <a:off x="4000496" y="5607859"/>
            <a:ext cx="1214446" cy="521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3"/>
            <a:endCxn id="22" idx="1"/>
          </p:cNvCxnSpPr>
          <p:nvPr/>
        </p:nvCxnSpPr>
        <p:spPr>
          <a:xfrm flipV="1">
            <a:off x="3428992" y="5607859"/>
            <a:ext cx="1785950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429124" y="1000108"/>
            <a:ext cx="1643074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指数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5643570" y="1071546"/>
            <a:ext cx="1643074" cy="13573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情绪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5206" y="0"/>
            <a:ext cx="1928826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2020.4.3</a:t>
            </a:r>
            <a:r>
              <a:rPr lang="zh-CN" altLang="en-US" b="1" dirty="0" smtClean="0"/>
              <a:t>早盘汇总</a:t>
            </a:r>
            <a:endParaRPr lang="zh-CN" altLang="en-US" b="1" dirty="0"/>
          </a:p>
        </p:txBody>
      </p:sp>
      <p:pic>
        <p:nvPicPr>
          <p:cNvPr id="13314" name="Picture 2" descr="gj6084rxfl4f.jpg_max.png (334Ã1280)"/>
          <p:cNvPicPr>
            <a:picLocks noChangeAspect="1" noChangeArrowheads="1"/>
          </p:cNvPicPr>
          <p:nvPr/>
        </p:nvPicPr>
        <p:blipFill>
          <a:blip r:embed="rId2"/>
          <a:srcRect t="44532" r="1197" b="976"/>
          <a:stretch>
            <a:fillRect/>
          </a:stretch>
        </p:blipFill>
        <p:spPr bwMode="auto">
          <a:xfrm>
            <a:off x="71406" y="71414"/>
            <a:ext cx="3143272" cy="6643734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42844" y="1554028"/>
            <a:ext cx="2928958" cy="78581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形状 7"/>
          <p:cNvCxnSpPr>
            <a:stCxn id="6" idx="3"/>
            <a:endCxn id="9" idx="1"/>
          </p:cNvCxnSpPr>
          <p:nvPr/>
        </p:nvCxnSpPr>
        <p:spPr>
          <a:xfrm flipV="1">
            <a:off x="3071802" y="1428736"/>
            <a:ext cx="1857388" cy="5182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29190" y="1071546"/>
            <a:ext cx="150019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预判当天拿先手：可以是前期强势股 科技股潜伏 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42844" y="3214686"/>
            <a:ext cx="2928958" cy="78581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628" y="3929066"/>
            <a:ext cx="2000264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这里预判</a:t>
            </a:r>
            <a:r>
              <a:rPr lang="en-US" altLang="zh-CN" sz="1200" dirty="0" smtClean="0"/>
              <a:t>4.3</a:t>
            </a:r>
            <a:r>
              <a:rPr lang="zh-CN" altLang="en-US" sz="1200" dirty="0" smtClean="0"/>
              <a:t>日，科技股没有持续性，呼吸机 农业走强 那么可以半路或者低吸口罩股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道恩股份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国恩股份</a:t>
            </a:r>
            <a:endParaRPr lang="zh-CN" altLang="en-US" sz="1200" dirty="0"/>
          </a:p>
        </p:txBody>
      </p:sp>
      <p:cxnSp>
        <p:nvCxnSpPr>
          <p:cNvPr id="15" name="肘形连接符 14"/>
          <p:cNvCxnSpPr>
            <a:stCxn id="12" idx="3"/>
            <a:endCxn id="13" idx="1"/>
          </p:cNvCxnSpPr>
          <p:nvPr/>
        </p:nvCxnSpPr>
        <p:spPr>
          <a:xfrm>
            <a:off x="3071802" y="3607595"/>
            <a:ext cx="192882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2844" y="5143512"/>
            <a:ext cx="2928958" cy="5715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72066" y="5143512"/>
            <a:ext cx="1643074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缩量，资金流向方向乱，高位谨慎，接力谨慎</a:t>
            </a:r>
            <a:endParaRPr lang="zh-CN" altLang="en-US" sz="1200" dirty="0"/>
          </a:p>
        </p:txBody>
      </p:sp>
      <p:cxnSp>
        <p:nvCxnSpPr>
          <p:cNvPr id="19" name="肘形连接符 18"/>
          <p:cNvCxnSpPr>
            <a:stCxn id="16" idx="3"/>
            <a:endCxn id="17" idx="1"/>
          </p:cNvCxnSpPr>
          <p:nvPr/>
        </p:nvCxnSpPr>
        <p:spPr>
          <a:xfrm>
            <a:off x="3071802" y="5429264"/>
            <a:ext cx="2000264" cy="1071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2844" y="2786058"/>
            <a:ext cx="1571636" cy="21431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72066" y="2428868"/>
            <a:ext cx="1928826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因为科技涨停接力隔天走势很弱，表明资金潜伏意愿更强，反弹卖出</a:t>
            </a:r>
            <a:endParaRPr lang="zh-CN" altLang="en-US" sz="1200" dirty="0"/>
          </a:p>
        </p:txBody>
      </p:sp>
      <p:cxnSp>
        <p:nvCxnSpPr>
          <p:cNvPr id="28" name="肘形连接符 27"/>
          <p:cNvCxnSpPr>
            <a:stCxn id="25" idx="3"/>
            <a:endCxn id="26" idx="1"/>
          </p:cNvCxnSpPr>
          <p:nvPr/>
        </p:nvCxnSpPr>
        <p:spPr>
          <a:xfrm flipV="1">
            <a:off x="1714480" y="2821777"/>
            <a:ext cx="3357586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5174" y="0"/>
            <a:ext cx="1928826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2020.4.2</a:t>
            </a:r>
            <a:r>
              <a:rPr lang="zh-CN" altLang="en-US" b="1" dirty="0" smtClean="0"/>
              <a:t>早盘汇总</a:t>
            </a:r>
            <a:endParaRPr lang="zh-CN" altLang="en-US" b="1" dirty="0"/>
          </a:p>
        </p:txBody>
      </p:sp>
      <p:pic>
        <p:nvPicPr>
          <p:cNvPr id="1026" name="Picture 2" descr="https://image.taoguba.com.cn/img/2020/04/02/eqlbofs8seqe.jpg_760w.png"/>
          <p:cNvPicPr>
            <a:picLocks noChangeAspect="1" noChangeArrowheads="1"/>
          </p:cNvPicPr>
          <p:nvPr/>
        </p:nvPicPr>
        <p:blipFill>
          <a:blip r:embed="rId2"/>
          <a:srcRect t="23385" r="141" b="2786"/>
          <a:stretch>
            <a:fillRect/>
          </a:stretch>
        </p:blipFill>
        <p:spPr bwMode="auto">
          <a:xfrm>
            <a:off x="84137" y="571480"/>
            <a:ext cx="3702045" cy="6215106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42844" y="1071546"/>
            <a:ext cx="3429024" cy="121444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14942" y="928670"/>
            <a:ext cx="171451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格局</a:t>
            </a:r>
            <a:r>
              <a:rPr lang="en-US" altLang="zh-CN" sz="1200" dirty="0" smtClean="0"/>
              <a:t>4.1</a:t>
            </a:r>
            <a:r>
              <a:rPr lang="zh-CN" altLang="en-US" sz="1200" dirty="0" smtClean="0"/>
              <a:t>日盘面做出的策略，卖科技买疫情农业消费，控制仓位</a:t>
            </a:r>
            <a:endParaRPr lang="en-US" altLang="zh-CN" sz="1200" dirty="0" smtClean="0"/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3571868" y="1285860"/>
            <a:ext cx="1643074" cy="3929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2844" y="2321160"/>
            <a:ext cx="3429024" cy="5363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43504" y="2143116"/>
            <a:ext cx="2714644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农业消费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金健米业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，疫情呼吸机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航天长峰，何佳医疗继续逼空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，但是板块却开始调整，控制仓位</a:t>
            </a:r>
            <a:endParaRPr lang="zh-CN" altLang="en-US" sz="1200" dirty="0"/>
          </a:p>
        </p:txBody>
      </p:sp>
      <p:cxnSp>
        <p:nvCxnSpPr>
          <p:cNvPr id="17" name="肘形连接符 16"/>
          <p:cNvCxnSpPr>
            <a:stCxn id="14" idx="3"/>
            <a:endCxn id="15" idx="1"/>
          </p:cNvCxnSpPr>
          <p:nvPr/>
        </p:nvCxnSpPr>
        <p:spPr>
          <a:xfrm flipV="1">
            <a:off x="3571868" y="2536025"/>
            <a:ext cx="1571636" cy="533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14282" y="4714884"/>
            <a:ext cx="1857388" cy="21431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43504" y="3643314"/>
            <a:ext cx="1928826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1.</a:t>
            </a:r>
            <a:r>
              <a:rPr lang="zh-CN" altLang="en-US" sz="1200" dirty="0" smtClean="0"/>
              <a:t>板块效应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盘中观察</a:t>
            </a:r>
            <a:r>
              <a:rPr lang="en-US" altLang="zh-CN" sz="1200" dirty="0" smtClean="0"/>
              <a:t>)</a:t>
            </a:r>
          </a:p>
          <a:p>
            <a:pPr algn="ctr"/>
            <a:r>
              <a:rPr lang="en-US" altLang="zh-CN" sz="1200" dirty="0" smtClean="0"/>
              <a:t>2.</a:t>
            </a:r>
            <a:r>
              <a:rPr lang="zh-CN" altLang="en-US" sz="1200" dirty="0" smtClean="0"/>
              <a:t>新题材智慧城市，仓位应该很小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盘中观察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21" name="肘形连接符 20"/>
          <p:cNvCxnSpPr>
            <a:stCxn id="18" idx="3"/>
            <a:endCxn id="19" idx="1"/>
          </p:cNvCxnSpPr>
          <p:nvPr/>
        </p:nvCxnSpPr>
        <p:spPr>
          <a:xfrm flipV="1">
            <a:off x="2071670" y="4000504"/>
            <a:ext cx="3071834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14282" y="5000636"/>
            <a:ext cx="2428892" cy="2857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43504" y="4929198"/>
            <a:ext cx="250033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1.</a:t>
            </a:r>
            <a:r>
              <a:rPr lang="zh-CN" altLang="en-US" sz="1200" dirty="0" smtClean="0"/>
              <a:t>呼吸机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鱼跃医疗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2.</a:t>
            </a:r>
            <a:r>
              <a:rPr lang="zh-CN" altLang="en-US" sz="1200" dirty="0" smtClean="0"/>
              <a:t>前期强势股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顺威股份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拿先手</a:t>
            </a:r>
            <a:r>
              <a:rPr lang="en-US" altLang="zh-CN" sz="1200" dirty="0" smtClean="0"/>
              <a:t>)</a:t>
            </a:r>
          </a:p>
          <a:p>
            <a:pPr algn="ctr"/>
            <a:r>
              <a:rPr lang="en-US" altLang="zh-CN" sz="1200" dirty="0" smtClean="0"/>
              <a:t>3.</a:t>
            </a:r>
            <a:r>
              <a:rPr lang="zh-CN" altLang="en-US" sz="1200" dirty="0" smtClean="0"/>
              <a:t>潜伏当天主流题材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4.</a:t>
            </a:r>
            <a:r>
              <a:rPr lang="zh-CN" altLang="en-US" sz="1200" dirty="0" smtClean="0"/>
              <a:t>流动性恢复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次新股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天箭股份</a:t>
            </a:r>
            <a:endParaRPr lang="zh-CN" altLang="en-US" sz="1200" dirty="0"/>
          </a:p>
        </p:txBody>
      </p:sp>
      <p:cxnSp>
        <p:nvCxnSpPr>
          <p:cNvPr id="25" name="肘形连接符 24"/>
          <p:cNvCxnSpPr>
            <a:stCxn id="22" idx="3"/>
            <a:endCxn id="23" idx="1"/>
          </p:cNvCxnSpPr>
          <p:nvPr/>
        </p:nvCxnSpPr>
        <p:spPr>
          <a:xfrm>
            <a:off x="2643174" y="5143512"/>
            <a:ext cx="2500330" cy="2428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5174" y="0"/>
            <a:ext cx="1928826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2020.4.1</a:t>
            </a:r>
            <a:r>
              <a:rPr lang="zh-CN" altLang="en-US" b="1" dirty="0" smtClean="0"/>
              <a:t>早盘汇总</a:t>
            </a:r>
            <a:endParaRPr lang="zh-CN" altLang="en-US" b="1" dirty="0"/>
          </a:p>
        </p:txBody>
      </p:sp>
      <p:pic>
        <p:nvPicPr>
          <p:cNvPr id="16386" name="Picture 2" descr="enjpcoxxbdfa.jpg_760w.png (249Ã1280)"/>
          <p:cNvPicPr>
            <a:picLocks noChangeAspect="1" noChangeArrowheads="1"/>
          </p:cNvPicPr>
          <p:nvPr/>
        </p:nvPicPr>
        <p:blipFill>
          <a:blip r:embed="rId2"/>
          <a:srcRect t="49805"/>
          <a:stretch>
            <a:fillRect/>
          </a:stretch>
        </p:blipFill>
        <p:spPr bwMode="auto">
          <a:xfrm>
            <a:off x="71406" y="428604"/>
            <a:ext cx="2371725" cy="61197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pic>
        <p:nvPicPr>
          <p:cNvPr id="16388" name="Picture 4" descr="enjpcoxxbdfa.jpg_760w.png (249Ã1280)"/>
          <p:cNvPicPr>
            <a:picLocks noChangeAspect="1" noChangeArrowheads="1"/>
          </p:cNvPicPr>
          <p:nvPr/>
        </p:nvPicPr>
        <p:blipFill>
          <a:blip r:embed="rId2"/>
          <a:srcRect t="30469" r="602" b="41992"/>
          <a:stretch>
            <a:fillRect/>
          </a:stretch>
        </p:blipFill>
        <p:spPr bwMode="auto">
          <a:xfrm>
            <a:off x="6286512" y="1714488"/>
            <a:ext cx="2357454" cy="335758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矩形 6"/>
          <p:cNvSpPr/>
          <p:nvPr/>
        </p:nvSpPr>
        <p:spPr>
          <a:xfrm>
            <a:off x="6357950" y="2357430"/>
            <a:ext cx="2214578" cy="8924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86182" y="2446452"/>
            <a:ext cx="1571636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情绪票崩，推仓位避险票，但是仓位不能过大，防止不跌</a:t>
            </a:r>
            <a:endParaRPr lang="zh-CN" altLang="en-US" sz="1200" dirty="0"/>
          </a:p>
        </p:txBody>
      </p:sp>
      <p:cxnSp>
        <p:nvCxnSpPr>
          <p:cNvPr id="10" name="肘形连接符 9"/>
          <p:cNvCxnSpPr>
            <a:stCxn id="7" idx="1"/>
            <a:endCxn id="8" idx="3"/>
          </p:cNvCxnSpPr>
          <p:nvPr/>
        </p:nvCxnSpPr>
        <p:spPr>
          <a:xfrm rot="10800000">
            <a:off x="5357818" y="2803642"/>
            <a:ext cx="100013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57950" y="3429000"/>
            <a:ext cx="2214578" cy="5715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86182" y="4429132"/>
            <a:ext cx="1571636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午后避险板块继续加强，反倒可能成为情绪，推仓位</a:t>
            </a:r>
            <a:endParaRPr lang="zh-CN" altLang="en-US" sz="1200" dirty="0"/>
          </a:p>
        </p:txBody>
      </p:sp>
      <p:cxnSp>
        <p:nvCxnSpPr>
          <p:cNvPr id="14" name="肘形连接符 13"/>
          <p:cNvCxnSpPr>
            <a:stCxn id="11" idx="1"/>
            <a:endCxn id="12" idx="3"/>
          </p:cNvCxnSpPr>
          <p:nvPr/>
        </p:nvCxnSpPr>
        <p:spPr>
          <a:xfrm rot="10800000" flipV="1">
            <a:off x="5357818" y="3714752"/>
            <a:ext cx="1000132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2844" y="1785926"/>
            <a:ext cx="2143140" cy="5715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14744" y="1142984"/>
            <a:ext cx="1500198" cy="557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这说明避险有可能成为</a:t>
            </a:r>
            <a:r>
              <a:rPr lang="zh-CN" altLang="en-US" sz="1200" dirty="0"/>
              <a:t>主</a:t>
            </a:r>
            <a:r>
              <a:rPr lang="zh-CN" altLang="en-US" sz="1200" dirty="0" smtClean="0"/>
              <a:t>升品种</a:t>
            </a:r>
            <a:endParaRPr lang="zh-CN" altLang="en-US" sz="1200" dirty="0"/>
          </a:p>
        </p:txBody>
      </p:sp>
      <p:cxnSp>
        <p:nvCxnSpPr>
          <p:cNvPr id="18" name="肘形连接符 17"/>
          <p:cNvCxnSpPr>
            <a:stCxn id="15" idx="3"/>
            <a:endCxn id="16" idx="1"/>
          </p:cNvCxnSpPr>
          <p:nvPr/>
        </p:nvCxnSpPr>
        <p:spPr>
          <a:xfrm flipV="1">
            <a:off x="2285984" y="1421589"/>
            <a:ext cx="1428760" cy="6500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00892" y="0"/>
            <a:ext cx="2143108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2020.3.30</a:t>
            </a:r>
            <a:r>
              <a:rPr lang="zh-CN" altLang="en-US" b="1" dirty="0" smtClean="0"/>
              <a:t>早盘汇总</a:t>
            </a:r>
            <a:endParaRPr lang="zh-CN" altLang="en-US" b="1" dirty="0"/>
          </a:p>
        </p:txBody>
      </p:sp>
      <p:pic>
        <p:nvPicPr>
          <p:cNvPr id="17412" name="Picture 4" descr="https://image.taoguba.com.cn/img/2020/03/30/fsa7emkotcfa.jpg_760w.png"/>
          <p:cNvPicPr>
            <a:picLocks noChangeAspect="1" noChangeArrowheads="1"/>
          </p:cNvPicPr>
          <p:nvPr/>
        </p:nvPicPr>
        <p:blipFill>
          <a:blip r:embed="rId2"/>
          <a:srcRect t="29244" r="1408"/>
          <a:stretch>
            <a:fillRect/>
          </a:stretch>
        </p:blipFill>
        <p:spPr bwMode="auto">
          <a:xfrm>
            <a:off x="142845" y="142852"/>
            <a:ext cx="3571900" cy="6572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矩形 7"/>
          <p:cNvSpPr/>
          <p:nvPr/>
        </p:nvSpPr>
        <p:spPr>
          <a:xfrm>
            <a:off x="214282" y="1928802"/>
            <a:ext cx="3357586" cy="3286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43570" y="2786058"/>
            <a:ext cx="2428892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分析当前市场资金的流向</a:t>
            </a:r>
            <a:endParaRPr lang="zh-CN" altLang="en-US" sz="1200" dirty="0"/>
          </a:p>
        </p:txBody>
      </p:sp>
      <p:cxnSp>
        <p:nvCxnSpPr>
          <p:cNvPr id="11" name="肘形连接符 10"/>
          <p:cNvCxnSpPr>
            <a:stCxn id="8" idx="3"/>
            <a:endCxn id="9" idx="1"/>
          </p:cNvCxnSpPr>
          <p:nvPr/>
        </p:nvCxnSpPr>
        <p:spPr>
          <a:xfrm flipV="1">
            <a:off x="3571868" y="3243258"/>
            <a:ext cx="2071702" cy="3286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image.taoguba.com.cn/img/2020/03/27/0lk6r6lof9s9.jpg_760w.png"/>
          <p:cNvPicPr>
            <a:picLocks noChangeAspect="1" noChangeArrowheads="1"/>
          </p:cNvPicPr>
          <p:nvPr/>
        </p:nvPicPr>
        <p:blipFill>
          <a:blip r:embed="rId2"/>
          <a:srcRect t="26959" r="5998" b="2191"/>
          <a:stretch>
            <a:fillRect/>
          </a:stretch>
        </p:blipFill>
        <p:spPr bwMode="auto">
          <a:xfrm>
            <a:off x="71406" y="142852"/>
            <a:ext cx="4357718" cy="657229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000892" y="0"/>
            <a:ext cx="2143108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2020.3.27</a:t>
            </a:r>
            <a:r>
              <a:rPr lang="zh-CN" altLang="en-US" b="1" dirty="0" smtClean="0"/>
              <a:t>早盘汇总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214282" y="1357298"/>
            <a:ext cx="4143404" cy="9286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00694" y="1321786"/>
            <a:ext cx="2214578" cy="7498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这里情绪不行，继续疯狂杀跌。但是，农业，呼吸机却超预期走强，潜伏，不好接力</a:t>
            </a:r>
            <a:endParaRPr lang="zh-CN" altLang="en-US" sz="1200" dirty="0"/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4357686" y="1696732"/>
            <a:ext cx="1143008" cy="1249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4282" y="6286520"/>
            <a:ext cx="2428892" cy="2857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57884" y="5072074"/>
            <a:ext cx="221457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这里走出了农业消费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金健米业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呼吸机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航天长峰</a:t>
            </a:r>
            <a:endParaRPr lang="zh-CN" altLang="en-US" sz="1200" dirty="0"/>
          </a:p>
        </p:txBody>
      </p:sp>
      <p:cxnSp>
        <p:nvCxnSpPr>
          <p:cNvPr id="14" name="肘形连接符 13"/>
          <p:cNvCxnSpPr>
            <a:stCxn id="10" idx="3"/>
            <a:endCxn id="12" idx="1"/>
          </p:cNvCxnSpPr>
          <p:nvPr/>
        </p:nvCxnSpPr>
        <p:spPr>
          <a:xfrm flipV="1">
            <a:off x="2643174" y="5357826"/>
            <a:ext cx="3214710" cy="1071570"/>
          </a:xfrm>
          <a:prstGeom prst="bentConnector3">
            <a:avLst>
              <a:gd name="adj1" fmla="val 65189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786446" y="3214686"/>
            <a:ext cx="2000264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预判资金的流向</a:t>
            </a:r>
            <a:r>
              <a:rPr lang="en-US" altLang="zh-CN" sz="1200" dirty="0" smtClean="0"/>
              <a:t>-&gt;</a:t>
            </a:r>
            <a:r>
              <a:rPr lang="zh-CN" altLang="en-US" sz="1200" dirty="0" smtClean="0"/>
              <a:t>未拿先手的情况下</a:t>
            </a:r>
            <a:r>
              <a:rPr lang="en-US" altLang="zh-CN" sz="1200" dirty="0" smtClean="0"/>
              <a:t>-&gt;</a:t>
            </a:r>
            <a:r>
              <a:rPr lang="zh-CN" altLang="en-US" sz="1200" dirty="0" smtClean="0"/>
              <a:t>等待市场验证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214282" y="2928934"/>
            <a:ext cx="4143404" cy="30718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9" idx="3"/>
            <a:endCxn id="18" idx="1"/>
          </p:cNvCxnSpPr>
          <p:nvPr/>
        </p:nvCxnSpPr>
        <p:spPr>
          <a:xfrm flipV="1">
            <a:off x="4357686" y="3464719"/>
            <a:ext cx="1428760" cy="1000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00892" y="0"/>
            <a:ext cx="2143108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补跌周期</a:t>
            </a:r>
            <a:endParaRPr lang="zh-CN" altLang="en-US" b="1" dirty="0"/>
          </a:p>
        </p:txBody>
      </p:sp>
      <p:pic>
        <p:nvPicPr>
          <p:cNvPr id="1026" name="Picture 2" descr="C:\Users\pc\AppData\Local\Temp\WeChat Files\09b7cadbdf22db592c17956ad5735c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68763" cy="6858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57158" y="1142984"/>
            <a:ext cx="2714644" cy="11430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3438" y="1178496"/>
            <a:ext cx="2071702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补跌周期</a:t>
            </a:r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情绪票不碰，除非与指数共振大阳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寻找抱团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避险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新题材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低位板块效应</a:t>
            </a:r>
            <a:endParaRPr lang="en-US" altLang="zh-CN" sz="1200" dirty="0" smtClean="0"/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3071802" y="1714281"/>
            <a:ext cx="1571636" cy="2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571</Words>
  <Application>Microsoft Office PowerPoint</Application>
  <PresentationFormat>全屏显示(4:3)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微软用户</cp:lastModifiedBy>
  <cp:revision>71</cp:revision>
  <dcterms:created xsi:type="dcterms:W3CDTF">2020-04-04T01:56:43Z</dcterms:created>
  <dcterms:modified xsi:type="dcterms:W3CDTF">2020-05-06T11:03:22Z</dcterms:modified>
</cp:coreProperties>
</file>