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 id="281" r:id="rId9"/>
    <p:sldId id="274" r:id="rId10"/>
    <p:sldId id="278" r:id="rId11"/>
    <p:sldId id="275" r:id="rId12"/>
    <p:sldId id="264" r:id="rId13"/>
    <p:sldId id="273" r:id="rId14"/>
    <p:sldId id="280" r:id="rId15"/>
    <p:sldId id="279" r:id="rId16"/>
    <p:sldId id="272" r:id="rId17"/>
    <p:sldId id="269" r:id="rId18"/>
    <p:sldId id="282" r:id="rId19"/>
    <p:sldId id="266" r:id="rId20"/>
    <p:sldId id="268" r:id="rId21"/>
    <p:sldId id="265"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61" d="100"/>
          <a:sy n="61" d="100"/>
        </p:scale>
        <p:origin x="58" y="14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12/12/2021</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0176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29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16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5866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0881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04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05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25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2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4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12/12/2021</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96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lIns="109728" tIns="109728" rIns="109728" bIns="91440" anchor="t"/>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lIns="109728" tIns="109728" rIns="109728" bIns="91440" anchor="ctr"/>
          <a:lstStyle>
            <a:lvl1pPr algn="l">
              <a:defRPr lang="en-US" sz="1050" smtClean="0">
                <a:latin typeface="+mn-lt"/>
              </a:defRPr>
            </a:lvl1pPr>
          </a:lstStyle>
          <a:p>
            <a:fld id="{73C3BD54-29B9-3D42-B178-776ED395AA85}" type="datetimeFigureOut">
              <a:rPr lang="en-US" smtClean="0"/>
              <a:pPr/>
              <a:t>12/12/2021</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lIns="109728" tIns="109728" rIns="109728" bIns="91440" anchor="ctr"/>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lIns="109728" tIns="109728" rIns="109728" bIns="9144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94076653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14000"/>
        </a:lnSpc>
        <a:spcBef>
          <a:spcPct val="0"/>
        </a:spcBef>
        <a:buNone/>
        <a:defRPr sz="4400" b="0" kern="1200" spc="1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System Font Regular"/>
        <a:buChar char="–"/>
        <a:defRPr sz="2400" b="0" i="0" kern="1200" spc="1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System Font Regular"/>
        <a:buChar char="–"/>
        <a:defRPr sz="2000" b="0" i="0" kern="1200" spc="1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System Font Regular"/>
        <a:buChar char="–"/>
        <a:defRPr sz="1800" b="0" i="0" kern="1200" spc="1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System Font Regular"/>
        <a:buChar char="–"/>
        <a:defRPr sz="1600" b="0" i="0" kern="1200" spc="1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System Font Regular"/>
        <a:buChar char="–"/>
        <a:defRPr sz="1600" b="0" i="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14D6D-D813-426F-BAAE-911B41807484}"/>
              </a:ext>
            </a:extLst>
          </p:cNvPr>
          <p:cNvSpPr>
            <a:spLocks noGrp="1"/>
          </p:cNvSpPr>
          <p:nvPr>
            <p:ph type="ctrTitle"/>
          </p:nvPr>
        </p:nvSpPr>
        <p:spPr>
          <a:xfrm>
            <a:off x="6562614" y="1625608"/>
            <a:ext cx="4655719" cy="2722164"/>
          </a:xfrm>
        </p:spPr>
        <p:txBody>
          <a:bodyPr>
            <a:normAutofit/>
          </a:bodyPr>
          <a:lstStyle/>
          <a:p>
            <a:r>
              <a:rPr lang="en-SG" sz="4400" b="1" dirty="0"/>
              <a:t>GA Project 1: Standardized Test Analysis</a:t>
            </a:r>
          </a:p>
        </p:txBody>
      </p:sp>
      <p:sp>
        <p:nvSpPr>
          <p:cNvPr id="3" name="Subtitle 2">
            <a:extLst>
              <a:ext uri="{FF2B5EF4-FFF2-40B4-BE49-F238E27FC236}">
                <a16:creationId xmlns:a16="http://schemas.microsoft.com/office/drawing/2014/main" id="{E00C0CEA-8963-4958-92D5-1D06983603E1}"/>
              </a:ext>
            </a:extLst>
          </p:cNvPr>
          <p:cNvSpPr>
            <a:spLocks noGrp="1"/>
          </p:cNvSpPr>
          <p:nvPr>
            <p:ph type="subTitle" idx="1"/>
          </p:nvPr>
        </p:nvSpPr>
        <p:spPr>
          <a:xfrm>
            <a:off x="6562614" y="4466845"/>
            <a:ext cx="4655719" cy="882904"/>
          </a:xfrm>
        </p:spPr>
        <p:txBody>
          <a:bodyPr>
            <a:normAutofit/>
          </a:bodyPr>
          <a:lstStyle/>
          <a:p>
            <a:r>
              <a:rPr lang="en-US" dirty="0"/>
              <a:t>SAT vs ACT tests</a:t>
            </a:r>
            <a:endParaRPr lang="en-SG" dirty="0"/>
          </a:p>
        </p:txBody>
      </p:sp>
      <p:pic>
        <p:nvPicPr>
          <p:cNvPr id="4" name="Picture 3" descr="Diagram&#10;&#10;Description automatically generated">
            <a:extLst>
              <a:ext uri="{FF2B5EF4-FFF2-40B4-BE49-F238E27FC236}">
                <a16:creationId xmlns:a16="http://schemas.microsoft.com/office/drawing/2014/main" id="{590F1D90-F08E-402F-9705-351846CCFB1D}"/>
              </a:ext>
            </a:extLst>
          </p:cNvPr>
          <p:cNvPicPr>
            <a:picLocks noChangeAspect="1"/>
          </p:cNvPicPr>
          <p:nvPr/>
        </p:nvPicPr>
        <p:blipFill rotWithShape="1">
          <a:blip r:embed="rId2"/>
          <a:srcRect l="28793" r="771" b="-1"/>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81EE53A2-5B78-42FE-8448-7964A135904E}"/>
              </a:ext>
            </a:extLst>
          </p:cNvPr>
          <p:cNvSpPr txBox="1">
            <a:spLocks/>
          </p:cNvSpPr>
          <p:nvPr/>
        </p:nvSpPr>
        <p:spPr>
          <a:xfrm>
            <a:off x="9231682" y="6431896"/>
            <a:ext cx="2870997" cy="426104"/>
          </a:xfrm>
          <a:prstGeom prst="rect">
            <a:avLst/>
          </a:prstGeom>
        </p:spPr>
        <p:txBody>
          <a:bodyPr lIns="109728" tIns="109728" rIns="109728" bIns="91440">
            <a:normAutofit fontScale="92500" lnSpcReduction="10000"/>
          </a:bodyPr>
          <a:lstStyle>
            <a:lvl1pPr marL="0" indent="0" algn="l" defTabSz="914400" rtl="0" eaLnBrk="1" latinLnBrk="0" hangingPunct="1">
              <a:lnSpc>
                <a:spcPct val="120000"/>
              </a:lnSpc>
              <a:spcBef>
                <a:spcPts val="1000"/>
              </a:spcBef>
              <a:buFont typeface="System Font Regular"/>
              <a:buNone/>
              <a:defRPr sz="2400" b="0" i="0" kern="1200" spc="1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System Font Regular"/>
              <a:buNone/>
              <a:defRPr sz="2000" b="0" i="0" kern="1200" spc="1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System Font Regular"/>
              <a:buNone/>
              <a:defRPr sz="1800" b="0" i="0" kern="1200" spc="1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System Font Regular"/>
              <a:buNone/>
              <a:defRPr sz="1600" b="0" i="0" kern="1200" spc="1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System Font Regular"/>
              <a:buNone/>
              <a:defRPr sz="1600" b="0" i="0" kern="1200" spc="1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i="1" dirty="0"/>
              <a:t>Kwek Jun Hong, GA DSI 26</a:t>
            </a:r>
            <a:endParaRPr lang="en-SG" sz="1400" i="1" dirty="0"/>
          </a:p>
        </p:txBody>
      </p:sp>
    </p:spTree>
    <p:extLst>
      <p:ext uri="{BB962C8B-B14F-4D97-AF65-F5344CB8AC3E}">
        <p14:creationId xmlns:p14="http://schemas.microsoft.com/office/powerpoint/2010/main" val="238824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Scatter Plots for SAT and ACT participation (YoY)</a:t>
            </a:r>
            <a:endParaRPr lang="en-SG" sz="28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961EF8-D64D-4203-AAB4-4A7008754BF2}"/>
              </a:ext>
            </a:extLst>
          </p:cNvPr>
          <p:cNvPicPr>
            <a:picLocks noChangeAspect="1"/>
          </p:cNvPicPr>
          <p:nvPr/>
        </p:nvPicPr>
        <p:blipFill>
          <a:blip r:embed="rId2"/>
          <a:stretch>
            <a:fillRect/>
          </a:stretch>
        </p:blipFill>
        <p:spPr>
          <a:xfrm>
            <a:off x="583181" y="997616"/>
            <a:ext cx="6904976" cy="2880000"/>
          </a:xfrm>
          <a:prstGeom prst="rect">
            <a:avLst/>
          </a:prstGeom>
        </p:spPr>
      </p:pic>
      <p:pic>
        <p:nvPicPr>
          <p:cNvPr id="6" name="Picture 5">
            <a:extLst>
              <a:ext uri="{FF2B5EF4-FFF2-40B4-BE49-F238E27FC236}">
                <a16:creationId xmlns:a16="http://schemas.microsoft.com/office/drawing/2014/main" id="{E72A8B8C-CFC1-4D3C-ABD5-FED999D5065E}"/>
              </a:ext>
            </a:extLst>
          </p:cNvPr>
          <p:cNvPicPr>
            <a:picLocks noChangeAspect="1"/>
          </p:cNvPicPr>
          <p:nvPr/>
        </p:nvPicPr>
        <p:blipFill>
          <a:blip r:embed="rId3"/>
          <a:stretch>
            <a:fillRect/>
          </a:stretch>
        </p:blipFill>
        <p:spPr>
          <a:xfrm>
            <a:off x="5284210" y="3927808"/>
            <a:ext cx="6849542" cy="2880000"/>
          </a:xfrm>
          <a:prstGeom prst="rect">
            <a:avLst/>
          </a:prstGeom>
        </p:spPr>
      </p:pic>
      <p:sp>
        <p:nvSpPr>
          <p:cNvPr id="9" name="TextBox 8">
            <a:extLst>
              <a:ext uri="{FF2B5EF4-FFF2-40B4-BE49-F238E27FC236}">
                <a16:creationId xmlns:a16="http://schemas.microsoft.com/office/drawing/2014/main" id="{46678570-FA55-412C-8E2A-2577025B5567}"/>
              </a:ext>
            </a:extLst>
          </p:cNvPr>
          <p:cNvSpPr txBox="1"/>
          <p:nvPr/>
        </p:nvSpPr>
        <p:spPr>
          <a:xfrm>
            <a:off x="7488157" y="3117882"/>
            <a:ext cx="2690465" cy="523220"/>
          </a:xfrm>
          <a:prstGeom prst="rect">
            <a:avLst/>
          </a:prstGeom>
          <a:noFill/>
        </p:spPr>
        <p:txBody>
          <a:bodyPr wrap="square">
            <a:spAutoFit/>
          </a:bodyPr>
          <a:lstStyle/>
          <a:p>
            <a:r>
              <a:rPr lang="en-US" sz="1400" i="1" dirty="0"/>
              <a:t>SAT participation for 2017 vs 2018 and 2018 vs 2019</a:t>
            </a:r>
            <a:endParaRPr lang="en-SG" sz="1400" i="1" dirty="0"/>
          </a:p>
        </p:txBody>
      </p:sp>
      <p:sp>
        <p:nvSpPr>
          <p:cNvPr id="11" name="TextBox 10">
            <a:extLst>
              <a:ext uri="{FF2B5EF4-FFF2-40B4-BE49-F238E27FC236}">
                <a16:creationId xmlns:a16="http://schemas.microsoft.com/office/drawing/2014/main" id="{4B1A574F-E18E-42F0-B5D7-DAB661C0FD5E}"/>
              </a:ext>
            </a:extLst>
          </p:cNvPr>
          <p:cNvSpPr txBox="1"/>
          <p:nvPr/>
        </p:nvSpPr>
        <p:spPr>
          <a:xfrm>
            <a:off x="2535497" y="6083663"/>
            <a:ext cx="2690465" cy="523220"/>
          </a:xfrm>
          <a:prstGeom prst="rect">
            <a:avLst/>
          </a:prstGeom>
          <a:noFill/>
        </p:spPr>
        <p:txBody>
          <a:bodyPr wrap="square">
            <a:spAutoFit/>
          </a:bodyPr>
          <a:lstStyle/>
          <a:p>
            <a:r>
              <a:rPr lang="en-US" sz="1400" i="1" dirty="0"/>
              <a:t>ACT participation for 2017 vs 2018 and 2018 vs 2019</a:t>
            </a:r>
            <a:endParaRPr lang="en-SG" sz="1400" i="1" dirty="0"/>
          </a:p>
        </p:txBody>
      </p:sp>
    </p:spTree>
    <p:extLst>
      <p:ext uri="{BB962C8B-B14F-4D97-AF65-F5344CB8AC3E}">
        <p14:creationId xmlns:p14="http://schemas.microsoft.com/office/powerpoint/2010/main" val="277054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073040"/>
          </a:xfrm>
        </p:spPr>
        <p:txBody>
          <a:bodyPr>
            <a:noAutofit/>
          </a:bodyPr>
          <a:lstStyle/>
          <a:p>
            <a:r>
              <a:rPr lang="en-SG" sz="2000" b="0" i="0" dirty="0">
                <a:solidFill>
                  <a:srgbClr val="000000"/>
                </a:solidFill>
                <a:effectLst/>
                <a:latin typeface="Helvetica Neue"/>
              </a:rPr>
              <a:t>The test scores for a test are negatively correlated with the participation rates of the test.</a:t>
            </a:r>
          </a:p>
          <a:p>
            <a:r>
              <a:rPr lang="en-SG" sz="2000" dirty="0">
                <a:solidFill>
                  <a:srgbClr val="000000"/>
                </a:solidFill>
                <a:latin typeface="Helvetica Neue"/>
              </a:rPr>
              <a:t>Hence, with a larger participation rate, it should result in a lower test score for that test.</a:t>
            </a:r>
            <a:endParaRPr lang="en-SG" sz="2000"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83ED1DC-2B79-4917-9E31-EE2F8F047B9D}"/>
              </a:ext>
            </a:extLst>
          </p:cNvPr>
          <p:cNvPicPr>
            <a:picLocks noChangeAspect="1"/>
          </p:cNvPicPr>
          <p:nvPr/>
        </p:nvPicPr>
        <p:blipFill>
          <a:blip r:embed="rId2"/>
          <a:stretch>
            <a:fillRect/>
          </a:stretch>
        </p:blipFill>
        <p:spPr>
          <a:xfrm>
            <a:off x="1064559" y="3084246"/>
            <a:ext cx="9126792" cy="3773754"/>
          </a:xfrm>
          <a:prstGeom prst="rect">
            <a:avLst/>
          </a:prstGeom>
        </p:spPr>
      </p:pic>
      <p:sp>
        <p:nvSpPr>
          <p:cNvPr id="9" name="TextBox 8">
            <a:extLst>
              <a:ext uri="{FF2B5EF4-FFF2-40B4-BE49-F238E27FC236}">
                <a16:creationId xmlns:a16="http://schemas.microsoft.com/office/drawing/2014/main" id="{D162E1AF-A267-451A-854E-0C683D20E5D1}"/>
              </a:ext>
            </a:extLst>
          </p:cNvPr>
          <p:cNvSpPr txBox="1"/>
          <p:nvPr/>
        </p:nvSpPr>
        <p:spPr>
          <a:xfrm>
            <a:off x="10126275" y="6240161"/>
            <a:ext cx="2002331" cy="461665"/>
          </a:xfrm>
          <a:prstGeom prst="rect">
            <a:avLst/>
          </a:prstGeom>
          <a:noFill/>
        </p:spPr>
        <p:txBody>
          <a:bodyPr wrap="square" rtlCol="0">
            <a:spAutoFit/>
          </a:bodyPr>
          <a:lstStyle/>
          <a:p>
            <a:r>
              <a:rPr lang="en-US" sz="1200" i="1" dirty="0"/>
              <a:t>SAT score vs SAT participation scatter plot</a:t>
            </a:r>
            <a:endParaRPr lang="en-SG" sz="1200" i="1" dirty="0"/>
          </a:p>
        </p:txBody>
      </p:sp>
    </p:spTree>
    <p:extLst>
      <p:ext uri="{BB962C8B-B14F-4D97-AF65-F5344CB8AC3E}">
        <p14:creationId xmlns:p14="http://schemas.microsoft.com/office/powerpoint/2010/main" val="90528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Scatter Plots for ACT scores vs ACT Participation </a:t>
            </a:r>
            <a:endParaRPr lang="en-SG" sz="28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29BF12-460D-47C8-8CCA-0F0B071428BA}"/>
              </a:ext>
            </a:extLst>
          </p:cNvPr>
          <p:cNvPicPr>
            <a:picLocks noChangeAspect="1"/>
          </p:cNvPicPr>
          <p:nvPr/>
        </p:nvPicPr>
        <p:blipFill>
          <a:blip r:embed="rId2"/>
          <a:stretch>
            <a:fillRect/>
          </a:stretch>
        </p:blipFill>
        <p:spPr>
          <a:xfrm>
            <a:off x="1357312" y="1634879"/>
            <a:ext cx="9477375" cy="4067175"/>
          </a:xfrm>
          <a:prstGeom prst="rect">
            <a:avLst/>
          </a:prstGeom>
        </p:spPr>
      </p:pic>
      <p:sp>
        <p:nvSpPr>
          <p:cNvPr id="11" name="TextBox 10">
            <a:extLst>
              <a:ext uri="{FF2B5EF4-FFF2-40B4-BE49-F238E27FC236}">
                <a16:creationId xmlns:a16="http://schemas.microsoft.com/office/drawing/2014/main" id="{66396395-A5B3-4C9E-9F35-B589A1328A6E}"/>
              </a:ext>
            </a:extLst>
          </p:cNvPr>
          <p:cNvSpPr txBox="1"/>
          <p:nvPr/>
        </p:nvSpPr>
        <p:spPr>
          <a:xfrm>
            <a:off x="3630004" y="5742869"/>
            <a:ext cx="4931992" cy="276999"/>
          </a:xfrm>
          <a:prstGeom prst="rect">
            <a:avLst/>
          </a:prstGeom>
          <a:noFill/>
        </p:spPr>
        <p:txBody>
          <a:bodyPr wrap="square" rtlCol="0">
            <a:spAutoFit/>
          </a:bodyPr>
          <a:lstStyle/>
          <a:p>
            <a:pPr algn="ctr"/>
            <a:r>
              <a:rPr lang="en-US" sz="1200" i="1" dirty="0"/>
              <a:t>ACT score vs ACT participation scatter plot</a:t>
            </a:r>
            <a:endParaRPr lang="en-SG" sz="1200" i="1" dirty="0"/>
          </a:p>
        </p:txBody>
      </p:sp>
    </p:spTree>
    <p:extLst>
      <p:ext uri="{BB962C8B-B14F-4D97-AF65-F5344CB8AC3E}">
        <p14:creationId xmlns:p14="http://schemas.microsoft.com/office/powerpoint/2010/main" val="110151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Findings for </a:t>
            </a:r>
            <a:r>
              <a:rPr lang="en-SG" sz="2800" dirty="0"/>
              <a:t>SAT scores and test takers for intended majors</a:t>
            </a:r>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There is an almost perfect positive correlation for the number of test takers on a year-on-year basis.</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86C008-2DB3-4C9C-B144-7872B1DED6D0}"/>
              </a:ext>
            </a:extLst>
          </p:cNvPr>
          <p:cNvSpPr txBox="1"/>
          <p:nvPr/>
        </p:nvSpPr>
        <p:spPr>
          <a:xfrm>
            <a:off x="2684290" y="6430292"/>
            <a:ext cx="6789202" cy="276999"/>
          </a:xfrm>
          <a:prstGeom prst="rect">
            <a:avLst/>
          </a:prstGeom>
          <a:noFill/>
        </p:spPr>
        <p:txBody>
          <a:bodyPr wrap="square" rtlCol="0">
            <a:spAutoFit/>
          </a:bodyPr>
          <a:lstStyle/>
          <a:p>
            <a:pPr algn="ctr"/>
            <a:r>
              <a:rPr lang="en-US" sz="1200" i="1" dirty="0"/>
              <a:t>Test takers for intended majors 2017 vs 2018, 2018 vs 2019 scatter plot</a:t>
            </a:r>
            <a:endParaRPr lang="en-SG" sz="1200" i="1" dirty="0"/>
          </a:p>
        </p:txBody>
      </p:sp>
      <p:pic>
        <p:nvPicPr>
          <p:cNvPr id="7" name="Picture 6">
            <a:extLst>
              <a:ext uri="{FF2B5EF4-FFF2-40B4-BE49-F238E27FC236}">
                <a16:creationId xmlns:a16="http://schemas.microsoft.com/office/drawing/2014/main" id="{7B6C8CCB-7A71-430F-B3ED-A9019E4F214D}"/>
              </a:ext>
            </a:extLst>
          </p:cNvPr>
          <p:cNvPicPr>
            <a:picLocks noChangeAspect="1"/>
          </p:cNvPicPr>
          <p:nvPr/>
        </p:nvPicPr>
        <p:blipFill>
          <a:blip r:embed="rId2"/>
          <a:stretch>
            <a:fillRect/>
          </a:stretch>
        </p:blipFill>
        <p:spPr>
          <a:xfrm>
            <a:off x="1330678" y="2517324"/>
            <a:ext cx="9496425" cy="3810000"/>
          </a:xfrm>
          <a:prstGeom prst="rect">
            <a:avLst/>
          </a:prstGeom>
        </p:spPr>
      </p:pic>
    </p:spTree>
    <p:extLst>
      <p:ext uri="{BB962C8B-B14F-4D97-AF65-F5344CB8AC3E}">
        <p14:creationId xmlns:p14="http://schemas.microsoft.com/office/powerpoint/2010/main" val="100084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Findings for </a:t>
            </a:r>
            <a:r>
              <a:rPr lang="en-SG" sz="2800" dirty="0"/>
              <a:t>SAT scores and test takers for intended majors</a:t>
            </a:r>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There is an almost perfect positive correlation for the mean total scores on a year-on-year basis.</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535A51-9733-4900-BE8F-50AB8F27455B}"/>
              </a:ext>
            </a:extLst>
          </p:cNvPr>
          <p:cNvPicPr>
            <a:picLocks noChangeAspect="1"/>
          </p:cNvPicPr>
          <p:nvPr/>
        </p:nvPicPr>
        <p:blipFill>
          <a:blip r:embed="rId2"/>
          <a:stretch>
            <a:fillRect/>
          </a:stretch>
        </p:blipFill>
        <p:spPr>
          <a:xfrm>
            <a:off x="1423592" y="2430049"/>
            <a:ext cx="9344815" cy="3849534"/>
          </a:xfrm>
          <a:prstGeom prst="rect">
            <a:avLst/>
          </a:prstGeom>
        </p:spPr>
      </p:pic>
      <p:sp>
        <p:nvSpPr>
          <p:cNvPr id="9" name="TextBox 8">
            <a:extLst>
              <a:ext uri="{FF2B5EF4-FFF2-40B4-BE49-F238E27FC236}">
                <a16:creationId xmlns:a16="http://schemas.microsoft.com/office/drawing/2014/main" id="{4C6D1001-6632-4FDC-9FD0-6690AD1B2F85}"/>
              </a:ext>
            </a:extLst>
          </p:cNvPr>
          <p:cNvSpPr txBox="1"/>
          <p:nvPr/>
        </p:nvSpPr>
        <p:spPr>
          <a:xfrm>
            <a:off x="2684290" y="6430292"/>
            <a:ext cx="6789202" cy="276999"/>
          </a:xfrm>
          <a:prstGeom prst="rect">
            <a:avLst/>
          </a:prstGeom>
          <a:noFill/>
        </p:spPr>
        <p:txBody>
          <a:bodyPr wrap="square" rtlCol="0">
            <a:spAutoFit/>
          </a:bodyPr>
          <a:lstStyle/>
          <a:p>
            <a:pPr algn="ctr"/>
            <a:r>
              <a:rPr lang="en-US" sz="1200" i="1" dirty="0"/>
              <a:t>Scores for intended majors 2017 vs 2018, 2018 vs 2019 scatter plot</a:t>
            </a:r>
            <a:endParaRPr lang="en-SG" sz="1200" i="1" dirty="0"/>
          </a:p>
        </p:txBody>
      </p:sp>
    </p:spTree>
    <p:extLst>
      <p:ext uri="{BB962C8B-B14F-4D97-AF65-F5344CB8AC3E}">
        <p14:creationId xmlns:p14="http://schemas.microsoft.com/office/powerpoint/2010/main" val="256500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Findings for </a:t>
            </a:r>
            <a:r>
              <a:rPr lang="en-SG" sz="2800" dirty="0"/>
              <a:t>SAT scores and test takers for intended majors</a:t>
            </a:r>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There is almost no correlation relationship between the number of test takers to the mean score for that intended major.</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306851-E8EA-49EB-8924-809D5F7AEB26}"/>
              </a:ext>
            </a:extLst>
          </p:cNvPr>
          <p:cNvPicPr>
            <a:picLocks noChangeAspect="1"/>
          </p:cNvPicPr>
          <p:nvPr/>
        </p:nvPicPr>
        <p:blipFill>
          <a:blip r:embed="rId2"/>
          <a:stretch>
            <a:fillRect/>
          </a:stretch>
        </p:blipFill>
        <p:spPr>
          <a:xfrm>
            <a:off x="1319212" y="2358810"/>
            <a:ext cx="9553575" cy="4152900"/>
          </a:xfrm>
          <a:prstGeom prst="rect">
            <a:avLst/>
          </a:prstGeom>
        </p:spPr>
      </p:pic>
      <p:sp>
        <p:nvSpPr>
          <p:cNvPr id="11" name="TextBox 10">
            <a:extLst>
              <a:ext uri="{FF2B5EF4-FFF2-40B4-BE49-F238E27FC236}">
                <a16:creationId xmlns:a16="http://schemas.microsoft.com/office/drawing/2014/main" id="{236058D7-8294-4EF7-9B52-453030E80260}"/>
              </a:ext>
            </a:extLst>
          </p:cNvPr>
          <p:cNvSpPr txBox="1"/>
          <p:nvPr/>
        </p:nvSpPr>
        <p:spPr>
          <a:xfrm>
            <a:off x="2684291" y="6473052"/>
            <a:ext cx="6789202" cy="276999"/>
          </a:xfrm>
          <a:prstGeom prst="rect">
            <a:avLst/>
          </a:prstGeom>
          <a:noFill/>
        </p:spPr>
        <p:txBody>
          <a:bodyPr wrap="square" rtlCol="0">
            <a:spAutoFit/>
          </a:bodyPr>
          <a:lstStyle/>
          <a:p>
            <a:pPr algn="ctr"/>
            <a:r>
              <a:rPr lang="en-US" sz="1200" i="1" dirty="0"/>
              <a:t>Scores vs test takers for intended majors scatter plot</a:t>
            </a:r>
            <a:endParaRPr lang="en-SG" sz="1200" i="1" dirty="0"/>
          </a:p>
        </p:txBody>
      </p:sp>
    </p:spTree>
    <p:extLst>
      <p:ext uri="{BB962C8B-B14F-4D97-AF65-F5344CB8AC3E}">
        <p14:creationId xmlns:p14="http://schemas.microsoft.com/office/powerpoint/2010/main" val="222853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 for Analysis of SAT vs ACT participation for each state</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845311"/>
            <a:ext cx="10278880" cy="4785397"/>
          </a:xfrm>
        </p:spPr>
        <p:txBody>
          <a:bodyPr>
            <a:normAutofit/>
          </a:bodyPr>
          <a:lstStyle/>
          <a:p>
            <a:pPr algn="l"/>
            <a:r>
              <a:rPr lang="en-US" sz="2000" b="0" i="0" dirty="0">
                <a:solidFill>
                  <a:srgbClr val="000000"/>
                </a:solidFill>
                <a:effectLst/>
                <a:latin typeface="Helvetica Neue"/>
              </a:rPr>
              <a:t>From the side-by-side analysis of the states of the participation rates of SAT and ACT tests would help to identify which states would be a good choice to focus on to improve the SAT participation rates. </a:t>
            </a:r>
          </a:p>
          <a:p>
            <a:pPr algn="l"/>
            <a:r>
              <a:rPr lang="en-SG" sz="2000" dirty="0">
                <a:solidFill>
                  <a:srgbClr val="000000"/>
                </a:solidFill>
                <a:latin typeface="Helvetica Neue"/>
              </a:rPr>
              <a:t>These states have been filtered to exclude the states that have mandatory testing for ACT and SAT.</a:t>
            </a:r>
          </a:p>
          <a:p>
            <a:pPr lvl="1"/>
            <a:endParaRPr lang="en-SG" sz="1600" b="0" i="0" dirty="0">
              <a:solidFill>
                <a:srgbClr val="000000"/>
              </a:solidFill>
              <a:effectLst/>
              <a:latin typeface="Helvetica Neue"/>
            </a:endParaRPr>
          </a:p>
          <a:p>
            <a:pPr lvl="1"/>
            <a:endParaRPr lang="en-SG" sz="1600"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a:t>
            </a:r>
            <a:endParaRPr lang="en-SG" sz="32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877C458-A170-4BE6-8B49-7D601C769BFB}"/>
              </a:ext>
            </a:extLst>
          </p:cNvPr>
          <p:cNvGrpSpPr/>
          <p:nvPr/>
        </p:nvGrpSpPr>
        <p:grpSpPr>
          <a:xfrm>
            <a:off x="1803238" y="1096772"/>
            <a:ext cx="8585523" cy="5120731"/>
            <a:chOff x="1410247" y="1196086"/>
            <a:chExt cx="9326370" cy="5562600"/>
          </a:xfrm>
        </p:grpSpPr>
        <p:pic>
          <p:nvPicPr>
            <p:cNvPr id="5" name="Picture 4">
              <a:extLst>
                <a:ext uri="{FF2B5EF4-FFF2-40B4-BE49-F238E27FC236}">
                  <a16:creationId xmlns:a16="http://schemas.microsoft.com/office/drawing/2014/main" id="{7FE30CC8-4030-4633-A17A-B34EC3F1E917}"/>
                </a:ext>
              </a:extLst>
            </p:cNvPr>
            <p:cNvPicPr>
              <a:picLocks noChangeAspect="1"/>
            </p:cNvPicPr>
            <p:nvPr/>
          </p:nvPicPr>
          <p:blipFill>
            <a:blip r:embed="rId2"/>
            <a:stretch>
              <a:fillRect/>
            </a:stretch>
          </p:blipFill>
          <p:spPr>
            <a:xfrm>
              <a:off x="1421167" y="1196086"/>
              <a:ext cx="9315450" cy="5562600"/>
            </a:xfrm>
            <a:prstGeom prst="rect">
              <a:avLst/>
            </a:prstGeom>
          </p:spPr>
        </p:pic>
        <p:sp>
          <p:nvSpPr>
            <p:cNvPr id="6" name="Rectangle 5">
              <a:extLst>
                <a:ext uri="{FF2B5EF4-FFF2-40B4-BE49-F238E27FC236}">
                  <a16:creationId xmlns:a16="http://schemas.microsoft.com/office/drawing/2014/main" id="{6D6948AE-73E0-4BDE-AB8A-C2130AE2980E}"/>
                </a:ext>
              </a:extLst>
            </p:cNvPr>
            <p:cNvSpPr/>
            <p:nvPr/>
          </p:nvSpPr>
          <p:spPr>
            <a:xfrm>
              <a:off x="1410248" y="4491726"/>
              <a:ext cx="9124141" cy="230586"/>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7AB9BD0-A6DD-40B3-91EF-1A1D7FBAF263}"/>
                </a:ext>
              </a:extLst>
            </p:cNvPr>
            <p:cNvSpPr/>
            <p:nvPr/>
          </p:nvSpPr>
          <p:spPr>
            <a:xfrm>
              <a:off x="1410247" y="3631507"/>
              <a:ext cx="9124141" cy="230586"/>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 name="TextBox 14">
            <a:extLst>
              <a:ext uri="{FF2B5EF4-FFF2-40B4-BE49-F238E27FC236}">
                <a16:creationId xmlns:a16="http://schemas.microsoft.com/office/drawing/2014/main" id="{80A11276-F9CC-42C8-9141-2858E270F11D}"/>
              </a:ext>
            </a:extLst>
          </p:cNvPr>
          <p:cNvSpPr txBox="1"/>
          <p:nvPr/>
        </p:nvSpPr>
        <p:spPr>
          <a:xfrm>
            <a:off x="1094752" y="6150790"/>
            <a:ext cx="10278881" cy="646331"/>
          </a:xfrm>
          <a:prstGeom prst="rect">
            <a:avLst/>
          </a:prstGeom>
          <a:noFill/>
        </p:spPr>
        <p:txBody>
          <a:bodyPr wrap="square">
            <a:spAutoFit/>
          </a:bodyPr>
          <a:lstStyle/>
          <a:p>
            <a:pPr algn="l"/>
            <a:r>
              <a:rPr lang="en-SG" sz="1800" b="0" i="0" dirty="0">
                <a:solidFill>
                  <a:srgbClr val="000000"/>
                </a:solidFill>
                <a:effectLst/>
                <a:latin typeface="Helvetica Neue"/>
              </a:rPr>
              <a:t>The recommended </a:t>
            </a:r>
            <a:r>
              <a:rPr lang="en-SG" sz="1800" dirty="0">
                <a:solidFill>
                  <a:srgbClr val="000000"/>
                </a:solidFill>
                <a:latin typeface="Helvetica Neue"/>
              </a:rPr>
              <a:t>states where </a:t>
            </a:r>
            <a:r>
              <a:rPr lang="en-SG" sz="1800" b="0" i="0" dirty="0">
                <a:solidFill>
                  <a:srgbClr val="000000"/>
                </a:solidFill>
                <a:effectLst/>
                <a:latin typeface="Helvetica Neue"/>
              </a:rPr>
              <a:t>resources can be focused to improve SAT participation rates would be </a:t>
            </a:r>
            <a:r>
              <a:rPr lang="en-SG" sz="1800" b="0" i="0" dirty="0">
                <a:solidFill>
                  <a:srgbClr val="0070C0"/>
                </a:solidFill>
                <a:effectLst/>
                <a:latin typeface="Helvetica Neue"/>
              </a:rPr>
              <a:t>California </a:t>
            </a:r>
            <a:r>
              <a:rPr lang="en-SG" sz="1800" b="0" i="0" dirty="0">
                <a:solidFill>
                  <a:srgbClr val="000000"/>
                </a:solidFill>
                <a:effectLst/>
                <a:latin typeface="Helvetica Neue"/>
              </a:rPr>
              <a:t>and </a:t>
            </a:r>
            <a:r>
              <a:rPr lang="en-SG" sz="1800" b="0" i="0" dirty="0">
                <a:solidFill>
                  <a:srgbClr val="0070C0"/>
                </a:solidFill>
                <a:effectLst/>
                <a:latin typeface="Helvetica Neue"/>
              </a:rPr>
              <a:t>Virginia </a:t>
            </a:r>
            <a:r>
              <a:rPr lang="en-SG" sz="1800" b="0" i="0" dirty="0">
                <a:effectLst/>
                <a:latin typeface="Helvetica Neue"/>
              </a:rPr>
              <a:t>as highlighted above in yellow.</a:t>
            </a:r>
          </a:p>
        </p:txBody>
      </p:sp>
    </p:spTree>
    <p:extLst>
      <p:ext uri="{BB962C8B-B14F-4D97-AF65-F5344CB8AC3E}">
        <p14:creationId xmlns:p14="http://schemas.microsoft.com/office/powerpoint/2010/main" val="194929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effectLst/>
                <a:latin typeface="Helvetica Neue"/>
              </a:rPr>
              <a:t>California and Virginia are the recommended </a:t>
            </a:r>
            <a:r>
              <a:rPr lang="en-SG" dirty="0">
                <a:latin typeface="Helvetica Neue"/>
              </a:rPr>
              <a:t>states due to:</a:t>
            </a:r>
            <a:endParaRPr lang="en-SG" b="0" i="0" dirty="0">
              <a:effectLst/>
              <a:latin typeface="Helvetica Neue"/>
            </a:endParaRPr>
          </a:p>
          <a:p>
            <a:pPr lvl="1">
              <a:buFont typeface="Arial" panose="020B0604020202020204" pitchFamily="34" charset="0"/>
              <a:buChar char="•"/>
            </a:pPr>
            <a:r>
              <a:rPr lang="en-SG" sz="1800" b="0" i="0" dirty="0">
                <a:effectLst/>
                <a:latin typeface="Helvetica Neue"/>
              </a:rPr>
              <a:t>There are no mandatory requirement for college aptitude testing for these states. </a:t>
            </a:r>
          </a:p>
          <a:p>
            <a:pPr lvl="1">
              <a:buFont typeface="Arial" panose="020B0604020202020204" pitchFamily="34" charset="0"/>
              <a:buChar char="•"/>
            </a:pPr>
            <a:r>
              <a:rPr lang="en-SG" sz="1800" b="0" i="0" dirty="0">
                <a:effectLst/>
                <a:latin typeface="Helvetica Neue"/>
              </a:rPr>
              <a:t>These two states have low SAT participation rates among the states which are below the 50th percentile in 2017 to 2019. </a:t>
            </a:r>
          </a:p>
          <a:p>
            <a:pPr lvl="1">
              <a:buFont typeface="Arial" panose="020B0604020202020204" pitchFamily="34" charset="0"/>
              <a:buChar char="•"/>
            </a:pPr>
            <a:r>
              <a:rPr lang="en-SG" sz="1800" b="0" i="0" dirty="0">
                <a:effectLst/>
                <a:latin typeface="Helvetica Neue"/>
              </a:rPr>
              <a:t>The two states have a high population density ranking 12th for California and 23rd for Virginia among U.S. Federal States.</a:t>
            </a:r>
          </a:p>
          <a:p>
            <a:pPr lvl="1">
              <a:buFont typeface="Arial" panose="020B0604020202020204" pitchFamily="34" charset="0"/>
              <a:buChar char="•"/>
            </a:pPr>
            <a:r>
              <a:rPr lang="en-SG" sz="1800" b="0" i="0" dirty="0">
                <a:effectLst/>
                <a:latin typeface="Helvetica Neue"/>
              </a:rPr>
              <a:t>In addition, California has the largest population while Virginia has the 13th largest population in U.S. </a:t>
            </a:r>
          </a:p>
          <a:p>
            <a:pPr lvl="1">
              <a:buFont typeface="Arial" panose="020B0604020202020204" pitchFamily="34" charset="0"/>
              <a:buChar char="•"/>
            </a:pPr>
            <a:r>
              <a:rPr lang="en-SG" sz="1800" dirty="0">
                <a:latin typeface="Helvetica Neue"/>
              </a:rPr>
              <a:t>The population size and density will help to </a:t>
            </a:r>
            <a:r>
              <a:rPr lang="en-SG" sz="1800" b="0" i="0" dirty="0">
                <a:effectLst/>
                <a:latin typeface="Helvetica Neue"/>
              </a:rPr>
              <a:t>increase the effectiveness and efficiency of the deployed resources in these states to improve the participation rates.</a:t>
            </a:r>
          </a:p>
          <a:p>
            <a:pPr lvl="1"/>
            <a:endParaRPr lang="en-SG" sz="1800" b="0" i="0" dirty="0">
              <a:effectLst/>
              <a:latin typeface="Helvetica Neue"/>
            </a:endParaRPr>
          </a:p>
          <a:p>
            <a:pPr lvl="1"/>
            <a:endParaRPr lang="en-SG" sz="1800" b="0" i="0" dirty="0">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Key Takeaways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lnSpcReduction="10000"/>
          </a:bodyPr>
          <a:lstStyle/>
          <a:p>
            <a:pPr algn="l"/>
            <a:r>
              <a:rPr lang="en-SG" b="0" i="0" u="sng" dirty="0">
                <a:solidFill>
                  <a:srgbClr val="000000"/>
                </a:solidFill>
                <a:effectLst/>
                <a:latin typeface="Helvetica Neue"/>
              </a:rPr>
              <a:t>For the SAT and ACT scores and participation rates</a:t>
            </a:r>
            <a:endParaRPr lang="en-SG" b="0" i="0" dirty="0">
              <a:solidFill>
                <a:srgbClr val="000000"/>
              </a:solidFill>
              <a:effectLst/>
              <a:latin typeface="Helvetica Neue"/>
            </a:endParaRPr>
          </a:p>
          <a:p>
            <a:pPr lvl="1">
              <a:buFont typeface="Arial" panose="020B0604020202020204" pitchFamily="34" charset="0"/>
              <a:buChar char="•"/>
            </a:pPr>
            <a:r>
              <a:rPr lang="en-SG" b="0" i="0" dirty="0">
                <a:solidFill>
                  <a:srgbClr val="000000"/>
                </a:solidFill>
                <a:effectLst/>
                <a:latin typeface="Helvetica Neue"/>
              </a:rPr>
              <a:t>Test scores and participation rates of the tests stayed largely similar between the years of 2017 to 2019 where the states that score well will continue to score well in the following years.</a:t>
            </a:r>
          </a:p>
          <a:p>
            <a:pPr lvl="1">
              <a:buFont typeface="Arial" panose="020B0604020202020204" pitchFamily="34" charset="0"/>
              <a:buChar char="•"/>
            </a:pPr>
            <a:r>
              <a:rPr lang="en-SG" b="0" i="0" dirty="0">
                <a:solidFill>
                  <a:srgbClr val="000000"/>
                </a:solidFill>
                <a:effectLst/>
                <a:latin typeface="Helvetica Neue"/>
              </a:rPr>
              <a:t>For a test with high participation rate for one test will usually mean a low participation rate for the other test.</a:t>
            </a:r>
          </a:p>
          <a:p>
            <a:pPr lvl="1">
              <a:buFont typeface="Arial" panose="020B0604020202020204" pitchFamily="34" charset="0"/>
              <a:buChar char="•"/>
            </a:pPr>
            <a:r>
              <a:rPr lang="en-SG" b="0" i="0" dirty="0">
                <a:solidFill>
                  <a:srgbClr val="000000"/>
                </a:solidFill>
                <a:effectLst/>
                <a:latin typeface="Helvetica Neue"/>
              </a:rPr>
              <a:t>The test scores for a test are negatively correlated with the participation rates of the test.</a:t>
            </a:r>
          </a:p>
          <a:p>
            <a:pPr algn="l"/>
            <a:r>
              <a:rPr lang="en-SG" b="0" i="0" u="sng" dirty="0">
                <a:solidFill>
                  <a:srgbClr val="000000"/>
                </a:solidFill>
                <a:effectLst/>
                <a:latin typeface="Helvetica Neue"/>
              </a:rPr>
              <a:t>For the SAT scores and test takers for intended majors</a:t>
            </a:r>
            <a:endParaRPr lang="en-SG" b="0" i="0" dirty="0">
              <a:solidFill>
                <a:srgbClr val="000000"/>
              </a:solidFill>
              <a:effectLst/>
              <a:latin typeface="Helvetica Neue"/>
            </a:endParaRPr>
          </a:p>
          <a:p>
            <a:pPr lvl="1">
              <a:buFont typeface="Arial" panose="020B0604020202020204" pitchFamily="34" charset="0"/>
              <a:buChar char="•"/>
            </a:pPr>
            <a:r>
              <a:rPr lang="en-SG" b="0" i="0" dirty="0">
                <a:solidFill>
                  <a:srgbClr val="000000"/>
                </a:solidFill>
                <a:effectLst/>
                <a:latin typeface="Helvetica Neue"/>
              </a:rPr>
              <a:t>The SAT test scores for an intended major and number test takers stayed largely similar between the years of 2017 to 2019.</a:t>
            </a:r>
          </a:p>
          <a:p>
            <a:pPr lvl="1">
              <a:buFont typeface="Arial" panose="020B0604020202020204" pitchFamily="34" charset="0"/>
              <a:buChar char="•"/>
            </a:pPr>
            <a:r>
              <a:rPr lang="en-SG" b="0" i="0" dirty="0">
                <a:solidFill>
                  <a:srgbClr val="000000"/>
                </a:solidFill>
                <a:effectLst/>
                <a:latin typeface="Helvetica Neue"/>
              </a:rPr>
              <a:t>There is almost no correlation between the number of test takers and the SAT scores for an intended major in the same year.</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14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Background</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The SAT and ACT are standardized tests that many colleges and universities in the United States require for their admissions process. </a:t>
            </a:r>
          </a:p>
          <a:p>
            <a:pPr lvl="1"/>
            <a:r>
              <a:rPr lang="en-SG" b="0" i="0" dirty="0">
                <a:effectLst/>
                <a:latin typeface="Helvetica Neue"/>
              </a:rPr>
              <a:t>The SAT has two sections of the test: Evidence-Based Reading and Writing and Math. SAT score r</a:t>
            </a:r>
            <a:r>
              <a:rPr lang="en-SG" dirty="0">
                <a:latin typeface="Helvetica Neue"/>
              </a:rPr>
              <a:t>ange is between 400 to 1600.</a:t>
            </a:r>
            <a:endParaRPr lang="en-SG" b="0" i="0" dirty="0">
              <a:effectLst/>
              <a:latin typeface="Helvetica Neue"/>
            </a:endParaRPr>
          </a:p>
          <a:p>
            <a:pPr lvl="1"/>
            <a:r>
              <a:rPr lang="en-SG" b="0" i="0" dirty="0">
                <a:effectLst/>
                <a:latin typeface="Helvetica Neue"/>
              </a:rPr>
              <a:t>The ACT has 4 sections: English, Mathematics, Reading, and Science, with an additional optional writing section. ACT score r</a:t>
            </a:r>
            <a:r>
              <a:rPr lang="en-SG" dirty="0">
                <a:latin typeface="Helvetica Neue"/>
              </a:rPr>
              <a:t>ange is between 1 to 36.</a:t>
            </a:r>
            <a:endParaRPr lang="en-SG" b="0" i="0" dirty="0">
              <a:effectLst/>
              <a:latin typeface="Helvetica Neue"/>
            </a:endParaRPr>
          </a:p>
          <a:p>
            <a:endParaRPr lang="en-SG"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13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Recommendations to College Board</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Recommended states to allocate resources to improve SAT participation rates would be </a:t>
            </a:r>
            <a:r>
              <a:rPr lang="en-SG" b="1" i="0" dirty="0">
                <a:solidFill>
                  <a:srgbClr val="0070C0"/>
                </a:solidFill>
                <a:effectLst/>
                <a:latin typeface="Helvetica Neue"/>
              </a:rPr>
              <a:t>California</a:t>
            </a:r>
            <a:r>
              <a:rPr lang="en-SG" b="0" i="0" dirty="0">
                <a:solidFill>
                  <a:srgbClr val="000000"/>
                </a:solidFill>
                <a:effectLst/>
                <a:latin typeface="Helvetica Neue"/>
              </a:rPr>
              <a:t> and </a:t>
            </a:r>
            <a:r>
              <a:rPr lang="en-SG" b="1" i="0" dirty="0">
                <a:solidFill>
                  <a:srgbClr val="0070C0"/>
                </a:solidFill>
                <a:effectLst/>
                <a:latin typeface="Helvetica Neue"/>
              </a:rPr>
              <a:t>Virginia</a:t>
            </a:r>
            <a:r>
              <a:rPr lang="en-SG" b="0" i="0" dirty="0">
                <a:solidFill>
                  <a:srgbClr val="000000"/>
                </a:solidFill>
                <a:effectLst/>
                <a:latin typeface="Helvetica Neue"/>
              </a:rPr>
              <a:t>.</a:t>
            </a:r>
          </a:p>
          <a:p>
            <a:pPr algn="l"/>
            <a:r>
              <a:rPr lang="en-SG" dirty="0">
                <a:solidFill>
                  <a:srgbClr val="000000"/>
                </a:solidFill>
                <a:latin typeface="Helvetica Neue"/>
              </a:rPr>
              <a:t>Possible measures to increase participation rates:</a:t>
            </a:r>
            <a:endParaRPr lang="en-SG" b="0" i="0" dirty="0">
              <a:solidFill>
                <a:srgbClr val="000000"/>
              </a:solidFill>
              <a:effectLst/>
              <a:latin typeface="Helvetica Neue"/>
            </a:endParaRPr>
          </a:p>
          <a:p>
            <a:pPr marL="457200" indent="-457200" algn="l">
              <a:buFont typeface="+mj-lt"/>
              <a:buAutoNum type="arabicPeriod"/>
            </a:pPr>
            <a:r>
              <a:rPr lang="en-SG" sz="2000" b="0" i="0" u="sng" dirty="0">
                <a:solidFill>
                  <a:srgbClr val="000000"/>
                </a:solidFill>
                <a:effectLst/>
                <a:latin typeface="Helvetica Neue"/>
              </a:rPr>
              <a:t>Reduction of the cost to take the SAT tests:</a:t>
            </a:r>
          </a:p>
          <a:p>
            <a:pPr lvl="1"/>
            <a:r>
              <a:rPr lang="en-SG" sz="1800" b="0" i="0" dirty="0">
                <a:solidFill>
                  <a:srgbClr val="000000"/>
                </a:solidFill>
                <a:effectLst/>
                <a:latin typeface="Helvetica Neue"/>
              </a:rPr>
              <a:t>Currently, the cost to take the SAT test (USD 52) is very similar to ACT test (USD 55) to attract students to choose SAT instead of ACT.</a:t>
            </a:r>
          </a:p>
          <a:p>
            <a:pPr lvl="1"/>
            <a:r>
              <a:rPr lang="en-SG" sz="1800" b="0" i="0" dirty="0">
                <a:solidFill>
                  <a:srgbClr val="000000"/>
                </a:solidFill>
                <a:effectLst/>
                <a:latin typeface="Helvetica Neue"/>
              </a:rPr>
              <a:t>Increasing the number of fee waivers and to make the eligibility requirements for the fee wavier more lenient.</a:t>
            </a:r>
          </a:p>
          <a:p>
            <a:pPr marL="457200" indent="-457200" algn="l">
              <a:buFont typeface="+mj-lt"/>
              <a:buAutoNum type="arabicPeriod"/>
            </a:pPr>
            <a:r>
              <a:rPr lang="en-SG" sz="2000" b="0" i="0" u="sng" dirty="0">
                <a:solidFill>
                  <a:srgbClr val="000000"/>
                </a:solidFill>
                <a:effectLst/>
                <a:latin typeface="Helvetica Neue"/>
              </a:rPr>
              <a:t>SAT Study and practice resources:</a:t>
            </a:r>
          </a:p>
          <a:p>
            <a:pPr lvl="1"/>
            <a:r>
              <a:rPr lang="en-SG" sz="1800" b="0" i="0" dirty="0">
                <a:solidFill>
                  <a:srgbClr val="000000"/>
                </a:solidFill>
                <a:effectLst/>
                <a:latin typeface="Helvetica Neue"/>
              </a:rPr>
              <a:t>Providing easy access to these resources for student to access.</a:t>
            </a:r>
          </a:p>
          <a:p>
            <a:pPr lvl="1"/>
            <a:r>
              <a:rPr lang="en-SG" sz="1800" b="0" i="0" dirty="0">
                <a:solidFill>
                  <a:srgbClr val="000000"/>
                </a:solidFill>
                <a:effectLst/>
                <a:latin typeface="Helvetica Neue"/>
              </a:rPr>
              <a:t>These resources can be provided at school and public libraries as well as online for student to access and ideally for free.</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50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Recommended measures to College Board</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buFont typeface="Arial" panose="020B0604020202020204" pitchFamily="34" charset="0"/>
              <a:buChar char="•"/>
            </a:pPr>
            <a:r>
              <a:rPr lang="en-SG" b="0" i="0" dirty="0">
                <a:solidFill>
                  <a:srgbClr val="000000"/>
                </a:solidFill>
                <a:effectLst/>
                <a:latin typeface="Helvetica Neue"/>
              </a:rPr>
              <a:t>Reduction of the cost to take the SAT tests. </a:t>
            </a:r>
          </a:p>
          <a:p>
            <a:pPr lvl="1">
              <a:buFont typeface="Arial" panose="020B0604020202020204" pitchFamily="34" charset="0"/>
              <a:buChar char="•"/>
            </a:pPr>
            <a:r>
              <a:rPr lang="en-SG" b="0" i="0" dirty="0">
                <a:solidFill>
                  <a:srgbClr val="000000"/>
                </a:solidFill>
                <a:effectLst/>
                <a:latin typeface="Helvetica Neue"/>
              </a:rPr>
              <a:t>Currently, the cost to take the SAT test (USD 52) is very similar to ACT test (USD 55) to attract students to choose SAT instead of ACT.</a:t>
            </a:r>
          </a:p>
          <a:p>
            <a:pPr lvl="1">
              <a:buFont typeface="Arial" panose="020B0604020202020204" pitchFamily="34" charset="0"/>
              <a:buChar char="•"/>
            </a:pPr>
            <a:r>
              <a:rPr lang="en-SG" b="0" i="0" dirty="0">
                <a:solidFill>
                  <a:srgbClr val="000000"/>
                </a:solidFill>
                <a:effectLst/>
                <a:latin typeface="Helvetica Neue"/>
              </a:rPr>
              <a:t>Increasing the number of fee waivers and to make the eligibility requirements for the fee wavier more lenient.</a:t>
            </a:r>
          </a:p>
          <a:p>
            <a:pPr algn="l">
              <a:buFont typeface="Arial" panose="020B0604020202020204" pitchFamily="34" charset="0"/>
              <a:buChar char="•"/>
            </a:pPr>
            <a:r>
              <a:rPr lang="en-SG" b="0" i="0" dirty="0">
                <a:solidFill>
                  <a:srgbClr val="000000"/>
                </a:solidFill>
                <a:effectLst/>
                <a:latin typeface="Helvetica Neue"/>
              </a:rPr>
              <a:t>SAT Study and practice resources</a:t>
            </a:r>
          </a:p>
          <a:p>
            <a:pPr lvl="1">
              <a:buFont typeface="Arial" panose="020B0604020202020204" pitchFamily="34" charset="0"/>
              <a:buChar char="•"/>
            </a:pPr>
            <a:r>
              <a:rPr lang="en-SG" b="0" i="0" dirty="0">
                <a:solidFill>
                  <a:srgbClr val="000000"/>
                </a:solidFill>
                <a:effectLst/>
                <a:latin typeface="Helvetica Neue"/>
              </a:rPr>
              <a:t>Providing easy access to these resources for student to access.</a:t>
            </a:r>
          </a:p>
          <a:p>
            <a:pPr lvl="1">
              <a:buFont typeface="Arial" panose="020B0604020202020204" pitchFamily="34" charset="0"/>
              <a:buChar char="•"/>
            </a:pPr>
            <a:r>
              <a:rPr lang="en-SG" b="0" i="0" dirty="0">
                <a:solidFill>
                  <a:srgbClr val="000000"/>
                </a:solidFill>
                <a:effectLst/>
                <a:latin typeface="Helvetica Neue"/>
              </a:rPr>
              <a:t>These resources can be provided at school and public libraries as well as online for student to access and ideally for free.</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2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FBA51E-43E3-47A5-962C-B10A08E080E8}"/>
              </a:ext>
            </a:extLst>
          </p:cNvPr>
          <p:cNvSpPr>
            <a:spLocks noGrp="1"/>
          </p:cNvSpPr>
          <p:nvPr>
            <p:ph type="title"/>
          </p:nvPr>
        </p:nvSpPr>
        <p:spPr>
          <a:xfrm>
            <a:off x="4623584" y="2245206"/>
            <a:ext cx="6887836" cy="1987707"/>
          </a:xfrm>
        </p:spPr>
        <p:txBody>
          <a:bodyPr/>
          <a:lstStyle/>
          <a:p>
            <a:r>
              <a:rPr lang="en-US" dirty="0"/>
              <a:t>The End</a:t>
            </a:r>
            <a:endParaRPr lang="en-SG" dirty="0"/>
          </a:p>
        </p:txBody>
      </p:sp>
      <p:sp>
        <p:nvSpPr>
          <p:cNvPr id="5" name="Text Placeholder 4">
            <a:extLst>
              <a:ext uri="{FF2B5EF4-FFF2-40B4-BE49-F238E27FC236}">
                <a16:creationId xmlns:a16="http://schemas.microsoft.com/office/drawing/2014/main" id="{720902A7-FA2C-4B1F-B49D-119E0150803E}"/>
              </a:ext>
            </a:extLst>
          </p:cNvPr>
          <p:cNvSpPr>
            <a:spLocks noGrp="1"/>
          </p:cNvSpPr>
          <p:nvPr>
            <p:ph type="body" idx="1"/>
          </p:nvPr>
        </p:nvSpPr>
        <p:spPr>
          <a:xfrm>
            <a:off x="4623584" y="4232913"/>
            <a:ext cx="6887836" cy="948465"/>
          </a:xfrm>
        </p:spPr>
        <p:txBody>
          <a:bodyPr/>
          <a:lstStyle/>
          <a:p>
            <a:endParaRPr lang="en-SG" dirty="0"/>
          </a:p>
        </p:txBody>
      </p:sp>
    </p:spTree>
    <p:extLst>
      <p:ext uri="{BB962C8B-B14F-4D97-AF65-F5344CB8AC3E}">
        <p14:creationId xmlns:p14="http://schemas.microsoft.com/office/powerpoint/2010/main" val="26631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Problem Statement</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In this project, I will be examining and exploring:</a:t>
            </a:r>
          </a:p>
          <a:p>
            <a:pPr lvl="1"/>
            <a:r>
              <a:rPr lang="en-SG" dirty="0">
                <a:solidFill>
                  <a:srgbClr val="000000"/>
                </a:solidFill>
                <a:latin typeface="Helvetica Neue"/>
              </a:rPr>
              <a:t>T</a:t>
            </a:r>
            <a:r>
              <a:rPr lang="en-SG" b="0" i="0" dirty="0">
                <a:solidFill>
                  <a:srgbClr val="000000"/>
                </a:solidFill>
                <a:effectLst/>
                <a:latin typeface="Helvetica Neue"/>
              </a:rPr>
              <a:t>he trends in SAT and ACT participation rates and the aggregate scores in 2017, 2018 and 2019.</a:t>
            </a:r>
          </a:p>
          <a:p>
            <a:pPr lvl="1"/>
            <a:r>
              <a:rPr lang="en-SG" dirty="0">
                <a:solidFill>
                  <a:srgbClr val="000000"/>
                </a:solidFill>
                <a:latin typeface="Helvetica Neue"/>
              </a:rPr>
              <a:t>T</a:t>
            </a:r>
            <a:r>
              <a:rPr lang="en-SG" b="0" i="0" dirty="0">
                <a:solidFill>
                  <a:srgbClr val="000000"/>
                </a:solidFill>
                <a:effectLst/>
                <a:latin typeface="Helvetica Neue"/>
              </a:rPr>
              <a:t>he trends in the SAT scores and number of test takers for the intended majors in 2017, 2018 and 2019.</a:t>
            </a:r>
          </a:p>
          <a:p>
            <a:r>
              <a:rPr lang="en-SG" b="0" i="0" dirty="0">
                <a:solidFill>
                  <a:srgbClr val="000000"/>
                </a:solidFill>
                <a:effectLst/>
                <a:latin typeface="Helvetica Neue"/>
              </a:rPr>
              <a:t>Objectives:</a:t>
            </a:r>
          </a:p>
          <a:p>
            <a:pPr lvl="1"/>
            <a:r>
              <a:rPr lang="en-SG" dirty="0">
                <a:solidFill>
                  <a:srgbClr val="000000"/>
                </a:solidFill>
                <a:latin typeface="Helvetica Neue"/>
              </a:rPr>
              <a:t>To </a:t>
            </a:r>
            <a:r>
              <a:rPr lang="en-SG" b="0" i="0" dirty="0">
                <a:solidFill>
                  <a:srgbClr val="000000"/>
                </a:solidFill>
                <a:effectLst/>
                <a:latin typeface="Helvetica Neue"/>
              </a:rPr>
              <a:t>identify trends and patterns to propose recommendations to College Board for the states to target to improve SAT participation rates. </a:t>
            </a: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25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Executive Summary (Analysis)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The trends </a:t>
            </a:r>
            <a:r>
              <a:rPr lang="en-SG" b="0" i="0" dirty="0" err="1">
                <a:solidFill>
                  <a:srgbClr val="000000"/>
                </a:solidFill>
                <a:effectLst/>
                <a:latin typeface="Helvetica Neue"/>
              </a:rPr>
              <a:t>analyzed</a:t>
            </a:r>
            <a:r>
              <a:rPr lang="en-SG" b="0" i="0" dirty="0">
                <a:solidFill>
                  <a:srgbClr val="000000"/>
                </a:solidFill>
                <a:effectLst/>
                <a:latin typeface="Helvetica Neue"/>
              </a:rPr>
              <a:t> includes:</a:t>
            </a:r>
          </a:p>
          <a:p>
            <a:pPr lvl="1"/>
            <a:r>
              <a:rPr lang="en-SG" b="0" i="0" dirty="0">
                <a:solidFill>
                  <a:srgbClr val="000000"/>
                </a:solidFill>
                <a:effectLst/>
                <a:latin typeface="Helvetica Neue"/>
              </a:rPr>
              <a:t>A test with high participation rate for one test will usually mean a low participation rate for the other test. Hence, those states with mandatory ACT testing should not be targeted to improve SAT participation rates.</a:t>
            </a:r>
          </a:p>
          <a:p>
            <a:pPr lvl="1"/>
            <a:r>
              <a:rPr lang="en-SG" b="0" i="0" dirty="0">
                <a:solidFill>
                  <a:srgbClr val="000000"/>
                </a:solidFill>
                <a:effectLst/>
                <a:latin typeface="Helvetica Neue"/>
              </a:rPr>
              <a:t>Test scores and participation rates of the tests stayed largely similar between the years of 2017 to 2019.</a:t>
            </a:r>
          </a:p>
          <a:p>
            <a:pPr lvl="1"/>
            <a:r>
              <a:rPr lang="en-SG" b="0" i="0" dirty="0">
                <a:solidFill>
                  <a:srgbClr val="000000"/>
                </a:solidFill>
                <a:effectLst/>
                <a:latin typeface="Helvetica Neue"/>
              </a:rPr>
              <a:t>The test scores for a test are negatively correlated with the participation rates of the test. The SAT test scores for an intended major and number test takers stayed largely similar between the years of 2017 to 2019. </a:t>
            </a:r>
          </a:p>
          <a:p>
            <a:pPr lvl="1"/>
            <a:r>
              <a:rPr lang="en-SG" b="0" i="0" dirty="0">
                <a:solidFill>
                  <a:srgbClr val="000000"/>
                </a:solidFill>
                <a:effectLst/>
                <a:latin typeface="Helvetica Neue"/>
              </a:rPr>
              <a:t>There is almost no correlation between the number of test takers and the SAT scores for an intended major in the same year.</a:t>
            </a: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39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Executive Summary (Recommendations)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The recommendations would be to target California and Virginia for the states to improve SAT participation rates.</a:t>
            </a:r>
          </a:p>
          <a:p>
            <a:pPr lvl="1"/>
            <a:r>
              <a:rPr lang="en-SG" b="0" i="0" dirty="0">
                <a:solidFill>
                  <a:srgbClr val="000000"/>
                </a:solidFill>
                <a:effectLst/>
                <a:latin typeface="Helvetica Neue"/>
              </a:rPr>
              <a:t>due to no mandatory testing policy, high population density and large population to increase the effectiveness and efficiency of the measures taken. </a:t>
            </a:r>
            <a:endParaRPr lang="en-SG" dirty="0">
              <a:solidFill>
                <a:srgbClr val="000000"/>
              </a:solidFill>
              <a:latin typeface="Helvetica Neue"/>
            </a:endParaRPr>
          </a:p>
          <a:p>
            <a:r>
              <a:rPr lang="en-SG" b="0" i="0" dirty="0">
                <a:solidFill>
                  <a:srgbClr val="000000"/>
                </a:solidFill>
                <a:effectLst/>
                <a:latin typeface="Helvetica Neue"/>
              </a:rPr>
              <a:t>Proposed measures that can be implemented include reducing the cost of SAT test and providing access to study and practice resources for potential students.</a:t>
            </a: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2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Methodology taken</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US" dirty="0">
                <a:solidFill>
                  <a:srgbClr val="000000"/>
                </a:solidFill>
                <a:latin typeface="Helvetica Neue"/>
              </a:rPr>
              <a:t>Data Import and Cleaning</a:t>
            </a:r>
          </a:p>
          <a:p>
            <a:pPr lvl="1">
              <a:buFont typeface="Arial" panose="020B0604020202020204" pitchFamily="34" charset="0"/>
              <a:buChar char="•"/>
            </a:pPr>
            <a:r>
              <a:rPr lang="en-US" dirty="0">
                <a:solidFill>
                  <a:srgbClr val="000000"/>
                </a:solidFill>
                <a:latin typeface="Helvetica Neue"/>
              </a:rPr>
              <a:t>Checking for missing values in the dataframe, minimum and maximum values to ensure values are within the range of the respective tests.</a:t>
            </a:r>
          </a:p>
          <a:p>
            <a:pPr lvl="1">
              <a:buFont typeface="Arial" panose="020B0604020202020204" pitchFamily="34" charset="0"/>
              <a:buChar char="•"/>
            </a:pPr>
            <a:r>
              <a:rPr lang="en-US" dirty="0">
                <a:solidFill>
                  <a:srgbClr val="000000"/>
                </a:solidFill>
                <a:latin typeface="Helvetica Neue"/>
              </a:rPr>
              <a:t>Converting the percentage values of participation rates to decimal values</a:t>
            </a:r>
          </a:p>
          <a:p>
            <a:pPr lvl="1">
              <a:buFont typeface="Arial" panose="020B0604020202020204" pitchFamily="34" charset="0"/>
              <a:buChar char="•"/>
            </a:pPr>
            <a:r>
              <a:rPr lang="en-US" dirty="0">
                <a:solidFill>
                  <a:srgbClr val="000000"/>
                </a:solidFill>
                <a:latin typeface="Helvetica Neue"/>
              </a:rPr>
              <a:t>Checking the data types to ensure that the data align correctly with the data types. </a:t>
            </a:r>
          </a:p>
          <a:p>
            <a:pPr algn="l"/>
            <a:r>
              <a:rPr lang="en-US" b="0" i="0" dirty="0">
                <a:solidFill>
                  <a:srgbClr val="000000"/>
                </a:solidFill>
                <a:effectLst/>
                <a:latin typeface="Helvetica Neue"/>
              </a:rPr>
              <a:t>Exploratory Data Analysis</a:t>
            </a:r>
          </a:p>
          <a:p>
            <a:pPr algn="l"/>
            <a:r>
              <a:rPr lang="en-US" dirty="0">
                <a:solidFill>
                  <a:srgbClr val="000000"/>
                </a:solidFill>
                <a:latin typeface="Helvetica Neue"/>
              </a:rPr>
              <a:t>Data Visualization</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12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 for SAT and ACT scores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073040"/>
          </a:xfrm>
        </p:spPr>
        <p:txBody>
          <a:bodyPr>
            <a:noAutofit/>
          </a:bodyPr>
          <a:lstStyle/>
          <a:p>
            <a:r>
              <a:rPr lang="en-SG" b="0" i="0" dirty="0">
                <a:solidFill>
                  <a:srgbClr val="000000"/>
                </a:solidFill>
                <a:effectLst/>
                <a:latin typeface="Helvetica Neue"/>
              </a:rPr>
              <a:t>Test scores and participation rates of the tests stayed largely similar between the years of 2017 to 2019 where the states that score well will continue to score well in the following years.</a:t>
            </a:r>
          </a:p>
          <a:p>
            <a:pPr algn="l"/>
            <a:r>
              <a:rPr lang="en-SG" b="0" i="0" dirty="0">
                <a:solidFill>
                  <a:srgbClr val="000000"/>
                </a:solidFill>
                <a:effectLst/>
                <a:latin typeface="Helvetica Neue"/>
              </a:rPr>
              <a:t>The strong positive correlation is illustrated in the scatter plots of SAT and ACT scores year on year where the scores in the previous year is strongly correlated with the next year for both SAT and ACT.  </a:t>
            </a:r>
          </a:p>
          <a:p>
            <a:pPr algn="l"/>
            <a:r>
              <a:rPr lang="en-SG" dirty="0">
                <a:solidFill>
                  <a:srgbClr val="000000"/>
                </a:solidFill>
                <a:latin typeface="Helvetica Neue"/>
              </a:rPr>
              <a:t>This relationship is also demonstrated for the SAT and ACT participation rates year on year.</a:t>
            </a:r>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72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 for SAT and ACT scores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073040"/>
          </a:xfrm>
        </p:spPr>
        <p:txBody>
          <a:bodyPr>
            <a:noAutofit/>
          </a:bodyPr>
          <a:lstStyle/>
          <a:p>
            <a:r>
              <a:rPr lang="en-SG" b="0" i="0" dirty="0">
                <a:solidFill>
                  <a:srgbClr val="000000"/>
                </a:solidFill>
                <a:effectLst/>
                <a:latin typeface="Helvetica Neue"/>
              </a:rPr>
              <a:t>Test scores and participation rates of the tests stayed largely similar between the years of 2017 to 2019 where the states that score well will continue to score well in the following years.</a:t>
            </a:r>
          </a:p>
          <a:p>
            <a:pPr algn="l"/>
            <a:r>
              <a:rPr lang="en-SG" b="0" i="0" dirty="0">
                <a:solidFill>
                  <a:srgbClr val="000000"/>
                </a:solidFill>
                <a:effectLst/>
                <a:latin typeface="Helvetica Neue"/>
              </a:rPr>
              <a:t>The strong positive correlation is illustrated in the scatter plots of SAT and ACT scores year on year where the scores in the previous year is strongly correlated with the next year for both SAT and ACT.  </a:t>
            </a:r>
          </a:p>
          <a:p>
            <a:pPr algn="l"/>
            <a:r>
              <a:rPr lang="en-SG" dirty="0">
                <a:solidFill>
                  <a:srgbClr val="000000"/>
                </a:solidFill>
                <a:latin typeface="Helvetica Neue"/>
              </a:rPr>
              <a:t>This relationship is also demonstrated for the SAT and ACT participation rates year on year.</a:t>
            </a:r>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04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Scatter Plots</a:t>
            </a:r>
            <a:endParaRPr lang="en-SG" sz="32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FAA486E-5ABC-4406-B7ED-F9FC6F5ED161}"/>
              </a:ext>
            </a:extLst>
          </p:cNvPr>
          <p:cNvPicPr>
            <a:picLocks noChangeAspect="1"/>
          </p:cNvPicPr>
          <p:nvPr/>
        </p:nvPicPr>
        <p:blipFill>
          <a:blip r:embed="rId2"/>
          <a:stretch>
            <a:fillRect/>
          </a:stretch>
        </p:blipFill>
        <p:spPr>
          <a:xfrm>
            <a:off x="263564" y="951299"/>
            <a:ext cx="6891429" cy="2880000"/>
          </a:xfrm>
          <a:prstGeom prst="rect">
            <a:avLst/>
          </a:prstGeom>
        </p:spPr>
      </p:pic>
      <p:pic>
        <p:nvPicPr>
          <p:cNvPr id="11" name="Picture 10">
            <a:extLst>
              <a:ext uri="{FF2B5EF4-FFF2-40B4-BE49-F238E27FC236}">
                <a16:creationId xmlns:a16="http://schemas.microsoft.com/office/drawing/2014/main" id="{F8196A31-ADF0-4D6E-8AE4-89400E33DE7C}"/>
              </a:ext>
            </a:extLst>
          </p:cNvPr>
          <p:cNvPicPr>
            <a:picLocks noChangeAspect="1"/>
          </p:cNvPicPr>
          <p:nvPr/>
        </p:nvPicPr>
        <p:blipFill>
          <a:blip r:embed="rId3"/>
          <a:stretch>
            <a:fillRect/>
          </a:stretch>
        </p:blipFill>
        <p:spPr>
          <a:xfrm>
            <a:off x="5144900" y="3870051"/>
            <a:ext cx="6728909" cy="2880000"/>
          </a:xfrm>
          <a:prstGeom prst="rect">
            <a:avLst/>
          </a:prstGeom>
        </p:spPr>
      </p:pic>
      <p:sp>
        <p:nvSpPr>
          <p:cNvPr id="13" name="TextBox 12">
            <a:extLst>
              <a:ext uri="{FF2B5EF4-FFF2-40B4-BE49-F238E27FC236}">
                <a16:creationId xmlns:a16="http://schemas.microsoft.com/office/drawing/2014/main" id="{AEB59A4C-21BA-4B88-A331-7990D32BFAB8}"/>
              </a:ext>
            </a:extLst>
          </p:cNvPr>
          <p:cNvSpPr txBox="1"/>
          <p:nvPr/>
        </p:nvSpPr>
        <p:spPr>
          <a:xfrm>
            <a:off x="7158142" y="2987949"/>
            <a:ext cx="2690465" cy="523220"/>
          </a:xfrm>
          <a:prstGeom prst="rect">
            <a:avLst/>
          </a:prstGeom>
          <a:noFill/>
        </p:spPr>
        <p:txBody>
          <a:bodyPr wrap="square">
            <a:spAutoFit/>
          </a:bodyPr>
          <a:lstStyle/>
          <a:p>
            <a:r>
              <a:rPr lang="en-US" sz="1400" i="1" dirty="0"/>
              <a:t>SAT scores for 2017 vs 2018 and 2018 vs 2019</a:t>
            </a:r>
            <a:endParaRPr lang="en-SG" sz="1400" i="1" dirty="0"/>
          </a:p>
        </p:txBody>
      </p:sp>
      <p:sp>
        <p:nvSpPr>
          <p:cNvPr id="15" name="TextBox 14">
            <a:extLst>
              <a:ext uri="{FF2B5EF4-FFF2-40B4-BE49-F238E27FC236}">
                <a16:creationId xmlns:a16="http://schemas.microsoft.com/office/drawing/2014/main" id="{70FC0149-B112-46E2-9A2B-5D8AA0DF5C17}"/>
              </a:ext>
            </a:extLst>
          </p:cNvPr>
          <p:cNvSpPr txBox="1"/>
          <p:nvPr/>
        </p:nvSpPr>
        <p:spPr>
          <a:xfrm>
            <a:off x="2454435" y="5863218"/>
            <a:ext cx="2690465" cy="523220"/>
          </a:xfrm>
          <a:prstGeom prst="rect">
            <a:avLst/>
          </a:prstGeom>
          <a:noFill/>
        </p:spPr>
        <p:txBody>
          <a:bodyPr wrap="square">
            <a:spAutoFit/>
          </a:bodyPr>
          <a:lstStyle/>
          <a:p>
            <a:r>
              <a:rPr lang="en-US" sz="1400" i="1" dirty="0"/>
              <a:t>ACT scores for 2017 vs 2018 and 2018 vs 2019</a:t>
            </a:r>
            <a:endParaRPr lang="en-SG" sz="1400" i="1" dirty="0"/>
          </a:p>
        </p:txBody>
      </p:sp>
    </p:spTree>
    <p:extLst>
      <p:ext uri="{BB962C8B-B14F-4D97-AF65-F5344CB8AC3E}">
        <p14:creationId xmlns:p14="http://schemas.microsoft.com/office/powerpoint/2010/main" val="461015434"/>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Madrid">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259</TotalTime>
  <Words>1447</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Helvetica Neue</vt:lpstr>
      <vt:lpstr>Meiryo</vt:lpstr>
      <vt:lpstr>System Font Regular</vt:lpstr>
      <vt:lpstr>Arial</vt:lpstr>
      <vt:lpstr>MadridVTI</vt:lpstr>
      <vt:lpstr>GA Project 1: Standardized Test Analysis</vt:lpstr>
      <vt:lpstr>Background</vt:lpstr>
      <vt:lpstr>Problem Statement</vt:lpstr>
      <vt:lpstr>Executive Summary (Analysis)</vt:lpstr>
      <vt:lpstr>Executive Summary (Recommendations)</vt:lpstr>
      <vt:lpstr>Methodology taken</vt:lpstr>
      <vt:lpstr>Findings for SAT and ACT scores</vt:lpstr>
      <vt:lpstr>Findings for SAT and ACT scores</vt:lpstr>
      <vt:lpstr>Scatter Plots</vt:lpstr>
      <vt:lpstr>Scatter Plots for SAT and ACT participation (YoY)</vt:lpstr>
      <vt:lpstr>Findings</vt:lpstr>
      <vt:lpstr>Scatter Plots for ACT scores vs ACT Participation </vt:lpstr>
      <vt:lpstr>Findings for SAT scores and test takers for intended majors</vt:lpstr>
      <vt:lpstr>Findings for SAT scores and test takers for intended majors</vt:lpstr>
      <vt:lpstr>Findings for SAT scores and test takers for intended majors</vt:lpstr>
      <vt:lpstr>Findings for Analysis of SAT vs ACT participation for each state</vt:lpstr>
      <vt:lpstr>Findings</vt:lpstr>
      <vt:lpstr>Findings</vt:lpstr>
      <vt:lpstr>Key Takeaways</vt:lpstr>
      <vt:lpstr>Recommendations to College Board</vt:lpstr>
      <vt:lpstr>Recommended measures to College Board</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Project 1: Standardized Test Analysis</dc:title>
  <dc:creator>Jun Hong Kwek</dc:creator>
  <cp:lastModifiedBy>Jun Hong Kwek</cp:lastModifiedBy>
  <cp:revision>20</cp:revision>
  <dcterms:created xsi:type="dcterms:W3CDTF">2021-12-12T01:17:13Z</dcterms:created>
  <dcterms:modified xsi:type="dcterms:W3CDTF">2021-12-12T15:20:50Z</dcterms:modified>
</cp:coreProperties>
</file>