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82" r:id="rId4"/>
    <p:sldId id="3497" r:id="rId5"/>
    <p:sldId id="3519" r:id="rId6"/>
    <p:sldId id="283" r:id="rId7"/>
    <p:sldId id="3511" r:id="rId8"/>
    <p:sldId id="3479" r:id="rId9"/>
    <p:sldId id="3480" r:id="rId10"/>
    <p:sldId id="3512" r:id="rId11"/>
    <p:sldId id="3481" r:id="rId12"/>
    <p:sldId id="3482" r:id="rId13"/>
    <p:sldId id="3513" r:id="rId14"/>
    <p:sldId id="3483" r:id="rId15"/>
    <p:sldId id="3484" r:id="rId16"/>
    <p:sldId id="3514" r:id="rId17"/>
    <p:sldId id="3485" r:id="rId18"/>
    <p:sldId id="3486" r:id="rId19"/>
    <p:sldId id="3515" r:id="rId20"/>
    <p:sldId id="3503" r:id="rId21"/>
    <p:sldId id="3504" r:id="rId22"/>
    <p:sldId id="3516" r:id="rId23"/>
    <p:sldId id="3505" r:id="rId24"/>
    <p:sldId id="3506" r:id="rId25"/>
    <p:sldId id="3517" r:id="rId26"/>
    <p:sldId id="3508" r:id="rId27"/>
    <p:sldId id="3509" r:id="rId28"/>
    <p:sldId id="3518" r:id="rId29"/>
    <p:sldId id="3510" r:id="rId30"/>
    <p:sldId id="3475" r:id="rId31"/>
    <p:sldId id="3474" r:id="rId32"/>
    <p:sldId id="3498" r:id="rId33"/>
    <p:sldId id="3502" r:id="rId34"/>
    <p:sldId id="3500" r:id="rId35"/>
    <p:sldId id="3499" r:id="rId36"/>
    <p:sldId id="3476" r:id="rId37"/>
    <p:sldId id="3477" r:id="rId3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5D5D"/>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14"/>
    <p:restoredTop sz="95666"/>
  </p:normalViewPr>
  <p:slideViewPr>
    <p:cSldViewPr snapToGrid="0">
      <p:cViewPr varScale="1">
        <p:scale>
          <a:sx n="103" d="100"/>
          <a:sy n="103" d="100"/>
        </p:scale>
        <p:origin x="18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3CC8-6864-C001-E0CC-C18C1148D4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06D46EFD-BB15-81B3-CFB7-607DFC03C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B8A971F-37C6-08F8-8B54-B15FD32F747D}"/>
              </a:ext>
            </a:extLst>
          </p:cNvPr>
          <p:cNvSpPr>
            <a:spLocks noGrp="1"/>
          </p:cNvSpPr>
          <p:nvPr>
            <p:ph type="dt" sz="half" idx="10"/>
          </p:nvPr>
        </p:nvSpPr>
        <p:spPr/>
        <p:txBody>
          <a:bodyPr/>
          <a:lstStyle/>
          <a:p>
            <a:fld id="{9B916260-F45C-B647-88A4-C91F6BA5DC4E}" type="datetimeFigureOut">
              <a:rPr lang="en-CH" smtClean="0"/>
              <a:t>25.11.24</a:t>
            </a:fld>
            <a:endParaRPr lang="en-CH"/>
          </a:p>
        </p:txBody>
      </p:sp>
      <p:sp>
        <p:nvSpPr>
          <p:cNvPr id="5" name="Footer Placeholder 4">
            <a:extLst>
              <a:ext uri="{FF2B5EF4-FFF2-40B4-BE49-F238E27FC236}">
                <a16:creationId xmlns:a16="http://schemas.microsoft.com/office/drawing/2014/main" id="{4AA5B6C6-3F39-216B-491B-A82284F1EC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7C4025F-EF1B-B9C5-D748-5668A049031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47051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B4C6-F5CF-85E2-94E8-87EE6031EA9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17F2D32-6944-DA21-BE4B-6EEF254F3B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D31737-6020-83BF-DB38-075A29C4E98B}"/>
              </a:ext>
            </a:extLst>
          </p:cNvPr>
          <p:cNvSpPr>
            <a:spLocks noGrp="1"/>
          </p:cNvSpPr>
          <p:nvPr>
            <p:ph type="dt" sz="half" idx="10"/>
          </p:nvPr>
        </p:nvSpPr>
        <p:spPr/>
        <p:txBody>
          <a:bodyPr/>
          <a:lstStyle/>
          <a:p>
            <a:fld id="{9B916260-F45C-B647-88A4-C91F6BA5DC4E}" type="datetimeFigureOut">
              <a:rPr lang="en-CH" smtClean="0"/>
              <a:t>25.11.24</a:t>
            </a:fld>
            <a:endParaRPr lang="en-CH"/>
          </a:p>
        </p:txBody>
      </p:sp>
      <p:sp>
        <p:nvSpPr>
          <p:cNvPr id="5" name="Footer Placeholder 4">
            <a:extLst>
              <a:ext uri="{FF2B5EF4-FFF2-40B4-BE49-F238E27FC236}">
                <a16:creationId xmlns:a16="http://schemas.microsoft.com/office/drawing/2014/main" id="{D516B512-A251-CF32-0E8B-D2781F078A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762FE7-03DB-DF43-0478-2917EFA90F3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1085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58DCC-F148-86DA-9F16-A968482926C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DF18125-6968-1CC6-CFAA-AE492A8BFF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8842073-874F-55C4-B1CD-3AD4E2AA2D34}"/>
              </a:ext>
            </a:extLst>
          </p:cNvPr>
          <p:cNvSpPr>
            <a:spLocks noGrp="1"/>
          </p:cNvSpPr>
          <p:nvPr>
            <p:ph type="dt" sz="half" idx="10"/>
          </p:nvPr>
        </p:nvSpPr>
        <p:spPr/>
        <p:txBody>
          <a:bodyPr/>
          <a:lstStyle/>
          <a:p>
            <a:fld id="{9B916260-F45C-B647-88A4-C91F6BA5DC4E}" type="datetimeFigureOut">
              <a:rPr lang="en-CH" smtClean="0"/>
              <a:t>25.11.24</a:t>
            </a:fld>
            <a:endParaRPr lang="en-CH"/>
          </a:p>
        </p:txBody>
      </p:sp>
      <p:sp>
        <p:nvSpPr>
          <p:cNvPr id="5" name="Footer Placeholder 4">
            <a:extLst>
              <a:ext uri="{FF2B5EF4-FFF2-40B4-BE49-F238E27FC236}">
                <a16:creationId xmlns:a16="http://schemas.microsoft.com/office/drawing/2014/main" id="{6F90E08E-534B-416E-1EC2-95C2180256A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CB5FE3-0E1A-7F19-27DA-110AEC58E42B}"/>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28174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5BAA-1811-3D26-C40A-5A5F68761E2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9B885F9-6DD6-EB2B-8757-FD21DA2DA8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7BBF378-1E64-BC3A-4BBE-C36F95697C7F}"/>
              </a:ext>
            </a:extLst>
          </p:cNvPr>
          <p:cNvSpPr>
            <a:spLocks noGrp="1"/>
          </p:cNvSpPr>
          <p:nvPr>
            <p:ph type="dt" sz="half" idx="10"/>
          </p:nvPr>
        </p:nvSpPr>
        <p:spPr/>
        <p:txBody>
          <a:bodyPr/>
          <a:lstStyle/>
          <a:p>
            <a:fld id="{9B916260-F45C-B647-88A4-C91F6BA5DC4E}" type="datetimeFigureOut">
              <a:rPr lang="en-CH" smtClean="0"/>
              <a:t>25.11.24</a:t>
            </a:fld>
            <a:endParaRPr lang="en-CH"/>
          </a:p>
        </p:txBody>
      </p:sp>
      <p:sp>
        <p:nvSpPr>
          <p:cNvPr id="5" name="Footer Placeholder 4">
            <a:extLst>
              <a:ext uri="{FF2B5EF4-FFF2-40B4-BE49-F238E27FC236}">
                <a16:creationId xmlns:a16="http://schemas.microsoft.com/office/drawing/2014/main" id="{F616A988-979E-C1BD-2F07-2E20C237C9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2F9897-F9F6-A7C5-ABC6-9D9CF22EC0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74238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EB14-57E1-3BC8-729F-90F2BFF173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3BC7E51-0EF3-936F-3AED-299FBA79F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EFEEA8-ECD1-02F6-B8A9-7F2C766A63C5}"/>
              </a:ext>
            </a:extLst>
          </p:cNvPr>
          <p:cNvSpPr>
            <a:spLocks noGrp="1"/>
          </p:cNvSpPr>
          <p:nvPr>
            <p:ph type="dt" sz="half" idx="10"/>
          </p:nvPr>
        </p:nvSpPr>
        <p:spPr/>
        <p:txBody>
          <a:bodyPr/>
          <a:lstStyle/>
          <a:p>
            <a:fld id="{9B916260-F45C-B647-88A4-C91F6BA5DC4E}" type="datetimeFigureOut">
              <a:rPr lang="en-CH" smtClean="0"/>
              <a:t>25.11.24</a:t>
            </a:fld>
            <a:endParaRPr lang="en-CH"/>
          </a:p>
        </p:txBody>
      </p:sp>
      <p:sp>
        <p:nvSpPr>
          <p:cNvPr id="5" name="Footer Placeholder 4">
            <a:extLst>
              <a:ext uri="{FF2B5EF4-FFF2-40B4-BE49-F238E27FC236}">
                <a16:creationId xmlns:a16="http://schemas.microsoft.com/office/drawing/2014/main" id="{B04F896D-9014-5C35-8B07-AB89F816A5F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0C2C7C-C17E-1CC1-2B73-19878CA210F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5679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9F5D-5089-50E8-A80E-8B97613BB2B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CBA727A-EC4B-447E-BF0D-EC10EFFC393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DF2674B1-4E77-A712-0200-E3737BF18C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8A1ABA3-9936-94DE-2D78-76924B037D82}"/>
              </a:ext>
            </a:extLst>
          </p:cNvPr>
          <p:cNvSpPr>
            <a:spLocks noGrp="1"/>
          </p:cNvSpPr>
          <p:nvPr>
            <p:ph type="dt" sz="half" idx="10"/>
          </p:nvPr>
        </p:nvSpPr>
        <p:spPr/>
        <p:txBody>
          <a:bodyPr/>
          <a:lstStyle/>
          <a:p>
            <a:fld id="{9B916260-F45C-B647-88A4-C91F6BA5DC4E}" type="datetimeFigureOut">
              <a:rPr lang="en-CH" smtClean="0"/>
              <a:t>25.11.24</a:t>
            </a:fld>
            <a:endParaRPr lang="en-CH"/>
          </a:p>
        </p:txBody>
      </p:sp>
      <p:sp>
        <p:nvSpPr>
          <p:cNvPr id="6" name="Footer Placeholder 5">
            <a:extLst>
              <a:ext uri="{FF2B5EF4-FFF2-40B4-BE49-F238E27FC236}">
                <a16:creationId xmlns:a16="http://schemas.microsoft.com/office/drawing/2014/main" id="{0BBE9162-17AE-1EC3-F814-545F970801B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A7B5B5F-8D53-3568-A071-686E47B1ED8E}"/>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3884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FAC5-4EED-3969-869A-94FC59FF5ECF}"/>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AA35B27-B388-760D-6D35-BAA8443EE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E3A083-A190-B731-D658-1B047DC9F3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1843D65-F5B5-0453-819C-266153E7D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0A8153-4AB6-D8FD-F367-4DF8D12288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AFA0483-72DB-4C9E-04B5-25B8959A0FA7}"/>
              </a:ext>
            </a:extLst>
          </p:cNvPr>
          <p:cNvSpPr>
            <a:spLocks noGrp="1"/>
          </p:cNvSpPr>
          <p:nvPr>
            <p:ph type="dt" sz="half" idx="10"/>
          </p:nvPr>
        </p:nvSpPr>
        <p:spPr/>
        <p:txBody>
          <a:bodyPr/>
          <a:lstStyle/>
          <a:p>
            <a:fld id="{9B916260-F45C-B647-88A4-C91F6BA5DC4E}" type="datetimeFigureOut">
              <a:rPr lang="en-CH" smtClean="0"/>
              <a:t>25.11.24</a:t>
            </a:fld>
            <a:endParaRPr lang="en-CH"/>
          </a:p>
        </p:txBody>
      </p:sp>
      <p:sp>
        <p:nvSpPr>
          <p:cNvPr id="8" name="Footer Placeholder 7">
            <a:extLst>
              <a:ext uri="{FF2B5EF4-FFF2-40B4-BE49-F238E27FC236}">
                <a16:creationId xmlns:a16="http://schemas.microsoft.com/office/drawing/2014/main" id="{671833A9-C4E2-963D-B302-BD5D9D03B54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96CC581-AE09-31F9-815D-35847722EC5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473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A3E9-83FC-A6FB-2E67-3578112C28C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A9F2B88-9737-0E37-5891-920A2466590F}"/>
              </a:ext>
            </a:extLst>
          </p:cNvPr>
          <p:cNvSpPr>
            <a:spLocks noGrp="1"/>
          </p:cNvSpPr>
          <p:nvPr>
            <p:ph type="dt" sz="half" idx="10"/>
          </p:nvPr>
        </p:nvSpPr>
        <p:spPr/>
        <p:txBody>
          <a:bodyPr/>
          <a:lstStyle/>
          <a:p>
            <a:fld id="{9B916260-F45C-B647-88A4-C91F6BA5DC4E}" type="datetimeFigureOut">
              <a:rPr lang="en-CH" smtClean="0"/>
              <a:t>25.11.24</a:t>
            </a:fld>
            <a:endParaRPr lang="en-CH"/>
          </a:p>
        </p:txBody>
      </p:sp>
      <p:sp>
        <p:nvSpPr>
          <p:cNvPr id="4" name="Footer Placeholder 3">
            <a:extLst>
              <a:ext uri="{FF2B5EF4-FFF2-40B4-BE49-F238E27FC236}">
                <a16:creationId xmlns:a16="http://schemas.microsoft.com/office/drawing/2014/main" id="{07B2355B-D8E5-45FE-AD9E-33AB2B63ECA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800323C-D06C-9F33-6FCB-DA94630A42C0}"/>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91878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4E6C6-6819-AF99-F1C1-F5F228ACA683}"/>
              </a:ext>
            </a:extLst>
          </p:cNvPr>
          <p:cNvSpPr>
            <a:spLocks noGrp="1"/>
          </p:cNvSpPr>
          <p:nvPr>
            <p:ph type="dt" sz="half" idx="10"/>
          </p:nvPr>
        </p:nvSpPr>
        <p:spPr/>
        <p:txBody>
          <a:bodyPr/>
          <a:lstStyle/>
          <a:p>
            <a:fld id="{9B916260-F45C-B647-88A4-C91F6BA5DC4E}" type="datetimeFigureOut">
              <a:rPr lang="en-CH" smtClean="0"/>
              <a:t>25.11.24</a:t>
            </a:fld>
            <a:endParaRPr lang="en-CH"/>
          </a:p>
        </p:txBody>
      </p:sp>
      <p:sp>
        <p:nvSpPr>
          <p:cNvPr id="3" name="Footer Placeholder 2">
            <a:extLst>
              <a:ext uri="{FF2B5EF4-FFF2-40B4-BE49-F238E27FC236}">
                <a16:creationId xmlns:a16="http://schemas.microsoft.com/office/drawing/2014/main" id="{E9F8F3AE-4CDB-1D8D-EADB-07475A00245F}"/>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5349449-6D17-4D03-3ECB-098D50F72F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24547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1FF1-6A28-CA08-449E-5B7DCE83F4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DC12F018-593F-46EC-04A3-9595B1B8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E55D7B9-7477-4E6A-10E9-F8F9B79A8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91BFF1-7C91-E378-8EAE-FBE12F628567}"/>
              </a:ext>
            </a:extLst>
          </p:cNvPr>
          <p:cNvSpPr>
            <a:spLocks noGrp="1"/>
          </p:cNvSpPr>
          <p:nvPr>
            <p:ph type="dt" sz="half" idx="10"/>
          </p:nvPr>
        </p:nvSpPr>
        <p:spPr/>
        <p:txBody>
          <a:bodyPr/>
          <a:lstStyle/>
          <a:p>
            <a:fld id="{9B916260-F45C-B647-88A4-C91F6BA5DC4E}" type="datetimeFigureOut">
              <a:rPr lang="en-CH" smtClean="0"/>
              <a:t>25.11.24</a:t>
            </a:fld>
            <a:endParaRPr lang="en-CH"/>
          </a:p>
        </p:txBody>
      </p:sp>
      <p:sp>
        <p:nvSpPr>
          <p:cNvPr id="6" name="Footer Placeholder 5">
            <a:extLst>
              <a:ext uri="{FF2B5EF4-FFF2-40B4-BE49-F238E27FC236}">
                <a16:creationId xmlns:a16="http://schemas.microsoft.com/office/drawing/2014/main" id="{38B5BCF8-7453-AA99-18CA-2E907167DF3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996A181-5BEA-B9CB-A9EF-18548ADED50D}"/>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5106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C60-8A15-6F3B-1DAB-301D3F9743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7C85F2A-734E-A1B3-E12D-436D1A4FF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ED180C7-9AA9-052F-6E66-5DF49369B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9A9DDC-DB2E-65C1-35D1-B527268101C7}"/>
              </a:ext>
            </a:extLst>
          </p:cNvPr>
          <p:cNvSpPr>
            <a:spLocks noGrp="1"/>
          </p:cNvSpPr>
          <p:nvPr>
            <p:ph type="dt" sz="half" idx="10"/>
          </p:nvPr>
        </p:nvSpPr>
        <p:spPr/>
        <p:txBody>
          <a:bodyPr/>
          <a:lstStyle/>
          <a:p>
            <a:fld id="{9B916260-F45C-B647-88A4-C91F6BA5DC4E}" type="datetimeFigureOut">
              <a:rPr lang="en-CH" smtClean="0"/>
              <a:t>25.11.24</a:t>
            </a:fld>
            <a:endParaRPr lang="en-CH"/>
          </a:p>
        </p:txBody>
      </p:sp>
      <p:sp>
        <p:nvSpPr>
          <p:cNvPr id="6" name="Footer Placeholder 5">
            <a:extLst>
              <a:ext uri="{FF2B5EF4-FFF2-40B4-BE49-F238E27FC236}">
                <a16:creationId xmlns:a16="http://schemas.microsoft.com/office/drawing/2014/main" id="{9570B91D-3C0A-D67C-556E-E5FF05330E8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10C08CB-1EB7-C832-C838-8406CC19E41C}"/>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03399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1A696-5C59-F35A-EFBF-563AC3E80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8B129BE-4A91-D9FB-C3A8-485BAE636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0A338C6-71D3-0E64-BA5C-E91F302E3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16260-F45C-B647-88A4-C91F6BA5DC4E}" type="datetimeFigureOut">
              <a:rPr lang="en-CH" smtClean="0"/>
              <a:t>25.11.24</a:t>
            </a:fld>
            <a:endParaRPr lang="en-CH"/>
          </a:p>
        </p:txBody>
      </p:sp>
      <p:sp>
        <p:nvSpPr>
          <p:cNvPr id="5" name="Footer Placeholder 4">
            <a:extLst>
              <a:ext uri="{FF2B5EF4-FFF2-40B4-BE49-F238E27FC236}">
                <a16:creationId xmlns:a16="http://schemas.microsoft.com/office/drawing/2014/main" id="{C5BB7EE0-1F2C-EA74-7C74-5EE7886F7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80FE1CCF-0F42-44AF-1517-0B167A3CC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22B87-F2B3-2D43-9903-FACB49A44C96}" type="slidenum">
              <a:rPr lang="en-CH" smtClean="0"/>
              <a:t>‹#›</a:t>
            </a:fld>
            <a:endParaRPr lang="en-CH"/>
          </a:p>
        </p:txBody>
      </p:sp>
    </p:spTree>
    <p:extLst>
      <p:ext uri="{BB962C8B-B14F-4D97-AF65-F5344CB8AC3E}">
        <p14:creationId xmlns:p14="http://schemas.microsoft.com/office/powerpoint/2010/main" val="26131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microsoft.com/office/2007/relationships/hdphoto" Target="../media/hdphoto21.wdp"/><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microsoft.com/office/2007/relationships/hdphoto" Target="../media/hdphoto22.wdp"/><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microsoft.com/office/2007/relationships/hdphoto" Target="../media/hdphoto23.wdp"/><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CE66-23B1-F190-11E2-70D4AACD338D}"/>
              </a:ext>
            </a:extLst>
          </p:cNvPr>
          <p:cNvSpPr>
            <a:spLocks noGrp="1"/>
          </p:cNvSpPr>
          <p:nvPr>
            <p:ph type="ctrTitle"/>
          </p:nvPr>
        </p:nvSpPr>
        <p:spPr>
          <a:xfrm>
            <a:off x="628650" y="428625"/>
            <a:ext cx="11272838" cy="4314825"/>
          </a:xfrm>
        </p:spPr>
        <p:txBody>
          <a:bodyPr>
            <a:normAutofit/>
          </a:bodyPr>
          <a:lstStyle/>
          <a:p>
            <a:r>
              <a:rPr lang="en-CH" b="1" dirty="0">
                <a:latin typeface="Avenir Black" panose="02000503020000020003" pitchFamily="2" charset="0"/>
              </a:rPr>
              <a:t>Social-Affective Prediction (SAP) Task </a:t>
            </a:r>
            <a:br>
              <a:rPr lang="en-CH" b="1" dirty="0">
                <a:latin typeface="Avenir Black" panose="02000503020000020003" pitchFamily="2" charset="0"/>
              </a:rPr>
            </a:br>
            <a:endParaRPr lang="en-CH" b="1" dirty="0">
              <a:latin typeface="Avenir Black" panose="02000503020000020003" pitchFamily="2" charset="0"/>
            </a:endParaRPr>
          </a:p>
        </p:txBody>
      </p:sp>
    </p:spTree>
    <p:extLst>
      <p:ext uri="{BB962C8B-B14F-4D97-AF65-F5344CB8AC3E}">
        <p14:creationId xmlns:p14="http://schemas.microsoft.com/office/powerpoint/2010/main" val="22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8362876-6F74-6E63-CF52-920E19E230D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4157AAE-2B20-D88F-D95B-3AD9283E705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5888" y1="12716" x2="45888" y2="12716"/>
                        <a14:foregroundMark x1="48026" y1="3879" x2="48026" y2="3879"/>
                        <a14:foregroundMark x1="52796" y1="93103" x2="52796" y2="93103"/>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46303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20F08B-DC1B-BB78-54B3-C8A371BB927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95" b="98276" l="9704" r="89803">
                        <a14:foregroundMark x1="50000" y1="18534" x2="50000" y2="18534"/>
                        <a14:foregroundMark x1="51480" y1="4095" x2="51480" y2="4095"/>
                        <a14:foregroundMark x1="49671" y1="92672" x2="49671" y2="92672"/>
                        <a14:foregroundMark x1="49671" y1="98276" x2="49671" y2="98276"/>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58654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C3729A-FF3F-F995-3345-DEEDC1FC84C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784" l="9704" r="89803">
                        <a14:foregroundMark x1="50987" y1="6681" x2="50987" y2="6681"/>
                        <a14:foregroundMark x1="50493" y1="1940" x2="50493" y2="1940"/>
                        <a14:foregroundMark x1="48849" y1="95259" x2="48849" y2="95259"/>
                        <a14:foregroundMark x1="48849" y1="99784" x2="48849" y2="99784"/>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1314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0578A1B9-042D-CD89-BF86-F057F0C37BE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399AF5C-B788-7377-0086-719EB31C09F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138" l="9704" r="89803">
                        <a14:foregroundMark x1="50329" y1="7328" x2="50329" y2="7328"/>
                        <a14:foregroundMark x1="50822" y1="1940" x2="50822" y2="1940"/>
                        <a14:foregroundMark x1="53454" y1="94181" x2="53454" y2="94181"/>
                        <a14:foregroundMark x1="50164" y1="99138" x2="50164" y2="9913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785923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877C18-2AC4-AD3E-88E1-3B24759CC822}"/>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4464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22FE1A-67F2-9A08-251F-880432C4BF9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922" l="9704" r="89803">
                        <a14:foregroundMark x1="46053" y1="13147" x2="46053" y2="13147"/>
                        <a14:foregroundMark x1="49836" y1="2586" x2="49836" y2="2586"/>
                        <a14:foregroundMark x1="50822" y1="93750" x2="50822" y2="93750"/>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62247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1C18D08-F086-F85E-FF25-C9353A919F6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7FA51B9-094D-EDEC-DF1C-947016823DF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78" b="99569" l="9704" r="89803">
                        <a14:foregroundMark x1="53454" y1="17241" x2="53454" y2="17241"/>
                        <a14:foregroundMark x1="51974" y1="5172" x2="51974" y2="5172"/>
                        <a14:foregroundMark x1="50329" y1="1078" x2="50329" y2="1078"/>
                        <a14:foregroundMark x1="50493" y1="93966" x2="50493" y2="93966"/>
                        <a14:foregroundMark x1="48684" y1="99569" x2="48684"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637108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AC8A44-F8E5-4253-30EE-6B1C3EA472C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4243" y1="18750" x2="44243" y2="18750"/>
                        <a14:foregroundMark x1="50329" y1="3233" x2="50329" y2="3233"/>
                        <a14:foregroundMark x1="49507" y1="95474" x2="49507" y2="95474"/>
                        <a14:foregroundMark x1="49013" y1="98922" x2="49013"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978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A62FE8-2D8D-89A6-318D-1514870111D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8491" l="9704" r="89803">
                        <a14:foregroundMark x1="43750" y1="14871" x2="43750" y2="14871"/>
                        <a14:foregroundMark x1="47039" y1="2802" x2="47039" y2="2802"/>
                        <a14:foregroundMark x1="51151" y1="93750" x2="51151" y2="93750"/>
                        <a14:foregroundMark x1="49507" y1="98491" x2="49507" y2="98491"/>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402998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AFF5E5CB-3E43-1E16-A322-FC78625DBA1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5CC7C89-3CD6-9765-3F21-47E4AE87EE6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8849" y1="18750" x2="48849" y2="18750"/>
                        <a14:foregroundMark x1="49013" y1="3664" x2="49013" y2="3664"/>
                        <a14:foregroundMark x1="50822" y1="91810" x2="50822" y2="91810"/>
                        <a14:foregroundMark x1="50493" y1="98922" x2="50493"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03870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(12 trials)</a:t>
            </a:r>
          </a:p>
        </p:txBody>
      </p:sp>
    </p:spTree>
    <p:extLst>
      <p:ext uri="{BB962C8B-B14F-4D97-AF65-F5344CB8AC3E}">
        <p14:creationId xmlns:p14="http://schemas.microsoft.com/office/powerpoint/2010/main" val="273954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76A4C4B-E30E-49C8-C5A0-A56073E3B3F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538235B-77A0-A93E-9DAD-2619574BCCD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8922" l="9704" r="89803">
                        <a14:foregroundMark x1="47204" y1="21336" x2="47204" y2="21336"/>
                        <a14:foregroundMark x1="49507" y1="2802" x2="49507" y2="2802"/>
                        <a14:foregroundMark x1="47368" y1="92241" x2="47368" y2="92241"/>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940129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4F82EEEB-5F99-A93B-5E9E-5D82D68710C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2D8A1C4-3478-B45A-354F-72CA4C81BAD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8026" y1="20259" x2="48026" y2="20259"/>
                        <a14:foregroundMark x1="48849" y1="3448" x2="48849" y2="3448"/>
                        <a14:foregroundMark x1="51974" y1="95259" x2="51974" y2="95259"/>
                        <a14:foregroundMark x1="50329" y1="98922" x2="5032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190118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821C0922-EBAC-8A26-4C47-1C9F0C25751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7FBEFD0-790E-C6C2-48D5-E08474DB8D2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9784" l="9704" r="89803">
                        <a14:foregroundMark x1="43257" y1="18966" x2="43257" y2="18966"/>
                        <a14:foregroundMark x1="50987" y1="3664" x2="50987" y2="3664"/>
                        <a14:foregroundMark x1="49671" y1="95905" x2="49671" y2="95905"/>
                        <a14:foregroundMark x1="49836" y1="99784" x2="49836" y2="99784"/>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244933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23842670-23EC-FF2C-37DC-4CF2272FBD2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1DA3C76-A213-D446-D929-FC6B55F690D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7198" l="9704" r="89803">
                        <a14:foregroundMark x1="49836" y1="17888" x2="49836" y2="17888"/>
                        <a14:foregroundMark x1="47204" y1="2371" x2="47204" y2="2371"/>
                        <a14:foregroundMark x1="49836" y1="91595" x2="49836" y2="91595"/>
                        <a14:foregroundMark x1="50164" y1="97198" x2="50164" y2="9719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50312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9E149A9-7180-D359-9879-95854E5C4A5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6484E80-68E0-6B00-9A2B-EE6BDE3C1FD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8684" y1="15948" x2="48684" y2="15948"/>
                        <a14:foregroundMark x1="49671" y1="3879" x2="49671" y2="3879"/>
                        <a14:foregroundMark x1="50329" y1="92672" x2="50329" y2="92672"/>
                        <a14:foregroundMark x1="50329" y1="98922" x2="5032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723639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56241F5-FF2C-280A-C3D3-C0D3820CA76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C35A6A6-43B5-4E3F-AFCE-60B169372F1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8026" y1="18750" x2="48026" y2="18750"/>
                        <a14:foregroundMark x1="49178" y1="3233" x2="49178" y2="3233"/>
                        <a14:foregroundMark x1="53454" y1="92672" x2="53454" y2="92672"/>
                        <a14:foregroundMark x1="48849" y1="98922" x2="4884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969072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6990725-8F94-C053-5AC4-CEA757A1C1D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46AC72B-A166-D05F-8815-9C9C44BD943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9138" l="9704" r="89803">
                        <a14:foregroundMark x1="52138" y1="18103" x2="52138" y2="18103"/>
                        <a14:foregroundMark x1="47862" y1="3448" x2="47862" y2="3448"/>
                        <a14:foregroundMark x1="48849" y1="95043" x2="48849" y2="95043"/>
                        <a14:foregroundMark x1="49178" y1="99138" x2="49178" y2="9913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353681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F3F2F404-A47E-A10E-83A1-6BDE7975BF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4FA992D-5DF9-8C9A-88EB-4B32614E1F0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7629" l="9704" r="89803">
                        <a14:foregroundMark x1="49507" y1="18103" x2="49507" y2="18103"/>
                        <a14:foregroundMark x1="50164" y1="3664" x2="50164" y2="3664"/>
                        <a14:foregroundMark x1="49671" y1="92457" x2="49671" y2="92457"/>
                        <a14:foregroundMark x1="50000" y1="97629" x2="50000" y2="9762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67649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3580460-F224-F50C-29B2-B0E143BF625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309E94A-FEB5-1E05-769B-A51C1F1C645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9569" l="9704" r="89803">
                        <a14:foregroundMark x1="45888" y1="18750" x2="45888" y2="18750"/>
                        <a14:foregroundMark x1="52467" y1="2371" x2="52467" y2="2371"/>
                        <a14:foregroundMark x1="49671" y1="94612" x2="49671" y2="94612"/>
                        <a14:foregroundMark x1="49836" y1="99569" x2="49836"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022457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174BBD4-D3C1-1D42-A875-A95FDC95DD2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9C15D69-D36C-D7E6-3F16-9F013349CBF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276" l="9704" r="89803">
                        <a14:foregroundMark x1="49671" y1="19828" x2="49671" y2="19828"/>
                        <a14:foregroundMark x1="49507" y1="4526" x2="49507" y2="4526"/>
                        <a14:foregroundMark x1="50164" y1="2371" x2="50164" y2="2371"/>
                        <a14:foregroundMark x1="53454" y1="92672" x2="53454" y2="92672"/>
                        <a14:foregroundMark x1="50822" y1="98276" x2="50822" y2="98276"/>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274849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5170646"/>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practice round of this task</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In the following you will be able to practice the “Smile Prediction” task. The instructions will be more detailed here than in the MRI. You can ask questions at any time!</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general setup of the task:</a:t>
            </a:r>
          </a:p>
          <a:p>
            <a:endParaRPr lang="en-CH" sz="2200" dirty="0">
              <a:solidFill>
                <a:schemeClr val="bg1"/>
              </a:solidFill>
              <a:latin typeface="Arial" panose="020B0604020202020204" pitchFamily="34" charset="0"/>
              <a:cs typeface="Arial" panose="020B0604020202020204" pitchFamily="34" charset="0"/>
            </a:endParaRPr>
          </a:p>
          <a:p>
            <a:pPr>
              <a:spcAft>
                <a:spcPts val="1200"/>
              </a:spcAft>
            </a:pPr>
            <a:r>
              <a:rPr lang="en-CH" sz="2200" dirty="0">
                <a:solidFill>
                  <a:schemeClr val="bg1"/>
                </a:solidFill>
                <a:latin typeface="Arial" panose="020B0604020202020204" pitchFamily="34" charset="0"/>
                <a:cs typeface="Arial" panose="020B0604020202020204" pitchFamily="34" charset="0"/>
              </a:rPr>
              <a:t>1. You will see a face</a:t>
            </a:r>
          </a:p>
          <a:p>
            <a:pPr>
              <a:spcAft>
                <a:spcPts val="1200"/>
              </a:spcAft>
            </a:pPr>
            <a:r>
              <a:rPr lang="en-CH" sz="2200" dirty="0">
                <a:solidFill>
                  <a:schemeClr val="bg1"/>
                </a:solidFill>
                <a:latin typeface="Arial" panose="020B0604020202020204" pitchFamily="34" charset="0"/>
                <a:cs typeface="Arial" panose="020B0604020202020204" pitchFamily="34" charset="0"/>
              </a:rPr>
              <a:t>2. You are asked to smile or keep a neutral face and indicate that with a button press</a:t>
            </a:r>
          </a:p>
          <a:p>
            <a:pPr>
              <a:spcAft>
                <a:spcPts val="1200"/>
              </a:spcAft>
            </a:pPr>
            <a:r>
              <a:rPr lang="en-CH" sz="2200" dirty="0">
                <a:solidFill>
                  <a:schemeClr val="bg1"/>
                </a:solidFill>
                <a:latin typeface="Arial" panose="020B0604020202020204" pitchFamily="34" charset="0"/>
                <a:cs typeface="Arial" panose="020B0604020202020204" pitchFamily="34" charset="0"/>
              </a:rPr>
              <a:t>3. You smile or keep a neutral face</a:t>
            </a:r>
          </a:p>
          <a:p>
            <a:pPr>
              <a:spcAft>
                <a:spcPts val="1200"/>
              </a:spcAft>
            </a:pPr>
            <a:r>
              <a:rPr lang="en-CH" sz="2200" dirty="0">
                <a:solidFill>
                  <a:schemeClr val="bg1"/>
                </a:solidFill>
                <a:latin typeface="Arial" panose="020B0604020202020204" pitchFamily="34" charset="0"/>
                <a:cs typeface="Arial" panose="020B0604020202020204" pitchFamily="34" charset="0"/>
              </a:rPr>
              <a:t>4. You then see the face smiling back at you or staying neutral</a:t>
            </a:r>
          </a:p>
          <a:p>
            <a:endParaRPr lang="en-CH" sz="2200" dirty="0">
              <a:solidFill>
                <a:schemeClr val="bg1"/>
              </a:solidFill>
              <a:latin typeface="Arial" panose="020B0604020202020204" pitchFamily="34" charset="0"/>
              <a:cs typeface="Arial" panose="020B0604020202020204" pitchFamily="34" charset="0"/>
            </a:endParaRPr>
          </a:p>
          <a:p>
            <a:pPr algn="ctr">
              <a:spcAft>
                <a:spcPts val="1200"/>
              </a:spcAft>
            </a:pPr>
            <a:r>
              <a:rPr lang="en-CH" sz="2200" dirty="0">
                <a:solidFill>
                  <a:schemeClr val="bg1"/>
                </a:solidFill>
                <a:latin typeface="Arial" panose="020B0604020202020204" pitchFamily="34" charset="0"/>
                <a:cs typeface="Arial" panose="020B0604020202020204" pitchFamily="34" charset="0"/>
              </a:rPr>
              <a:t>Your goal is to predict accurately whether a face will smile back at you or not.</a:t>
            </a:r>
          </a:p>
        </p:txBody>
      </p:sp>
    </p:spTree>
    <p:extLst>
      <p:ext uri="{BB962C8B-B14F-4D97-AF65-F5344CB8AC3E}">
        <p14:creationId xmlns:p14="http://schemas.microsoft.com/office/powerpoint/2010/main" val="2976116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73856" y="2510165"/>
            <a:ext cx="11444287" cy="1569660"/>
          </a:xfrm>
          <a:prstGeom prst="rect">
            <a:avLst/>
          </a:prstGeom>
          <a:noFill/>
        </p:spPr>
        <p:txBody>
          <a:bodyPr wrap="square" rtlCol="0">
            <a:spAutoFit/>
          </a:bodyPr>
          <a:lstStyle/>
          <a:p>
            <a:pPr algn="ctr"/>
            <a:r>
              <a:rPr lang="en-CH" sz="9600" dirty="0">
                <a:solidFill>
                  <a:schemeClr val="bg1"/>
                </a:solidFill>
                <a:latin typeface="Avenir Light" panose="020B0402020203020204" pitchFamily="34" charset="77"/>
                <a:cs typeface="Arial" panose="020B0604020202020204" pitchFamily="34" charset="0"/>
              </a:rPr>
              <a:t>+</a:t>
            </a:r>
          </a:p>
        </p:txBody>
      </p:sp>
    </p:spTree>
    <p:extLst>
      <p:ext uri="{BB962C8B-B14F-4D97-AF65-F5344CB8AC3E}">
        <p14:creationId xmlns:p14="http://schemas.microsoft.com/office/powerpoint/2010/main" val="1400167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in scanner (4 trials)</a:t>
            </a:r>
          </a:p>
        </p:txBody>
      </p:sp>
    </p:spTree>
    <p:extLst>
      <p:ext uri="{BB962C8B-B14F-4D97-AF65-F5344CB8AC3E}">
        <p14:creationId xmlns:p14="http://schemas.microsoft.com/office/powerpoint/2010/main" val="1730170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21653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a:t>
            </a:r>
            <a:r>
              <a:rPr lang="en-GB" sz="2400" dirty="0">
                <a:solidFill>
                  <a:schemeClr val="bg1"/>
                </a:solidFill>
                <a:latin typeface="Arial" panose="020B0604020202020204" pitchFamily="34" charset="0"/>
                <a:cs typeface="Arial" panose="020B0604020202020204" pitchFamily="34" charset="0"/>
              </a:rPr>
              <a:t>s</a:t>
            </a:r>
            <a:r>
              <a:rPr lang="en-CH" sz="2400" dirty="0">
                <a:solidFill>
                  <a:schemeClr val="bg1"/>
                </a:solidFill>
                <a:latin typeface="Arial" panose="020B0604020202020204" pitchFamily="34" charset="0"/>
                <a:cs typeface="Arial" panose="020B0604020202020204" pitchFamily="34" charset="0"/>
              </a:rPr>
              <a:t>canner practice round of this task.</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You are now getting a chance to practice the task in the scanner with the button box.</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just so that you can get used to the setup with the button box and you laying down. You will see two faces here again. They will not be the same faces that you will interact with in the task later.</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practice will only involve 4 rounds.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have any questions you can ask anytime during this short practice.</a:t>
            </a:r>
          </a:p>
        </p:txBody>
      </p:sp>
    </p:spTree>
    <p:extLst>
      <p:ext uri="{BB962C8B-B14F-4D97-AF65-F5344CB8AC3E}">
        <p14:creationId xmlns:p14="http://schemas.microsoft.com/office/powerpoint/2010/main" val="1894031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Main Task Slides</a:t>
            </a:r>
          </a:p>
        </p:txBody>
      </p:sp>
    </p:spTree>
    <p:extLst>
      <p:ext uri="{BB962C8B-B14F-4D97-AF65-F5344CB8AC3E}">
        <p14:creationId xmlns:p14="http://schemas.microsoft.com/office/powerpoint/2010/main" val="4119700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493538"/>
          </a:xfrm>
          <a:prstGeom prst="rect">
            <a:avLst/>
          </a:prstGeom>
          <a:noFill/>
          <a:ln>
            <a:noFill/>
          </a:ln>
        </p:spPr>
        <p:txBody>
          <a:bodyPr wrap="square" rtlCol="0">
            <a:spAutoFit/>
          </a:bodyPr>
          <a:lstStyle/>
          <a:p>
            <a:endParaRPr lang="en-CH" sz="22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“Smile Prediction” task that you have practiced already.</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During the task you cannot ask any questions. So if you have questions, please ask now.</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Because we are recording brain and physiological activity, please move as little as possible. If you move too much (yawning, clenching your fists or yaw, wiggling your toes) the data cannot be used. So if you are uncomfortable, please let us know at this point. </a:t>
            </a:r>
          </a:p>
          <a:p>
            <a:r>
              <a:rPr lang="en-CH" sz="2200" dirty="0">
                <a:solidFill>
                  <a:schemeClr val="bg1"/>
                </a:solidFill>
                <a:latin typeface="Arial" panose="020B0604020202020204" pitchFamily="34" charset="0"/>
                <a:cs typeface="Arial" panose="020B0604020202020204" pitchFamily="34" charset="0"/>
              </a:rPr>
              <a:t>The data quality will be best if you are relaxed and still. Try not to tensen up any muscles, also keep your face relaxed when you are </a:t>
            </a:r>
            <a:r>
              <a:rPr lang="en-CH" sz="2200" u="sng" dirty="0">
                <a:solidFill>
                  <a:schemeClr val="bg1"/>
                </a:solidFill>
                <a:latin typeface="Arial" panose="020B0604020202020204" pitchFamily="34" charset="0"/>
                <a:cs typeface="Arial" panose="020B0604020202020204" pitchFamily="34" charset="0"/>
              </a:rPr>
              <a:t>not</a:t>
            </a:r>
            <a:r>
              <a:rPr lang="en-CH" sz="2200" dirty="0">
                <a:solidFill>
                  <a:schemeClr val="bg1"/>
                </a:solidFill>
                <a:latin typeface="Arial" panose="020B0604020202020204" pitchFamily="34" charset="0"/>
                <a:cs typeface="Arial" panose="020B0604020202020204" pitchFamily="34" charset="0"/>
              </a:rPr>
              <a:t> asked to smile. </a:t>
            </a:r>
            <a:r>
              <a:rPr lang="en-CH" sz="2200" dirty="0">
                <a:solidFill>
                  <a:schemeClr val="bg1"/>
                </a:solidFill>
                <a:latin typeface="Arial" panose="020B0604020202020204" pitchFamily="34" charset="0"/>
                <a:cs typeface="Arial" panose="020B0604020202020204" pitchFamily="34" charset="0"/>
                <a:sym typeface="Wingdings" pitchFamily="2" charset="2"/>
              </a:rPr>
              <a: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The task is going to take about 10 minutes. </a:t>
            </a:r>
          </a:p>
        </p:txBody>
      </p:sp>
    </p:spTree>
    <p:extLst>
      <p:ext uri="{BB962C8B-B14F-4D97-AF65-F5344CB8AC3E}">
        <p14:creationId xmlns:p14="http://schemas.microsoft.com/office/powerpoint/2010/main" val="1357929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124206"/>
          </a:xfrm>
          <a:prstGeom prst="rect">
            <a:avLst/>
          </a:prstGeom>
          <a:noFill/>
          <a:ln>
            <a:noFill/>
          </a:ln>
        </p:spPr>
        <p:txBody>
          <a:bodyPr wrap="square" rtlCol="0">
            <a:spAutoFit/>
          </a:bodyPr>
          <a:lstStyle/>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r>
              <a:rPr lang="en-US" sz="2400" dirty="0">
                <a:solidFill>
                  <a:schemeClr val="bg1"/>
                </a:solidFill>
                <a:latin typeface="Arial" panose="020B0604020202020204" pitchFamily="34" charset="0"/>
                <a:cs typeface="Arial" panose="020B0604020202020204" pitchFamily="34" charset="0"/>
              </a:rPr>
              <a:t>The </a:t>
            </a:r>
            <a:r>
              <a:rPr lang="en-CH" sz="2400" dirty="0">
                <a:solidFill>
                  <a:schemeClr val="bg1"/>
                </a:solidFill>
                <a:latin typeface="Arial" panose="020B0604020202020204" pitchFamily="34" charset="0"/>
                <a:cs typeface="Arial" panose="020B0604020202020204" pitchFamily="34" charset="0"/>
              </a:rPr>
              <a:t>task is starting anytime now...</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53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3EA4BC-C794-ADDF-A1A3-B7FC9E83B19C}"/>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062932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F27E21-B004-68AF-2485-A4D06B57CE76}"/>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38687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555093"/>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predict accurately and smile at faces that smile back and stay neutral with faces that don’t smile back you will make points.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50 points across all tasks you will earn an additional 5$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100 points across all tasks you will earn an additional 5$ on top of the participation reimbursement and the 50-point bonus.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After each task you will learn how many points you collected.</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08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D4D051F3-1788-BF72-16A5-F9D6857A8A5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098FAC1-F948-F219-35E8-6769CCB8F4F5}"/>
              </a:ext>
            </a:extLst>
          </p:cNvPr>
          <p:cNvSpPr txBox="1"/>
          <p:nvPr/>
        </p:nvSpPr>
        <p:spPr>
          <a:xfrm>
            <a:off x="391886" y="130629"/>
            <a:ext cx="11614067" cy="4555093"/>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predict accurately and smile at faces that smile back and stay neutral with faces that don’t smile back you will make points.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40 points across all tasks you will earn an additional 5$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80 points across all tasks you will earn an additional 5$ on top of the participation reimbursement and the 40-point bonus.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After each task you will learn how many points you collected.</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076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42480A-BBD8-6D26-ED28-6A7FA443D39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9569" l="9704" r="89803">
                        <a14:foregroundMark x1="49013" y1="10129" x2="49013" y2="10129"/>
                        <a14:foregroundMark x1="48849" y1="3233" x2="48849" y2="3233"/>
                        <a14:foregroundMark x1="53454" y1="93750" x2="53454" y2="93750"/>
                        <a14:foregroundMark x1="50822" y1="99569" x2="50822"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02473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AD748C38-470C-113B-B094-3A2FBEBFA67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C1C8547-360D-CF8D-AB17-541B0CF7DD7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78" b="98922" l="9704" r="89803">
                        <a14:foregroundMark x1="48355" y1="5172" x2="48355" y2="5172"/>
                        <a14:foregroundMark x1="50000" y1="1078" x2="50000" y2="1078"/>
                        <a14:foregroundMark x1="47697" y1="93750" x2="47697" y2="93750"/>
                        <a14:foregroundMark x1="47862" y1="98922" x2="47862" y2="98922"/>
                        <a14:foregroundMark x1="35362" y1="6681" x2="35362" y2="6681"/>
                        <a14:foregroundMark x1="34704" y1="6897" x2="34704" y2="6897"/>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89013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9FD08C-73E1-7B9E-6DEC-32BF3283A1A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95" b="95043" l="9704" r="89803">
                        <a14:foregroundMark x1="44572" y1="13578" x2="44572" y2="13578"/>
                        <a14:foregroundMark x1="48849" y1="4310" x2="48849" y2="4310"/>
                        <a14:foregroundMark x1="52632" y1="95043" x2="52632" y2="95043"/>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7144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526774-AD3D-A2BF-8B22-289424073E4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5905" l="9704" r="89803">
                        <a14:foregroundMark x1="47368" y1="15302" x2="47368" y2="15302"/>
                        <a14:foregroundMark x1="49507" y1="3879" x2="49507" y2="3879"/>
                        <a14:foregroundMark x1="52467" y1="95905" x2="52467" y2="95905"/>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139463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1079</TotalTime>
  <Words>560</Words>
  <Application>Microsoft Macintosh PowerPoint</Application>
  <PresentationFormat>Widescreen</PresentationFormat>
  <Paragraphs>66</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Avenir Black</vt:lpstr>
      <vt:lpstr>Avenir Book</vt:lpstr>
      <vt:lpstr>Avenir Light</vt:lpstr>
      <vt:lpstr>Calibri</vt:lpstr>
      <vt:lpstr>Calibri Light</vt:lpstr>
      <vt:lpstr>Office Theme</vt:lpstr>
      <vt:lpstr>Social-Affective Prediction (SAP) Task  </vt:lpstr>
      <vt:lpstr>Practice Task Slides (12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Task Slides in scanner (4 trials)</vt:lpstr>
      <vt:lpstr>PowerPoint Presentation</vt:lpstr>
      <vt:lpstr>Main Task Slides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Social-Affective Prediction (SAP) Task  </dc:title>
  <dc:creator>Katharina Wellstein</dc:creator>
  <cp:lastModifiedBy>Katharina Wellstein</cp:lastModifiedBy>
  <cp:revision>25</cp:revision>
  <dcterms:created xsi:type="dcterms:W3CDTF">2024-02-18T22:57:18Z</dcterms:created>
  <dcterms:modified xsi:type="dcterms:W3CDTF">2024-11-25T05:01:55Z</dcterms:modified>
</cp:coreProperties>
</file>