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82" r:id="rId4"/>
    <p:sldId id="3497" r:id="rId5"/>
    <p:sldId id="3519" r:id="rId6"/>
    <p:sldId id="3528" r:id="rId7"/>
    <p:sldId id="3551" r:id="rId8"/>
    <p:sldId id="3543" r:id="rId9"/>
    <p:sldId id="3480" r:id="rId10"/>
    <p:sldId id="3529" r:id="rId11"/>
    <p:sldId id="3550" r:id="rId12"/>
    <p:sldId id="3537" r:id="rId13"/>
    <p:sldId id="3482" r:id="rId14"/>
    <p:sldId id="3530" r:id="rId15"/>
    <p:sldId id="3549" r:id="rId16"/>
    <p:sldId id="3542" r:id="rId17"/>
    <p:sldId id="3484" r:id="rId18"/>
    <p:sldId id="3531" r:id="rId19"/>
    <p:sldId id="3548" r:id="rId20"/>
    <p:sldId id="3541" r:id="rId21"/>
    <p:sldId id="3486" r:id="rId22"/>
    <p:sldId id="3532" r:id="rId23"/>
    <p:sldId id="3547" r:id="rId24"/>
    <p:sldId id="3540" r:id="rId25"/>
    <p:sldId id="3521" r:id="rId26"/>
    <p:sldId id="3539" r:id="rId27"/>
    <p:sldId id="3546" r:id="rId28"/>
    <p:sldId id="3533" r:id="rId29"/>
    <p:sldId id="3523" r:id="rId30"/>
    <p:sldId id="3538" r:id="rId31"/>
    <p:sldId id="3545" r:id="rId32"/>
    <p:sldId id="3534" r:id="rId33"/>
    <p:sldId id="3525" r:id="rId34"/>
    <p:sldId id="3536" r:id="rId35"/>
    <p:sldId id="3544" r:id="rId36"/>
    <p:sldId id="3535" r:id="rId37"/>
    <p:sldId id="3552" r:id="rId38"/>
    <p:sldId id="3553" r:id="rId39"/>
    <p:sldId id="3527" r:id="rId40"/>
    <p:sldId id="3476" r:id="rId41"/>
    <p:sldId id="3477" r:id="rId42"/>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5252"/>
    <a:srgbClr val="646464"/>
    <a:srgbClr val="5C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841"/>
    <p:restoredTop sz="95666"/>
  </p:normalViewPr>
  <p:slideViewPr>
    <p:cSldViewPr snapToGrid="0">
      <p:cViewPr>
        <p:scale>
          <a:sx n="134" d="100"/>
          <a:sy n="134" d="100"/>
        </p:scale>
        <p:origin x="14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3CC8-6864-C001-E0CC-C18C1148D4C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06D46EFD-BB15-81B3-CFB7-607DFC03C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AB8A971F-37C6-08F8-8B54-B15FD32F747D}"/>
              </a:ext>
            </a:extLst>
          </p:cNvPr>
          <p:cNvSpPr>
            <a:spLocks noGrp="1"/>
          </p:cNvSpPr>
          <p:nvPr>
            <p:ph type="dt" sz="half" idx="10"/>
          </p:nvPr>
        </p:nvSpPr>
        <p:spPr/>
        <p:txBody>
          <a:bodyPr/>
          <a:lstStyle/>
          <a:p>
            <a:fld id="{9B916260-F45C-B647-88A4-C91F6BA5DC4E}" type="datetimeFigureOut">
              <a:rPr lang="en-CH" smtClean="0"/>
              <a:t>14.10.24</a:t>
            </a:fld>
            <a:endParaRPr lang="en-CH"/>
          </a:p>
        </p:txBody>
      </p:sp>
      <p:sp>
        <p:nvSpPr>
          <p:cNvPr id="5" name="Footer Placeholder 4">
            <a:extLst>
              <a:ext uri="{FF2B5EF4-FFF2-40B4-BE49-F238E27FC236}">
                <a16:creationId xmlns:a16="http://schemas.microsoft.com/office/drawing/2014/main" id="{4AA5B6C6-3F39-216B-491B-A82284F1EC0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7C4025F-EF1B-B9C5-D748-5668A049031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47051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B4C6-F5CF-85E2-94E8-87EE6031EA9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17F2D32-6944-DA21-BE4B-6EEF254F3B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6D31737-6020-83BF-DB38-075A29C4E98B}"/>
              </a:ext>
            </a:extLst>
          </p:cNvPr>
          <p:cNvSpPr>
            <a:spLocks noGrp="1"/>
          </p:cNvSpPr>
          <p:nvPr>
            <p:ph type="dt" sz="half" idx="10"/>
          </p:nvPr>
        </p:nvSpPr>
        <p:spPr/>
        <p:txBody>
          <a:bodyPr/>
          <a:lstStyle/>
          <a:p>
            <a:fld id="{9B916260-F45C-B647-88A4-C91F6BA5DC4E}" type="datetimeFigureOut">
              <a:rPr lang="en-CH" smtClean="0"/>
              <a:t>14.10.24</a:t>
            </a:fld>
            <a:endParaRPr lang="en-CH"/>
          </a:p>
        </p:txBody>
      </p:sp>
      <p:sp>
        <p:nvSpPr>
          <p:cNvPr id="5" name="Footer Placeholder 4">
            <a:extLst>
              <a:ext uri="{FF2B5EF4-FFF2-40B4-BE49-F238E27FC236}">
                <a16:creationId xmlns:a16="http://schemas.microsoft.com/office/drawing/2014/main" id="{D516B512-A251-CF32-0E8B-D2781F078A6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762FE7-03DB-DF43-0478-2917EFA90F3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1085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858DCC-F148-86DA-9F16-A968482926C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DF18125-6968-1CC6-CFAA-AE492A8BFFF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8842073-874F-55C4-B1CD-3AD4E2AA2D34}"/>
              </a:ext>
            </a:extLst>
          </p:cNvPr>
          <p:cNvSpPr>
            <a:spLocks noGrp="1"/>
          </p:cNvSpPr>
          <p:nvPr>
            <p:ph type="dt" sz="half" idx="10"/>
          </p:nvPr>
        </p:nvSpPr>
        <p:spPr/>
        <p:txBody>
          <a:bodyPr/>
          <a:lstStyle/>
          <a:p>
            <a:fld id="{9B916260-F45C-B647-88A4-C91F6BA5DC4E}" type="datetimeFigureOut">
              <a:rPr lang="en-CH" smtClean="0"/>
              <a:t>14.10.24</a:t>
            </a:fld>
            <a:endParaRPr lang="en-CH"/>
          </a:p>
        </p:txBody>
      </p:sp>
      <p:sp>
        <p:nvSpPr>
          <p:cNvPr id="5" name="Footer Placeholder 4">
            <a:extLst>
              <a:ext uri="{FF2B5EF4-FFF2-40B4-BE49-F238E27FC236}">
                <a16:creationId xmlns:a16="http://schemas.microsoft.com/office/drawing/2014/main" id="{6F90E08E-534B-416E-1EC2-95C2180256A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7CB5FE3-0E1A-7F19-27DA-110AEC58E42B}"/>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281741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5BAA-1811-3D26-C40A-5A5F68761E2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9B885F9-6DD6-EB2B-8757-FD21DA2DA8F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7BBF378-1E64-BC3A-4BBE-C36F95697C7F}"/>
              </a:ext>
            </a:extLst>
          </p:cNvPr>
          <p:cNvSpPr>
            <a:spLocks noGrp="1"/>
          </p:cNvSpPr>
          <p:nvPr>
            <p:ph type="dt" sz="half" idx="10"/>
          </p:nvPr>
        </p:nvSpPr>
        <p:spPr/>
        <p:txBody>
          <a:bodyPr/>
          <a:lstStyle/>
          <a:p>
            <a:fld id="{9B916260-F45C-B647-88A4-C91F6BA5DC4E}" type="datetimeFigureOut">
              <a:rPr lang="en-CH" smtClean="0"/>
              <a:t>14.10.24</a:t>
            </a:fld>
            <a:endParaRPr lang="en-CH"/>
          </a:p>
        </p:txBody>
      </p:sp>
      <p:sp>
        <p:nvSpPr>
          <p:cNvPr id="5" name="Footer Placeholder 4">
            <a:extLst>
              <a:ext uri="{FF2B5EF4-FFF2-40B4-BE49-F238E27FC236}">
                <a16:creationId xmlns:a16="http://schemas.microsoft.com/office/drawing/2014/main" id="{F616A988-979E-C1BD-2F07-2E20C237C9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2F9897-F9F6-A7C5-ABC6-9D9CF22EC0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742383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EB14-57E1-3BC8-729F-90F2BFF173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3BC7E51-0EF3-936F-3AED-299FBA79F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EFEEA8-ECD1-02F6-B8A9-7F2C766A63C5}"/>
              </a:ext>
            </a:extLst>
          </p:cNvPr>
          <p:cNvSpPr>
            <a:spLocks noGrp="1"/>
          </p:cNvSpPr>
          <p:nvPr>
            <p:ph type="dt" sz="half" idx="10"/>
          </p:nvPr>
        </p:nvSpPr>
        <p:spPr/>
        <p:txBody>
          <a:bodyPr/>
          <a:lstStyle/>
          <a:p>
            <a:fld id="{9B916260-F45C-B647-88A4-C91F6BA5DC4E}" type="datetimeFigureOut">
              <a:rPr lang="en-CH" smtClean="0"/>
              <a:t>14.10.24</a:t>
            </a:fld>
            <a:endParaRPr lang="en-CH"/>
          </a:p>
        </p:txBody>
      </p:sp>
      <p:sp>
        <p:nvSpPr>
          <p:cNvPr id="5" name="Footer Placeholder 4">
            <a:extLst>
              <a:ext uri="{FF2B5EF4-FFF2-40B4-BE49-F238E27FC236}">
                <a16:creationId xmlns:a16="http://schemas.microsoft.com/office/drawing/2014/main" id="{B04F896D-9014-5C35-8B07-AB89F816A5F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0C2C7C-C17E-1CC1-2B73-19878CA210F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5679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9F5D-5089-50E8-A80E-8B97613BB2B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CBA727A-EC4B-447E-BF0D-EC10EFFC393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DF2674B1-4E77-A712-0200-E3737BF18C4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A8A1ABA3-9936-94DE-2D78-76924B037D82}"/>
              </a:ext>
            </a:extLst>
          </p:cNvPr>
          <p:cNvSpPr>
            <a:spLocks noGrp="1"/>
          </p:cNvSpPr>
          <p:nvPr>
            <p:ph type="dt" sz="half" idx="10"/>
          </p:nvPr>
        </p:nvSpPr>
        <p:spPr/>
        <p:txBody>
          <a:bodyPr/>
          <a:lstStyle/>
          <a:p>
            <a:fld id="{9B916260-F45C-B647-88A4-C91F6BA5DC4E}" type="datetimeFigureOut">
              <a:rPr lang="en-CH" smtClean="0"/>
              <a:t>14.10.24</a:t>
            </a:fld>
            <a:endParaRPr lang="en-CH"/>
          </a:p>
        </p:txBody>
      </p:sp>
      <p:sp>
        <p:nvSpPr>
          <p:cNvPr id="6" name="Footer Placeholder 5">
            <a:extLst>
              <a:ext uri="{FF2B5EF4-FFF2-40B4-BE49-F238E27FC236}">
                <a16:creationId xmlns:a16="http://schemas.microsoft.com/office/drawing/2014/main" id="{0BBE9162-17AE-1EC3-F814-545F970801B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A7B5B5F-8D53-3568-A071-686E47B1ED8E}"/>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38843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FAC5-4EED-3969-869A-94FC59FF5ECF}"/>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AA35B27-B388-760D-6D35-BAA8443EE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E3A083-A190-B731-D658-1B047DC9F3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D1843D65-F5B5-0453-819C-266153E7D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40A8153-4AB6-D8FD-F367-4DF8D122884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EAFA0483-72DB-4C9E-04B5-25B8959A0FA7}"/>
              </a:ext>
            </a:extLst>
          </p:cNvPr>
          <p:cNvSpPr>
            <a:spLocks noGrp="1"/>
          </p:cNvSpPr>
          <p:nvPr>
            <p:ph type="dt" sz="half" idx="10"/>
          </p:nvPr>
        </p:nvSpPr>
        <p:spPr/>
        <p:txBody>
          <a:bodyPr/>
          <a:lstStyle/>
          <a:p>
            <a:fld id="{9B916260-F45C-B647-88A4-C91F6BA5DC4E}" type="datetimeFigureOut">
              <a:rPr lang="en-CH" smtClean="0"/>
              <a:t>14.10.24</a:t>
            </a:fld>
            <a:endParaRPr lang="en-CH"/>
          </a:p>
        </p:txBody>
      </p:sp>
      <p:sp>
        <p:nvSpPr>
          <p:cNvPr id="8" name="Footer Placeholder 7">
            <a:extLst>
              <a:ext uri="{FF2B5EF4-FFF2-40B4-BE49-F238E27FC236}">
                <a16:creationId xmlns:a16="http://schemas.microsoft.com/office/drawing/2014/main" id="{671833A9-C4E2-963D-B302-BD5D9D03B549}"/>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96CC581-AE09-31F9-815D-35847722EC5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473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A3E9-83FC-A6FB-2E67-3578112C28CF}"/>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3A9F2B88-9737-0E37-5891-920A2466590F}"/>
              </a:ext>
            </a:extLst>
          </p:cNvPr>
          <p:cNvSpPr>
            <a:spLocks noGrp="1"/>
          </p:cNvSpPr>
          <p:nvPr>
            <p:ph type="dt" sz="half" idx="10"/>
          </p:nvPr>
        </p:nvSpPr>
        <p:spPr/>
        <p:txBody>
          <a:bodyPr/>
          <a:lstStyle/>
          <a:p>
            <a:fld id="{9B916260-F45C-B647-88A4-C91F6BA5DC4E}" type="datetimeFigureOut">
              <a:rPr lang="en-CH" smtClean="0"/>
              <a:t>14.10.24</a:t>
            </a:fld>
            <a:endParaRPr lang="en-CH"/>
          </a:p>
        </p:txBody>
      </p:sp>
      <p:sp>
        <p:nvSpPr>
          <p:cNvPr id="4" name="Footer Placeholder 3">
            <a:extLst>
              <a:ext uri="{FF2B5EF4-FFF2-40B4-BE49-F238E27FC236}">
                <a16:creationId xmlns:a16="http://schemas.microsoft.com/office/drawing/2014/main" id="{07B2355B-D8E5-45FE-AD9E-33AB2B63ECAC}"/>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800323C-D06C-9F33-6FCB-DA94630A42C0}"/>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91878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4E6C6-6819-AF99-F1C1-F5F228ACA683}"/>
              </a:ext>
            </a:extLst>
          </p:cNvPr>
          <p:cNvSpPr>
            <a:spLocks noGrp="1"/>
          </p:cNvSpPr>
          <p:nvPr>
            <p:ph type="dt" sz="half" idx="10"/>
          </p:nvPr>
        </p:nvSpPr>
        <p:spPr/>
        <p:txBody>
          <a:bodyPr/>
          <a:lstStyle/>
          <a:p>
            <a:fld id="{9B916260-F45C-B647-88A4-C91F6BA5DC4E}" type="datetimeFigureOut">
              <a:rPr lang="en-CH" smtClean="0"/>
              <a:t>14.10.24</a:t>
            </a:fld>
            <a:endParaRPr lang="en-CH"/>
          </a:p>
        </p:txBody>
      </p:sp>
      <p:sp>
        <p:nvSpPr>
          <p:cNvPr id="3" name="Footer Placeholder 2">
            <a:extLst>
              <a:ext uri="{FF2B5EF4-FFF2-40B4-BE49-F238E27FC236}">
                <a16:creationId xmlns:a16="http://schemas.microsoft.com/office/drawing/2014/main" id="{E9F8F3AE-4CDB-1D8D-EADB-07475A00245F}"/>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5349449-6D17-4D03-3ECB-098D50F72F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24547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1FF1-6A28-CA08-449E-5B7DCE83F4C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DC12F018-593F-46EC-04A3-9595B1B8A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E55D7B9-7477-4E6A-10E9-F8F9B79A8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91BFF1-7C91-E378-8EAE-FBE12F628567}"/>
              </a:ext>
            </a:extLst>
          </p:cNvPr>
          <p:cNvSpPr>
            <a:spLocks noGrp="1"/>
          </p:cNvSpPr>
          <p:nvPr>
            <p:ph type="dt" sz="half" idx="10"/>
          </p:nvPr>
        </p:nvSpPr>
        <p:spPr/>
        <p:txBody>
          <a:bodyPr/>
          <a:lstStyle/>
          <a:p>
            <a:fld id="{9B916260-F45C-B647-88A4-C91F6BA5DC4E}" type="datetimeFigureOut">
              <a:rPr lang="en-CH" smtClean="0"/>
              <a:t>14.10.24</a:t>
            </a:fld>
            <a:endParaRPr lang="en-CH"/>
          </a:p>
        </p:txBody>
      </p:sp>
      <p:sp>
        <p:nvSpPr>
          <p:cNvPr id="6" name="Footer Placeholder 5">
            <a:extLst>
              <a:ext uri="{FF2B5EF4-FFF2-40B4-BE49-F238E27FC236}">
                <a16:creationId xmlns:a16="http://schemas.microsoft.com/office/drawing/2014/main" id="{38B5BCF8-7453-AA99-18CA-2E907167DF3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996A181-5BEA-B9CB-A9EF-18548ADED50D}"/>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51060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C60-8A15-6F3B-1DAB-301D3F9743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97C85F2A-734E-A1B3-E12D-436D1A4FF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ED180C7-9AA9-052F-6E66-5DF49369B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9A9DDC-DB2E-65C1-35D1-B527268101C7}"/>
              </a:ext>
            </a:extLst>
          </p:cNvPr>
          <p:cNvSpPr>
            <a:spLocks noGrp="1"/>
          </p:cNvSpPr>
          <p:nvPr>
            <p:ph type="dt" sz="half" idx="10"/>
          </p:nvPr>
        </p:nvSpPr>
        <p:spPr/>
        <p:txBody>
          <a:bodyPr/>
          <a:lstStyle/>
          <a:p>
            <a:fld id="{9B916260-F45C-B647-88A4-C91F6BA5DC4E}" type="datetimeFigureOut">
              <a:rPr lang="en-CH" smtClean="0"/>
              <a:t>14.10.24</a:t>
            </a:fld>
            <a:endParaRPr lang="en-CH"/>
          </a:p>
        </p:txBody>
      </p:sp>
      <p:sp>
        <p:nvSpPr>
          <p:cNvPr id="6" name="Footer Placeholder 5">
            <a:extLst>
              <a:ext uri="{FF2B5EF4-FFF2-40B4-BE49-F238E27FC236}">
                <a16:creationId xmlns:a16="http://schemas.microsoft.com/office/drawing/2014/main" id="{9570B91D-3C0A-D67C-556E-E5FF05330E8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10C08CB-1EB7-C832-C838-8406CC19E41C}"/>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03399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81A696-5C59-F35A-EFBF-563AC3E80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8B129BE-4A91-D9FB-C3A8-485BAE636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0A338C6-71D3-0E64-BA5C-E91F302E33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16260-F45C-B647-88A4-C91F6BA5DC4E}" type="datetimeFigureOut">
              <a:rPr lang="en-CH" smtClean="0"/>
              <a:t>14.10.24</a:t>
            </a:fld>
            <a:endParaRPr lang="en-CH"/>
          </a:p>
        </p:txBody>
      </p:sp>
      <p:sp>
        <p:nvSpPr>
          <p:cNvPr id="5" name="Footer Placeholder 4">
            <a:extLst>
              <a:ext uri="{FF2B5EF4-FFF2-40B4-BE49-F238E27FC236}">
                <a16:creationId xmlns:a16="http://schemas.microsoft.com/office/drawing/2014/main" id="{C5BB7EE0-1F2C-EA74-7C74-5EE7886F7E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80FE1CCF-0F42-44AF-1517-0B167A3CCC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22B87-F2B3-2D43-9903-FACB49A44C96}" type="slidenum">
              <a:rPr lang="en-CH" smtClean="0"/>
              <a:t>‹#›</a:t>
            </a:fld>
            <a:endParaRPr lang="en-CH"/>
          </a:p>
        </p:txBody>
      </p:sp>
    </p:spTree>
    <p:extLst>
      <p:ext uri="{BB962C8B-B14F-4D97-AF65-F5344CB8AC3E}">
        <p14:creationId xmlns:p14="http://schemas.microsoft.com/office/powerpoint/2010/main" val="261310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35.sv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CE66-23B1-F190-11E2-70D4AACD338D}"/>
              </a:ext>
            </a:extLst>
          </p:cNvPr>
          <p:cNvSpPr>
            <a:spLocks noGrp="1"/>
          </p:cNvSpPr>
          <p:nvPr>
            <p:ph type="ctrTitle"/>
          </p:nvPr>
        </p:nvSpPr>
        <p:spPr>
          <a:xfrm>
            <a:off x="628650" y="428625"/>
            <a:ext cx="11272838" cy="4314825"/>
          </a:xfrm>
        </p:spPr>
        <p:txBody>
          <a:bodyPr>
            <a:normAutofit/>
          </a:bodyPr>
          <a:lstStyle/>
          <a:p>
            <a:r>
              <a:rPr lang="en-CH" b="1" dirty="0">
                <a:latin typeface="Avenir Black" panose="02000503020000020003" pitchFamily="2" charset="0"/>
              </a:rPr>
              <a:t>Social-Affective Prediction (SAP) Control Task</a:t>
            </a:r>
            <a:br>
              <a:rPr lang="en-CH" b="1" dirty="0">
                <a:latin typeface="Avenir Black" panose="02000503020000020003" pitchFamily="2" charset="0"/>
              </a:rPr>
            </a:br>
            <a:br>
              <a:rPr lang="en-CH" b="1" dirty="0">
                <a:latin typeface="Avenir Black" panose="02000503020000020003" pitchFamily="2" charset="0"/>
              </a:rPr>
            </a:br>
            <a:r>
              <a:rPr lang="en-CH" b="1" dirty="0">
                <a:latin typeface="Avenir Black" panose="02000503020000020003" pitchFamily="2" charset="0"/>
              </a:rPr>
              <a:t>Egg Task </a:t>
            </a:r>
            <a:br>
              <a:rPr lang="en-CH" b="1" dirty="0">
                <a:latin typeface="Avenir Black" panose="02000503020000020003" pitchFamily="2" charset="0"/>
              </a:rPr>
            </a:br>
            <a:endParaRPr lang="en-CH" b="1" dirty="0">
              <a:latin typeface="Avenir Black" panose="02000503020000020003" pitchFamily="2" charset="0"/>
            </a:endParaRPr>
          </a:p>
        </p:txBody>
      </p:sp>
    </p:spTree>
    <p:extLst>
      <p:ext uri="{BB962C8B-B14F-4D97-AF65-F5344CB8AC3E}">
        <p14:creationId xmlns:p14="http://schemas.microsoft.com/office/powerpoint/2010/main" val="2278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8E821182-6885-2416-A668-D4183C90ACD1}"/>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CE12DB14-AE61-ACF4-2CA2-1D308FDDB5C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707" l="9914" r="89871">
                        <a14:foregroundMark x1="41595" y1="8405" x2="41595" y2="8405"/>
                        <a14:foregroundMark x1="50862" y1="3233" x2="50862" y2="3233"/>
                        <a14:foregroundMark x1="35560" y1="26509" x2="39440" y2="30172"/>
                        <a14:foregroundMark x1="24138" y1="32543" x2="33190" y2="33405"/>
                        <a14:foregroundMark x1="33190" y1="33405" x2="40733" y2="36422"/>
                        <a14:foregroundMark x1="40733" y1="36422" x2="42026" y2="37500"/>
                        <a14:foregroundMark x1="61207" y1="25862" x2="72845" y2="30603"/>
                        <a14:foregroundMark x1="72845" y1="30603" x2="80172" y2="36422"/>
                        <a14:foregroundMark x1="60991" y1="38147" x2="60991" y2="38147"/>
                        <a14:foregroundMark x1="62716" y1="35776" x2="62716" y2="35776"/>
                        <a14:foregroundMark x1="65086" y1="75216" x2="65086" y2="75216"/>
                        <a14:foregroundMark x1="53233" y1="76078" x2="53233" y2="76078"/>
                        <a14:foregroundMark x1="51293" y1="80819" x2="51293" y2="80819"/>
                        <a14:foregroundMark x1="49138" y1="97845" x2="49138" y2="97845"/>
                        <a14:foregroundMark x1="57328" y1="98491" x2="57328" y2="98491"/>
                        <a14:foregroundMark x1="59052" y1="98707" x2="59052" y2="98707"/>
                      </a14:backgroundRemoval>
                    </a14:imgEffect>
                  </a14:imgLayer>
                </a14:imgProps>
              </a:ext>
            </a:extLst>
          </a:blip>
          <a:stretch>
            <a:fillRect/>
          </a:stretch>
        </p:blipFill>
        <p:spPr>
          <a:xfrm>
            <a:off x="5016000" y="2349000"/>
            <a:ext cx="2160000" cy="2160000"/>
          </a:xfrm>
          <a:prstGeom prst="rect">
            <a:avLst/>
          </a:prstGeom>
        </p:spPr>
      </p:pic>
    </p:spTree>
    <p:extLst>
      <p:ext uri="{BB962C8B-B14F-4D97-AF65-F5344CB8AC3E}">
        <p14:creationId xmlns:p14="http://schemas.microsoft.com/office/powerpoint/2010/main" val="1808002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7820790E-93AD-FE90-94F1-95139101BC7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205BD9CD-EDCD-B9EB-EA91-2964B196B8C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9353" l="9914" r="89871">
                        <a14:foregroundMark x1="42457" y1="8621" x2="42457" y2="8621"/>
                        <a14:foregroundMark x1="51724" y1="3664" x2="51724" y2="3664"/>
                        <a14:foregroundMark x1="51293" y1="2371" x2="51293" y2="2371"/>
                        <a14:foregroundMark x1="24784" y1="33621" x2="37716" y2="34914"/>
                        <a14:foregroundMark x1="62284" y1="29741" x2="66379" y2="38147"/>
                        <a14:foregroundMark x1="29741" y1="71552" x2="82543" y2="65086"/>
                        <a14:foregroundMark x1="82543" y1="65086" x2="86207" y2="65517"/>
                        <a14:foregroundMark x1="43319" y1="93750" x2="43319" y2="93750"/>
                        <a14:foregroundMark x1="50862" y1="99353" x2="50862" y2="99353"/>
                        <a14:foregroundMark x1="67241" y1="37284" x2="65948" y2="34052"/>
                      </a14:backgroundRemoval>
                    </a14:imgEffect>
                  </a14:imgLayer>
                </a14:imgProps>
              </a:ext>
            </a:extLst>
          </a:blip>
          <a:stretch>
            <a:fillRect/>
          </a:stretch>
        </p:blipFill>
        <p:spPr>
          <a:xfrm>
            <a:off x="5016000" y="2349000"/>
            <a:ext cx="2160000" cy="2160000"/>
          </a:xfrm>
          <a:prstGeom prst="rect">
            <a:avLst/>
          </a:prstGeom>
        </p:spPr>
      </p:pic>
    </p:spTree>
    <p:extLst>
      <p:ext uri="{BB962C8B-B14F-4D97-AF65-F5344CB8AC3E}">
        <p14:creationId xmlns:p14="http://schemas.microsoft.com/office/powerpoint/2010/main" val="407038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58A8B6D3-89A5-CD21-1B6E-17BBC44BFAE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DDF6021-8188-CA6D-CEF3-D87BC4D07717}"/>
              </a:ext>
            </a:extLst>
          </p:cNvPr>
          <p:cNvPicPr>
            <a:picLocks noChangeAspect="1"/>
          </p:cNvPicPr>
          <p:nvPr/>
        </p:nvPicPr>
        <p:blipFill>
          <a:blip r:embed="rId2"/>
          <a:stretch>
            <a:fillRect/>
          </a:stretch>
        </p:blipFill>
        <p:spPr>
          <a:xfrm>
            <a:off x="5016000" y="2349000"/>
            <a:ext cx="2160000" cy="2160000"/>
          </a:xfrm>
          <a:prstGeom prst="rect">
            <a:avLst/>
          </a:prstGeom>
        </p:spPr>
      </p:pic>
    </p:spTree>
    <p:extLst>
      <p:ext uri="{BB962C8B-B14F-4D97-AF65-F5344CB8AC3E}">
        <p14:creationId xmlns:p14="http://schemas.microsoft.com/office/powerpoint/2010/main" val="601063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C3729A-FF3F-F995-3345-DEEDC1FC84C1}"/>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313142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7E73C008-EA6C-219A-4A92-0E78211D8684}"/>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44384C7C-92DF-AD79-80AA-33265FBC0FE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509" b="98276" l="9914" r="89871">
                        <a14:foregroundMark x1="48491" y1="6250" x2="48491" y2="6250"/>
                        <a14:foregroundMark x1="51078" y1="1509" x2="51078" y2="1509"/>
                        <a14:foregroundMark x1="62069" y1="3879" x2="62069" y2="3879"/>
                        <a14:foregroundMark x1="69181" y1="7759" x2="69181" y2="7759"/>
                        <a14:foregroundMark x1="62500" y1="3879" x2="62500" y2="3879"/>
                        <a14:foregroundMark x1="69612" y1="7759" x2="69612" y2="7759"/>
                        <a14:foregroundMark x1="76940" y1="18103" x2="76940" y2="18103"/>
                        <a14:foregroundMark x1="80819" y1="25862" x2="80819" y2="25862"/>
                        <a14:foregroundMark x1="69397" y1="33621" x2="69397" y2="33621"/>
                        <a14:foregroundMark x1="66379" y1="34267" x2="66379" y2="34267"/>
                        <a14:foregroundMark x1="64440" y1="42672" x2="71336" y2="33836"/>
                        <a14:foregroundMark x1="71336" y1="33836" x2="72629" y2="29310"/>
                        <a14:foregroundMark x1="66164" y1="29957" x2="67026" y2="38362"/>
                        <a14:foregroundMark x1="67026" y1="38362" x2="67026" y2="38578"/>
                        <a14:foregroundMark x1="29526" y1="27586" x2="36853" y2="29310"/>
                        <a14:foregroundMark x1="26940" y1="34267" x2="39224" y2="34914"/>
                        <a14:foregroundMark x1="46767" y1="76509" x2="66164" y2="76293"/>
                        <a14:foregroundMark x1="66164" y1="76293" x2="71552" y2="73491"/>
                        <a14:foregroundMark x1="47845" y1="93103" x2="47845" y2="93103"/>
                        <a14:foregroundMark x1="50216" y1="98276" x2="50216" y2="98276"/>
                        <a14:foregroundMark x1="16164" y1="69397" x2="16164" y2="69397"/>
                        <a14:foregroundMark x1="17241" y1="69828" x2="17241" y2="69828"/>
                        <a14:foregroundMark x1="15302" y1="66379" x2="15302" y2="66379"/>
                        <a14:foregroundMark x1="18750" y1="75862" x2="18750" y2="75862"/>
                        <a14:foregroundMark x1="19397" y1="78448" x2="19397" y2="78448"/>
                        <a14:foregroundMark x1="20690" y1="80603" x2="20690" y2="80603"/>
                        <a14:foregroundMark x1="12931" y1="60560" x2="12931" y2="60560"/>
                        <a14:foregroundMark x1="12931" y1="53017" x2="14655" y2="64009"/>
                      </a14:backgroundRemoval>
                    </a14:imgEffect>
                  </a14:imgLayer>
                </a14:imgProps>
              </a:ext>
            </a:extLst>
          </a:blip>
          <a:stretch>
            <a:fillRect/>
          </a:stretch>
        </p:blipFill>
        <p:spPr>
          <a:xfrm>
            <a:off x="5016000" y="2349000"/>
            <a:ext cx="2160000" cy="2160000"/>
          </a:xfrm>
          <a:prstGeom prst="rect">
            <a:avLst/>
          </a:prstGeom>
        </p:spPr>
      </p:pic>
    </p:spTree>
    <p:extLst>
      <p:ext uri="{BB962C8B-B14F-4D97-AF65-F5344CB8AC3E}">
        <p14:creationId xmlns:p14="http://schemas.microsoft.com/office/powerpoint/2010/main" val="1937959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82D059D0-4D17-2530-DD1E-51E42936DA1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09641553-E848-E44C-F656-F0B287566D6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8060" l="9914" r="89871">
                        <a14:foregroundMark x1="45905" y1="5388" x2="45905" y2="5388"/>
                        <a14:foregroundMark x1="52586" y1="1940" x2="52586" y2="1940"/>
                        <a14:foregroundMark x1="34698" y1="26293" x2="31034" y2="38793"/>
                        <a14:foregroundMark x1="27155" y1="32543" x2="29526" y2="35776"/>
                        <a14:foregroundMark x1="61422" y1="25000" x2="71983" y2="36638"/>
                        <a14:foregroundMark x1="62500" y1="32112" x2="62500" y2="32112"/>
                        <a14:foregroundMark x1="71767" y1="64009" x2="71767" y2="64009"/>
                        <a14:foregroundMark x1="13578" y1="43534" x2="15086" y2="61207"/>
                        <a14:foregroundMark x1="15086" y1="61207" x2="19828" y2="77586"/>
                        <a14:foregroundMark x1="12931" y1="54526" x2="18319" y2="75000"/>
                        <a14:foregroundMark x1="42026" y1="93750" x2="42026" y2="93750"/>
                        <a14:foregroundMark x1="51724" y1="98060" x2="51724" y2="98060"/>
                        <a14:foregroundMark x1="76293" y1="82974" x2="80819" y2="74138"/>
                        <a14:foregroundMark x1="86638" y1="50216" x2="86638" y2="59914"/>
                        <a14:foregroundMark x1="80172" y1="78664" x2="80172" y2="78664"/>
                        <a14:foregroundMark x1="80819" y1="76509" x2="80819" y2="76509"/>
                        <a14:foregroundMark x1="81466" y1="76078" x2="81466" y2="76078"/>
                        <a14:foregroundMark x1="78879" y1="81250" x2="78879" y2="81250"/>
                        <a14:foregroundMark x1="78233" y1="81897" x2="78233" y2="81897"/>
                        <a14:foregroundMark x1="74353" y1="85991" x2="83190" y2="70690"/>
                        <a14:foregroundMark x1="81034" y1="78017" x2="82759" y2="73922"/>
                        <a14:foregroundMark x1="86638" y1="48707" x2="86638" y2="65302"/>
                        <a14:foregroundMark x1="86638" y1="65302" x2="83405" y2="73707"/>
                        <a14:foregroundMark x1="84698" y1="52802" x2="84698" y2="52802"/>
                        <a14:foregroundMark x1="86638" y1="64224" x2="87500" y2="50216"/>
                        <a14:foregroundMark x1="82759" y1="48491" x2="82759" y2="48491"/>
                        <a14:foregroundMark x1="86853" y1="51293" x2="86638" y2="43966"/>
                        <a14:foregroundMark x1="85991" y1="41379" x2="87500" y2="48491"/>
                        <a14:foregroundMark x1="87716" y1="49784" x2="87716" y2="49784"/>
                        <a14:foregroundMark x1="87716" y1="46767" x2="86853" y2="38147"/>
                        <a14:foregroundMark x1="81681" y1="38793" x2="81681" y2="38793"/>
                      </a14:backgroundRemoval>
                    </a14:imgEffect>
                  </a14:imgLayer>
                </a14:imgProps>
              </a:ext>
            </a:extLst>
          </a:blip>
          <a:stretch>
            <a:fillRect/>
          </a:stretch>
        </p:blipFill>
        <p:spPr>
          <a:xfrm>
            <a:off x="5016000" y="2349000"/>
            <a:ext cx="2160000" cy="2160000"/>
          </a:xfrm>
          <a:prstGeom prst="rect">
            <a:avLst/>
          </a:prstGeom>
        </p:spPr>
      </p:pic>
    </p:spTree>
    <p:extLst>
      <p:ext uri="{BB962C8B-B14F-4D97-AF65-F5344CB8AC3E}">
        <p14:creationId xmlns:p14="http://schemas.microsoft.com/office/powerpoint/2010/main" val="2894037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70F74DA3-902E-8F45-EEBF-02D89452D9E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2107E18-88AE-3EA0-674B-1203352DC734}"/>
              </a:ext>
            </a:extLst>
          </p:cNvPr>
          <p:cNvPicPr>
            <a:picLocks noChangeAspect="1"/>
          </p:cNvPicPr>
          <p:nvPr/>
        </p:nvPicPr>
        <p:blipFill>
          <a:blip r:embed="rId2"/>
          <a:stretch>
            <a:fillRect/>
          </a:stretch>
        </p:blipFill>
        <p:spPr>
          <a:xfrm>
            <a:off x="5016000" y="2349000"/>
            <a:ext cx="2160000" cy="2160000"/>
          </a:xfrm>
          <a:prstGeom prst="rect">
            <a:avLst/>
          </a:prstGeom>
        </p:spPr>
      </p:pic>
    </p:spTree>
    <p:extLst>
      <p:ext uri="{BB962C8B-B14F-4D97-AF65-F5344CB8AC3E}">
        <p14:creationId xmlns:p14="http://schemas.microsoft.com/office/powerpoint/2010/main" val="4143447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22FE1A-67F2-9A08-251F-880432C4BF90}"/>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262247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D8D7E8FC-63CD-D038-66EE-469580598299}"/>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801C20EF-972D-1CEE-8627-F99AF950B11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7414" l="9914" r="89871">
                        <a14:foregroundMark x1="49138" y1="7328" x2="49138" y2="7328"/>
                        <a14:foregroundMark x1="51293" y1="1940" x2="51293" y2="1940"/>
                        <a14:foregroundMark x1="33621" y1="35560" x2="33621" y2="35560"/>
                        <a14:foregroundMark x1="67888" y1="34483" x2="67888" y2="34483"/>
                        <a14:foregroundMark x1="13578" y1="38578" x2="13578" y2="38578"/>
                        <a14:foregroundMark x1="12284" y1="44612" x2="12284" y2="44612"/>
                        <a14:foregroundMark x1="59267" y1="76078" x2="59267" y2="76078"/>
                        <a14:foregroundMark x1="50216" y1="80172" x2="50216" y2="80172"/>
                        <a14:foregroundMark x1="49569" y1="92457" x2="49569" y2="92457"/>
                        <a14:foregroundMark x1="49353" y1="97414" x2="49353" y2="97414"/>
                        <a14:foregroundMark x1="69828" y1="90517" x2="69828" y2="90517"/>
                        <a14:foregroundMark x1="71121" y1="90948" x2="71121" y2="90948"/>
                        <a14:foregroundMark x1="70474" y1="91810" x2="70474" y2="91810"/>
                        <a14:foregroundMark x1="69181" y1="92457" x2="69181" y2="92457"/>
                      </a14:backgroundRemoval>
                    </a14:imgEffect>
                  </a14:imgLayer>
                </a14:imgProps>
              </a:ext>
            </a:extLst>
          </a:blip>
          <a:stretch>
            <a:fillRect/>
          </a:stretch>
        </p:blipFill>
        <p:spPr>
          <a:xfrm>
            <a:off x="5016000" y="2349000"/>
            <a:ext cx="2160000" cy="2160000"/>
          </a:xfrm>
          <a:prstGeom prst="rect">
            <a:avLst/>
          </a:prstGeom>
        </p:spPr>
      </p:pic>
    </p:spTree>
    <p:extLst>
      <p:ext uri="{BB962C8B-B14F-4D97-AF65-F5344CB8AC3E}">
        <p14:creationId xmlns:p14="http://schemas.microsoft.com/office/powerpoint/2010/main" val="3059369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D3D61EF2-15B2-5F37-7159-D4FEE4FE909A}"/>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F5575DBC-72A8-0A9C-3540-E8ED8DE5FE2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802" b="99353" l="9914" r="89871">
                        <a14:foregroundMark x1="43750" y1="7328" x2="43750" y2="7328"/>
                        <a14:foregroundMark x1="52155" y1="2802" x2="52155" y2="2802"/>
                        <a14:foregroundMark x1="26724" y1="12069" x2="26724" y2="12069"/>
                        <a14:foregroundMark x1="22629" y1="17888" x2="30603" y2="9914"/>
                        <a14:foregroundMark x1="28448" y1="29310" x2="76940" y2="36853"/>
                        <a14:foregroundMark x1="60560" y1="23060" x2="61853" y2="36422"/>
                        <a14:foregroundMark x1="15086" y1="65086" x2="37931" y2="63147"/>
                        <a14:foregroundMark x1="37931" y1="63147" x2="38147" y2="63147"/>
                        <a14:foregroundMark x1="33190" y1="71552" x2="53879" y2="84052"/>
                        <a14:foregroundMark x1="68103" y1="68534" x2="68103" y2="68534"/>
                        <a14:foregroundMark x1="79957" y1="74784" x2="79957" y2="74784"/>
                        <a14:foregroundMark x1="58836" y1="93319" x2="58836" y2="93319"/>
                        <a14:foregroundMark x1="49138" y1="99353" x2="49138" y2="99353"/>
                      </a14:backgroundRemoval>
                    </a14:imgEffect>
                  </a14:imgLayer>
                </a14:imgProps>
              </a:ext>
            </a:extLst>
          </a:blip>
          <a:stretch>
            <a:fillRect/>
          </a:stretch>
        </p:blipFill>
        <p:spPr>
          <a:xfrm>
            <a:off x="5016000" y="2349000"/>
            <a:ext cx="2160000" cy="2160000"/>
          </a:xfrm>
          <a:prstGeom prst="rect">
            <a:avLst/>
          </a:prstGeom>
        </p:spPr>
      </p:pic>
    </p:spTree>
    <p:extLst>
      <p:ext uri="{BB962C8B-B14F-4D97-AF65-F5344CB8AC3E}">
        <p14:creationId xmlns:p14="http://schemas.microsoft.com/office/powerpoint/2010/main" val="279774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(12 trials)</a:t>
            </a:r>
          </a:p>
        </p:txBody>
      </p:sp>
    </p:spTree>
    <p:extLst>
      <p:ext uri="{BB962C8B-B14F-4D97-AF65-F5344CB8AC3E}">
        <p14:creationId xmlns:p14="http://schemas.microsoft.com/office/powerpoint/2010/main" val="2739542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B6AADA2E-9EEF-897C-B947-DCE41F3287C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ED541FF-F030-2092-3ECD-32A6FFA1ADB2}"/>
              </a:ext>
            </a:extLst>
          </p:cNvPr>
          <p:cNvPicPr>
            <a:picLocks noChangeAspect="1"/>
          </p:cNvPicPr>
          <p:nvPr/>
        </p:nvPicPr>
        <p:blipFill>
          <a:blip r:embed="rId2"/>
          <a:stretch>
            <a:fillRect/>
          </a:stretch>
        </p:blipFill>
        <p:spPr>
          <a:xfrm>
            <a:off x="5016000" y="2349000"/>
            <a:ext cx="2160000" cy="2160000"/>
          </a:xfrm>
          <a:prstGeom prst="rect">
            <a:avLst/>
          </a:prstGeom>
        </p:spPr>
      </p:pic>
    </p:spTree>
    <p:extLst>
      <p:ext uri="{BB962C8B-B14F-4D97-AF65-F5344CB8AC3E}">
        <p14:creationId xmlns:p14="http://schemas.microsoft.com/office/powerpoint/2010/main" val="1758665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A62FE8-2D8D-89A6-318D-1514870111D0}"/>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402998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1A2B71C8-8CB2-B05B-4707-637A9E9C93E1}"/>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027D456D-4D64-29AE-5429-088F0430D43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509" b="99353" l="9914" r="89871">
                        <a14:foregroundMark x1="43966" y1="8405" x2="43966" y2="8405"/>
                        <a14:foregroundMark x1="51724" y1="1724" x2="51724" y2="1724"/>
                        <a14:foregroundMark x1="31681" y1="30388" x2="39655" y2="32759"/>
                        <a14:foregroundMark x1="39655" y1="32759" x2="45043" y2="36207"/>
                        <a14:foregroundMark x1="60560" y1="29310" x2="69181" y2="31897"/>
                        <a14:foregroundMark x1="69181" y1="31897" x2="74138" y2="36422"/>
                        <a14:foregroundMark x1="48276" y1="61638" x2="48276" y2="61638"/>
                        <a14:foregroundMark x1="51724" y1="75647" x2="51724" y2="75647"/>
                        <a14:foregroundMark x1="62716" y1="76293" x2="62716" y2="76293"/>
                        <a14:foregroundMark x1="53879" y1="92888" x2="53879" y2="92888"/>
                        <a14:foregroundMark x1="51078" y1="97845" x2="51078" y2="97845"/>
                        <a14:foregroundMark x1="46336" y1="98922" x2="46336" y2="98922"/>
                        <a14:foregroundMark x1="49353" y1="99138" x2="49353" y2="99138"/>
                        <a14:foregroundMark x1="57112" y1="99353" x2="57112" y2="99353"/>
                        <a14:foregroundMark x1="60776" y1="98060" x2="60776" y2="98060"/>
                        <a14:foregroundMark x1="58621" y1="98922" x2="58621" y2="98922"/>
                        <a14:foregroundMark x1="40517" y1="98491" x2="40517" y2="98491"/>
                        <a14:foregroundMark x1="41810" y1="98922" x2="41810" y2="98922"/>
                      </a14:backgroundRemoval>
                    </a14:imgEffect>
                  </a14:imgLayer>
                </a14:imgProps>
              </a:ext>
            </a:extLst>
          </a:blip>
          <a:stretch>
            <a:fillRect/>
          </a:stretch>
        </p:blipFill>
        <p:spPr>
          <a:xfrm>
            <a:off x="5016000" y="2349000"/>
            <a:ext cx="2160000" cy="2160000"/>
          </a:xfrm>
          <a:prstGeom prst="rect">
            <a:avLst/>
          </a:prstGeom>
        </p:spPr>
      </p:pic>
    </p:spTree>
    <p:extLst>
      <p:ext uri="{BB962C8B-B14F-4D97-AF65-F5344CB8AC3E}">
        <p14:creationId xmlns:p14="http://schemas.microsoft.com/office/powerpoint/2010/main" val="353043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520E3838-349C-1D8D-B34E-BD536F36F908}"/>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10BBA57-B3C7-0541-8726-47EB8C689CE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9569" l="9914" r="89871">
                        <a14:foregroundMark x1="29741" y1="27155" x2="57328" y2="6034"/>
                        <a14:foregroundMark x1="46552" y1="2371" x2="46552" y2="2371"/>
                        <a14:foregroundMark x1="27802" y1="30819" x2="34914" y2="42026"/>
                        <a14:foregroundMark x1="35345" y1="29957" x2="34483" y2="36853"/>
                        <a14:foregroundMark x1="58836" y1="33405" x2="78233" y2="35129"/>
                        <a14:foregroundMark x1="63362" y1="31250" x2="71552" y2="32328"/>
                        <a14:foregroundMark x1="71552" y1="32328" x2="71767" y2="32543"/>
                        <a14:foregroundMark x1="42457" y1="94397" x2="42457" y2="94397"/>
                        <a14:foregroundMark x1="48491" y1="98922" x2="48491" y2="98922"/>
                        <a14:foregroundMark x1="37931" y1="96552" x2="37931" y2="96552"/>
                        <a14:foregroundMark x1="34698" y1="95690" x2="45474" y2="99569"/>
                      </a14:backgroundRemoval>
                    </a14:imgEffect>
                  </a14:imgLayer>
                </a14:imgProps>
              </a:ext>
            </a:extLst>
          </a:blip>
          <a:stretch>
            <a:fillRect/>
          </a:stretch>
        </p:blipFill>
        <p:spPr>
          <a:xfrm>
            <a:off x="5016000" y="2349000"/>
            <a:ext cx="2160000" cy="2160000"/>
          </a:xfrm>
          <a:prstGeom prst="rect">
            <a:avLst/>
          </a:prstGeom>
        </p:spPr>
      </p:pic>
    </p:spTree>
    <p:extLst>
      <p:ext uri="{BB962C8B-B14F-4D97-AF65-F5344CB8AC3E}">
        <p14:creationId xmlns:p14="http://schemas.microsoft.com/office/powerpoint/2010/main" val="3672932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DD0BDFBD-7EBF-454E-203D-B62A5928688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69CC159-8960-3D56-4AB7-6F2DECF9BF82}"/>
              </a:ext>
            </a:extLst>
          </p:cNvPr>
          <p:cNvPicPr>
            <a:picLocks noChangeAspect="1"/>
          </p:cNvPicPr>
          <p:nvPr/>
        </p:nvPicPr>
        <p:blipFill>
          <a:blip r:embed="rId2"/>
          <a:stretch>
            <a:fillRect/>
          </a:stretch>
        </p:blipFill>
        <p:spPr>
          <a:xfrm>
            <a:off x="5016000" y="2349000"/>
            <a:ext cx="2160000" cy="2160000"/>
          </a:xfrm>
          <a:prstGeom prst="rect">
            <a:avLst/>
          </a:prstGeom>
        </p:spPr>
      </p:pic>
    </p:spTree>
    <p:extLst>
      <p:ext uri="{BB962C8B-B14F-4D97-AF65-F5344CB8AC3E}">
        <p14:creationId xmlns:p14="http://schemas.microsoft.com/office/powerpoint/2010/main" val="739740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4F82EEEB-5F99-A93B-5E9E-5D82D68710C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2D8A1C4-3478-B45A-354F-72CA4C81BADD}"/>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190118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3288ABD6-DBED-91FC-7FFD-D0A39C572FC6}"/>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34070E5-F48F-D39E-E1C0-CA9E197CD7F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8922" l="9914" r="89871">
                        <a14:foregroundMark x1="42026" y1="6681" x2="42026" y2="6681"/>
                        <a14:foregroundMark x1="50862" y1="2586" x2="50862" y2="2586"/>
                        <a14:foregroundMark x1="36422" y1="28448" x2="36422" y2="28448"/>
                        <a14:foregroundMark x1="25000" y1="32974" x2="40517" y2="33405"/>
                        <a14:foregroundMark x1="40517" y1="33405" x2="46767" y2="35560"/>
                        <a14:foregroundMark x1="62716" y1="27155" x2="76078" y2="25216"/>
                        <a14:foregroundMark x1="68966" y1="34052" x2="68966" y2="34052"/>
                        <a14:foregroundMark x1="60776" y1="35991" x2="60776" y2="35991"/>
                        <a14:foregroundMark x1="49569" y1="93966" x2="49569" y2="93966"/>
                        <a14:foregroundMark x1="50216" y1="98922" x2="50216" y2="98922"/>
                        <a14:foregroundMark x1="14871" y1="64655" x2="17888" y2="71336"/>
                      </a14:backgroundRemoval>
                    </a14:imgEffect>
                  </a14:imgLayer>
                </a14:imgProps>
              </a:ext>
            </a:extLst>
          </a:blip>
          <a:stretch>
            <a:fillRect/>
          </a:stretch>
        </p:blipFill>
        <p:spPr>
          <a:xfrm>
            <a:off x="5016000" y="2349000"/>
            <a:ext cx="2160000" cy="2160000"/>
          </a:xfrm>
          <a:prstGeom prst="rect">
            <a:avLst/>
          </a:prstGeom>
        </p:spPr>
      </p:pic>
    </p:spTree>
    <p:extLst>
      <p:ext uri="{BB962C8B-B14F-4D97-AF65-F5344CB8AC3E}">
        <p14:creationId xmlns:p14="http://schemas.microsoft.com/office/powerpoint/2010/main" val="1816580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DF78DE55-6A31-C0E0-DD29-2E572087888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AC3FEF9-05EC-0E4B-04D5-231CF288F4A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8707" l="9914" r="89871">
                        <a14:foregroundMark x1="41595" y1="7328" x2="53879" y2="1940"/>
                        <a14:foregroundMark x1="68103" y1="42026" x2="60560" y2="20905"/>
                        <a14:foregroundMark x1="60560" y1="20905" x2="60560" y2="20259"/>
                        <a14:foregroundMark x1="71767" y1="24138" x2="72845" y2="38147"/>
                        <a14:foregroundMark x1="74784" y1="37500" x2="71552" y2="30388"/>
                        <a14:foregroundMark x1="26940" y1="27155" x2="44181" y2="42241"/>
                        <a14:foregroundMark x1="44181" y1="42241" x2="43966" y2="42241"/>
                        <a14:foregroundMark x1="49353" y1="93750" x2="49353" y2="93750"/>
                        <a14:foregroundMark x1="49353" y1="98707" x2="49353" y2="98707"/>
                      </a14:backgroundRemoval>
                    </a14:imgEffect>
                  </a14:imgLayer>
                </a14:imgProps>
              </a:ext>
            </a:extLst>
          </a:blip>
          <a:stretch>
            <a:fillRect/>
          </a:stretch>
        </p:blipFill>
        <p:spPr>
          <a:xfrm>
            <a:off x="5016000" y="2188736"/>
            <a:ext cx="2160000" cy="2160000"/>
          </a:xfrm>
          <a:prstGeom prst="rect">
            <a:avLst/>
          </a:prstGeom>
        </p:spPr>
      </p:pic>
    </p:spTree>
    <p:extLst>
      <p:ext uri="{BB962C8B-B14F-4D97-AF65-F5344CB8AC3E}">
        <p14:creationId xmlns:p14="http://schemas.microsoft.com/office/powerpoint/2010/main" val="3103987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2D9BAF64-2F31-E8F9-2AB8-FE37FA865D2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03FA0DA-143B-6F87-FC03-9C5897B4B908}"/>
              </a:ext>
            </a:extLst>
          </p:cNvPr>
          <p:cNvPicPr>
            <a:picLocks noChangeAspect="1"/>
          </p:cNvPicPr>
          <p:nvPr/>
        </p:nvPicPr>
        <p:blipFill>
          <a:blip r:embed="rId2"/>
          <a:stretch>
            <a:fillRect/>
          </a:stretch>
        </p:blipFill>
        <p:spPr>
          <a:xfrm>
            <a:off x="5016000" y="2349000"/>
            <a:ext cx="2160000" cy="2160000"/>
          </a:xfrm>
          <a:prstGeom prst="rect">
            <a:avLst/>
          </a:prstGeom>
        </p:spPr>
      </p:pic>
    </p:spTree>
    <p:extLst>
      <p:ext uri="{BB962C8B-B14F-4D97-AF65-F5344CB8AC3E}">
        <p14:creationId xmlns:p14="http://schemas.microsoft.com/office/powerpoint/2010/main" val="160271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39E149A9-7180-D359-9879-95854E5C4A5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6484E80-68E0-6B00-9A2B-EE6BDE3C1FD2}"/>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723639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5909310"/>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Egg task.</a:t>
            </a:r>
          </a:p>
          <a:p>
            <a:endParaRPr lang="en-CH" sz="2400" dirty="0">
              <a:solidFill>
                <a:schemeClr val="bg1"/>
              </a:solidFill>
              <a:latin typeface="Arial" panose="020B0604020202020204" pitchFamily="34" charset="0"/>
              <a:cs typeface="Arial" panose="020B0604020202020204" pitchFamily="34" charset="0"/>
            </a:endParaRPr>
          </a:p>
          <a:p>
            <a:r>
              <a:rPr lang="en-GB" sz="2200" dirty="0">
                <a:solidFill>
                  <a:schemeClr val="bg1"/>
                </a:solidFill>
                <a:latin typeface="Arial" panose="020B0604020202020204" pitchFamily="34" charset="0"/>
                <a:cs typeface="Arial" panose="020B0604020202020204" pitchFamily="34" charset="0"/>
              </a:rPr>
              <a:t>Your goal in this task is to buy as many fresh eggs from the egg farmer for your store as possible. You want to get a good variety of eggs. Some of the eggs are more sensitive and get rotten more easily however. For good eggs you will receive money when reselling them at your shop. When you buy bad eggs you loose money because you cannot resell them.</a:t>
            </a:r>
          </a:p>
          <a:p>
            <a:endParaRPr lang="en-GB" sz="2200" dirty="0">
              <a:solidFill>
                <a:schemeClr val="bg1"/>
              </a:solidFill>
              <a:latin typeface="Arial" panose="020B0604020202020204" pitchFamily="34" charset="0"/>
              <a:cs typeface="Arial" panose="020B0604020202020204" pitchFamily="34" charset="0"/>
            </a:endParaRPr>
          </a:p>
          <a:p>
            <a:r>
              <a:rPr lang="en-GB" sz="2200" dirty="0">
                <a:solidFill>
                  <a:schemeClr val="bg1"/>
                </a:solidFill>
                <a:latin typeface="Arial" panose="020B0604020202020204" pitchFamily="34" charset="0"/>
                <a:cs typeface="Arial" panose="020B0604020202020204" pitchFamily="34" charset="0"/>
              </a:rPr>
              <a:t>Because there are different sorts of eggs, you have to learn which ones are more likely to be rotten and which ones are more likely to stay fresh. </a:t>
            </a:r>
          </a:p>
          <a:p>
            <a:endParaRPr lang="en-GB" sz="2200" dirty="0">
              <a:solidFill>
                <a:schemeClr val="bg1"/>
              </a:solidFill>
              <a:latin typeface="Arial" panose="020B0604020202020204" pitchFamily="34" charset="0"/>
              <a:cs typeface="Arial" panose="020B0604020202020204" pitchFamily="34" charset="0"/>
            </a:endParaRPr>
          </a:p>
          <a:p>
            <a:r>
              <a:rPr lang="en-GB" sz="2200" dirty="0">
                <a:solidFill>
                  <a:schemeClr val="bg1"/>
                </a:solidFill>
                <a:latin typeface="Arial" panose="020B0604020202020204" pitchFamily="34" charset="0"/>
                <a:cs typeface="Arial" panose="020B0604020202020204" pitchFamily="34" charset="0"/>
              </a:rPr>
              <a:t>Try to make as much profit as possible by collecting as many and a high variety of fresh eggs as possible.</a:t>
            </a:r>
          </a:p>
          <a:p>
            <a:endParaRPr lang="en-GB" sz="2200" dirty="0">
              <a:solidFill>
                <a:schemeClr val="bg1"/>
              </a:solidFill>
              <a:latin typeface="Arial" panose="020B0604020202020204" pitchFamily="34" charset="0"/>
              <a:cs typeface="Arial" panose="020B0604020202020204" pitchFamily="34" charset="0"/>
            </a:endParaRPr>
          </a:p>
          <a:p>
            <a:r>
              <a:rPr lang="en-GB" sz="2200" dirty="0">
                <a:solidFill>
                  <a:schemeClr val="bg1"/>
                </a:solidFill>
                <a:latin typeface="Arial" panose="020B0604020202020204" pitchFamily="34" charset="0"/>
                <a:cs typeface="Arial" panose="020B0604020202020204" pitchFamily="34" charset="0"/>
              </a:rPr>
              <a:t>To make it easier to distinguish between the different eggs, we reused some of the faces from the last task you played. The faces have nothing to do with the task itself. This is a profit task.</a:t>
            </a:r>
          </a:p>
          <a:p>
            <a:endParaRPr lang="en-GB"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6116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5EA679AB-5074-40AD-E227-B458D93FB64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43EBE4FD-46F5-48A1-F98D-28077AB2F5A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8922" l="9914" r="89871">
                        <a14:foregroundMark x1="46552" y1="10345" x2="46552" y2="10345"/>
                        <a14:foregroundMark x1="50000" y1="3879" x2="50000" y2="3879"/>
                        <a14:foregroundMark x1="49784" y1="1940" x2="49784" y2="1940"/>
                        <a14:foregroundMark x1="17672" y1="29957" x2="17672" y2="29957"/>
                        <a14:foregroundMark x1="37716" y1="25862" x2="39440" y2="38147"/>
                        <a14:foregroundMark x1="30603" y1="36422" x2="30603" y2="36422"/>
                        <a14:foregroundMark x1="58836" y1="28017" x2="68966" y2="29310"/>
                        <a14:foregroundMark x1="68966" y1="29310" x2="78233" y2="28448"/>
                        <a14:foregroundMark x1="78233" y1="28448" x2="82974" y2="28664"/>
                        <a14:foregroundMark x1="83836" y1="30388" x2="83836" y2="30388"/>
                        <a14:foregroundMark x1="52802" y1="95043" x2="52802" y2="95043"/>
                        <a14:foregroundMark x1="50216" y1="98922" x2="50216" y2="98922"/>
                        <a14:foregroundMark x1="21121" y1="79741" x2="20259" y2="80172"/>
                        <a14:foregroundMark x1="19397" y1="79526" x2="19397" y2="79526"/>
                      </a14:backgroundRemoval>
                    </a14:imgEffect>
                  </a14:imgLayer>
                </a14:imgProps>
              </a:ext>
            </a:extLst>
          </a:blip>
          <a:stretch>
            <a:fillRect/>
          </a:stretch>
        </p:blipFill>
        <p:spPr>
          <a:xfrm>
            <a:off x="5016000" y="2349000"/>
            <a:ext cx="2160000" cy="2160000"/>
          </a:xfrm>
          <a:prstGeom prst="rect">
            <a:avLst/>
          </a:prstGeom>
        </p:spPr>
      </p:pic>
    </p:spTree>
    <p:extLst>
      <p:ext uri="{BB962C8B-B14F-4D97-AF65-F5344CB8AC3E}">
        <p14:creationId xmlns:p14="http://schemas.microsoft.com/office/powerpoint/2010/main" val="2576971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B7BF8486-D25B-DEDF-A9BC-EA95D7999C4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AABF1B2-DDAE-2D78-BB3E-41846F4CA6D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802" b="99569" l="9914" r="89871">
                        <a14:foregroundMark x1="41810" y1="12284" x2="52371" y2="6466"/>
                        <a14:foregroundMark x1="52371" y1="6466" x2="56034" y2="2802"/>
                        <a14:foregroundMark x1="16595" y1="29741" x2="19828" y2="24138"/>
                        <a14:foregroundMark x1="25862" y1="33621" x2="43319" y2="37069"/>
                        <a14:foregroundMark x1="43319" y1="37069" x2="49138" y2="40302"/>
                        <a14:foregroundMark x1="68319" y1="24569" x2="57112" y2="43103"/>
                        <a14:foregroundMark x1="78664" y1="21767" x2="83836" y2="31250"/>
                        <a14:foregroundMark x1="72629" y1="32543" x2="69828" y2="32759"/>
                        <a14:foregroundMark x1="68966" y1="71121" x2="68966" y2="71121"/>
                        <a14:foregroundMark x1="56466" y1="95043" x2="56466" y2="95043"/>
                        <a14:foregroundMark x1="51078" y1="99353" x2="51078" y2="99353"/>
                        <a14:foregroundMark x1="43319" y1="99569" x2="43319" y2="99569"/>
                      </a14:backgroundRemoval>
                    </a14:imgEffect>
                  </a14:imgLayer>
                </a14:imgProps>
              </a:ext>
            </a:extLst>
          </a:blip>
          <a:stretch>
            <a:fillRect/>
          </a:stretch>
        </p:blipFill>
        <p:spPr>
          <a:xfrm>
            <a:off x="5016000" y="2349000"/>
            <a:ext cx="2160000" cy="2160000"/>
          </a:xfrm>
          <a:prstGeom prst="rect">
            <a:avLst/>
          </a:prstGeom>
        </p:spPr>
      </p:pic>
    </p:spTree>
    <p:extLst>
      <p:ext uri="{BB962C8B-B14F-4D97-AF65-F5344CB8AC3E}">
        <p14:creationId xmlns:p14="http://schemas.microsoft.com/office/powerpoint/2010/main" val="2743365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1E1F802D-02B9-65F8-6F94-4303786E715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E517BB0-0C03-BAFB-E9F4-27413468A70A}"/>
              </a:ext>
            </a:extLst>
          </p:cNvPr>
          <p:cNvPicPr>
            <a:picLocks noChangeAspect="1"/>
          </p:cNvPicPr>
          <p:nvPr/>
        </p:nvPicPr>
        <p:blipFill>
          <a:blip r:embed="rId2"/>
          <a:stretch>
            <a:fillRect/>
          </a:stretch>
        </p:blipFill>
        <p:spPr>
          <a:xfrm>
            <a:off x="5016000" y="2349000"/>
            <a:ext cx="2160000" cy="2160000"/>
          </a:xfrm>
          <a:prstGeom prst="rect">
            <a:avLst/>
          </a:prstGeom>
        </p:spPr>
      </p:pic>
    </p:spTree>
    <p:extLst>
      <p:ext uri="{BB962C8B-B14F-4D97-AF65-F5344CB8AC3E}">
        <p14:creationId xmlns:p14="http://schemas.microsoft.com/office/powerpoint/2010/main" val="1439036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F3F2F404-A47E-A10E-83A1-6BDE7975BF7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4FA992D-5DF9-8C9A-88EB-4B32614E1F0F}"/>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67649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E2549A1B-8A99-F1DE-BF00-5F97CF0A0C3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348597B-538C-3C29-21EB-ADFFEF2B466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8707" l="9914" r="89871">
                        <a14:foregroundMark x1="51940" y1="4526" x2="51940" y2="4526"/>
                        <a14:foregroundMark x1="52371" y1="1940" x2="52371" y2="1940"/>
                        <a14:foregroundMark x1="27371" y1="24784" x2="42457" y2="37284"/>
                        <a14:foregroundMark x1="28664" y1="35560" x2="28664" y2="35560"/>
                        <a14:foregroundMark x1="52802" y1="34052" x2="69181" y2="25647"/>
                        <a14:foregroundMark x1="78233" y1="21983" x2="82759" y2="30819"/>
                        <a14:foregroundMark x1="82543" y1="27155" x2="82543" y2="27155"/>
                        <a14:foregroundMark x1="83405" y1="28233" x2="83405" y2="28233"/>
                        <a14:foregroundMark x1="83405" y1="27155" x2="83405" y2="27155"/>
                        <a14:foregroundMark x1="83405" y1="29095" x2="83405" y2="29095"/>
                        <a14:foregroundMark x1="60129" y1="33190" x2="75431" y2="34267"/>
                        <a14:foregroundMark x1="53664" y1="93534" x2="53664" y2="93534"/>
                        <a14:foregroundMark x1="50216" y1="98707" x2="50216" y2="98707"/>
                      </a14:backgroundRemoval>
                    </a14:imgEffect>
                  </a14:imgLayer>
                </a14:imgProps>
              </a:ext>
            </a:extLst>
          </a:blip>
          <a:stretch>
            <a:fillRect/>
          </a:stretch>
        </p:blipFill>
        <p:spPr>
          <a:xfrm>
            <a:off x="5016000" y="2349000"/>
            <a:ext cx="2160000" cy="2160000"/>
          </a:xfrm>
          <a:prstGeom prst="rect">
            <a:avLst/>
          </a:prstGeom>
        </p:spPr>
      </p:pic>
    </p:spTree>
    <p:extLst>
      <p:ext uri="{BB962C8B-B14F-4D97-AF65-F5344CB8AC3E}">
        <p14:creationId xmlns:p14="http://schemas.microsoft.com/office/powerpoint/2010/main" val="3457798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7B6FF0A2-6479-42A3-F5C6-D535190E5EF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0283889-3B48-14A9-C191-81D2FDB214C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7414" l="9914" r="89871">
                        <a14:foregroundMark x1="44612" y1="10560" x2="44612" y2="10560"/>
                        <a14:foregroundMark x1="50000" y1="6250" x2="50000" y2="6250"/>
                        <a14:foregroundMark x1="47845" y1="1940" x2="47845" y2="1940"/>
                        <a14:foregroundMark x1="56466" y1="97414" x2="56466" y2="97414"/>
                        <a14:foregroundMark x1="61853" y1="29310" x2="61853" y2="29310"/>
                        <a14:foregroundMark x1="34267" y1="30603" x2="34267" y2="30603"/>
                        <a14:foregroundMark x1="33621" y1="68966" x2="33621" y2="68966"/>
                        <a14:foregroundMark x1="51724" y1="56034" x2="51724" y2="56034"/>
                        <a14:foregroundMark x1="76078" y1="84052" x2="76078" y2="84052"/>
                        <a14:foregroundMark x1="85991" y1="42457" x2="85991" y2="42457"/>
                        <a14:foregroundMark x1="85991" y1="41164" x2="85991" y2="41164"/>
                        <a14:foregroundMark x1="86207" y1="42241" x2="86207" y2="42241"/>
                        <a14:foregroundMark x1="86207" y1="40302" x2="86207" y2="40302"/>
                        <a14:foregroundMark x1="76724" y1="84052" x2="76724" y2="84052"/>
                        <a14:foregroundMark x1="76724" y1="84267" x2="76724" y2="84267"/>
                        <a14:foregroundMark x1="76724" y1="84914" x2="76724" y2="84914"/>
                        <a14:foregroundMark x1="76293" y1="84052" x2="76293" y2="84052"/>
                        <a14:foregroundMark x1="76724" y1="84267" x2="76724" y2="84267"/>
                        <a14:foregroundMark x1="76724" y1="84267" x2="76724" y2="84483"/>
                        <a14:foregroundMark x1="79095" y1="76078" x2="79095" y2="76078"/>
                        <a14:foregroundMark x1="76509" y1="84267" x2="77371" y2="83621"/>
                        <a14:foregroundMark x1="77371" y1="78017" x2="77371" y2="78017"/>
                      </a14:backgroundRemoval>
                    </a14:imgEffect>
                  </a14:imgLayer>
                </a14:imgProps>
              </a:ext>
            </a:extLst>
          </a:blip>
          <a:stretch>
            <a:fillRect/>
          </a:stretch>
        </p:blipFill>
        <p:spPr>
          <a:xfrm>
            <a:off x="5016000" y="2349000"/>
            <a:ext cx="2160000" cy="2160000"/>
          </a:xfrm>
          <a:prstGeom prst="rect">
            <a:avLst/>
          </a:prstGeom>
        </p:spPr>
      </p:pic>
    </p:spTree>
    <p:extLst>
      <p:ext uri="{BB962C8B-B14F-4D97-AF65-F5344CB8AC3E}">
        <p14:creationId xmlns:p14="http://schemas.microsoft.com/office/powerpoint/2010/main" val="1023085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443C470D-9A5B-91DA-318A-6C272308FB5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D1F0431-8318-73F0-8836-CE9DCE2D28FD}"/>
              </a:ext>
            </a:extLst>
          </p:cNvPr>
          <p:cNvPicPr>
            <a:picLocks noChangeAspect="1"/>
          </p:cNvPicPr>
          <p:nvPr/>
        </p:nvPicPr>
        <p:blipFill>
          <a:blip r:embed="rId2"/>
          <a:stretch>
            <a:fillRect/>
          </a:stretch>
        </p:blipFill>
        <p:spPr>
          <a:xfrm>
            <a:off x="5016000" y="2349000"/>
            <a:ext cx="2160000" cy="2160000"/>
          </a:xfrm>
          <a:prstGeom prst="rect">
            <a:avLst/>
          </a:prstGeom>
        </p:spPr>
      </p:pic>
    </p:spTree>
    <p:extLst>
      <p:ext uri="{BB962C8B-B14F-4D97-AF65-F5344CB8AC3E}">
        <p14:creationId xmlns:p14="http://schemas.microsoft.com/office/powerpoint/2010/main" val="1011469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6E54AA87-90A2-FE43-EFA2-56AC519A3F9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53509F2-DE82-AE26-7358-5BAE99E7AEA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4680827" y="2349000"/>
            <a:ext cx="2830345" cy="2160000"/>
          </a:xfrm>
          <a:prstGeom prst="rect">
            <a:avLst/>
          </a:prstGeom>
        </p:spPr>
      </p:pic>
    </p:spTree>
    <p:extLst>
      <p:ext uri="{BB962C8B-B14F-4D97-AF65-F5344CB8AC3E}">
        <p14:creationId xmlns:p14="http://schemas.microsoft.com/office/powerpoint/2010/main" val="621995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9ECDCAC2-305E-E2C4-69B5-5035E5D5B8D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B5083BC-61B5-79C7-618E-4FE538A0DBD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4680827" y="2349000"/>
            <a:ext cx="2830345" cy="2160000"/>
          </a:xfrm>
          <a:prstGeom prst="rect">
            <a:avLst/>
          </a:prstGeom>
        </p:spPr>
      </p:pic>
      <p:pic>
        <p:nvPicPr>
          <p:cNvPr id="12" name="Graphic 11" descr="Close with solid fill">
            <a:extLst>
              <a:ext uri="{FF2B5EF4-FFF2-40B4-BE49-F238E27FC236}">
                <a16:creationId xmlns:a16="http://schemas.microsoft.com/office/drawing/2014/main" id="{585D4A3B-AFE8-09B3-F2B4-EE908C0264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15999" y="2349000"/>
            <a:ext cx="2160000" cy="2160000"/>
          </a:xfrm>
          <a:prstGeom prst="rect">
            <a:avLst/>
          </a:prstGeom>
          <a:effectLst>
            <a:softEdge rad="0"/>
          </a:effectLst>
        </p:spPr>
      </p:pic>
    </p:spTree>
    <p:extLst>
      <p:ext uri="{BB962C8B-B14F-4D97-AF65-F5344CB8AC3E}">
        <p14:creationId xmlns:p14="http://schemas.microsoft.com/office/powerpoint/2010/main" val="3112204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73856" y="2510165"/>
            <a:ext cx="11444287" cy="1569660"/>
          </a:xfrm>
          <a:prstGeom prst="rect">
            <a:avLst/>
          </a:prstGeom>
          <a:noFill/>
        </p:spPr>
        <p:txBody>
          <a:bodyPr wrap="square" rtlCol="0">
            <a:spAutoFit/>
          </a:bodyPr>
          <a:lstStyle/>
          <a:p>
            <a:pPr algn="ctr"/>
            <a:r>
              <a:rPr lang="en-CH" sz="9600" dirty="0">
                <a:solidFill>
                  <a:schemeClr val="bg1"/>
                </a:solidFill>
                <a:latin typeface="Avenir Light" panose="020B0402020203020204" pitchFamily="34" charset="77"/>
                <a:cs typeface="Arial" panose="020B0604020202020204" pitchFamily="34" charset="0"/>
              </a:rPr>
              <a:t>+</a:t>
            </a:r>
          </a:p>
        </p:txBody>
      </p:sp>
    </p:spTree>
    <p:extLst>
      <p:ext uri="{BB962C8B-B14F-4D97-AF65-F5344CB8AC3E}">
        <p14:creationId xmlns:p14="http://schemas.microsoft.com/office/powerpoint/2010/main" val="337245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5570756"/>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POINTS</a:t>
            </a:r>
          </a:p>
          <a:p>
            <a:endParaRPr lang="en-CH" sz="2400" dirty="0">
              <a:solidFill>
                <a:schemeClr val="bg1"/>
              </a:solidFill>
              <a:latin typeface="Arial" panose="020B0604020202020204" pitchFamily="34" charset="0"/>
              <a:cs typeface="Arial" panose="020B0604020202020204" pitchFamily="34" charset="0"/>
            </a:endParaRPr>
          </a:p>
          <a:p>
            <a:endParaRPr lang="en-GB" sz="2200" dirty="0">
              <a:solidFill>
                <a:schemeClr val="bg1"/>
              </a:solidFill>
              <a:latin typeface="Arial" panose="020B0604020202020204" pitchFamily="34" charset="0"/>
              <a:cs typeface="Arial" panose="020B0604020202020204" pitchFamily="34" charset="0"/>
            </a:endParaRPr>
          </a:p>
          <a:p>
            <a:r>
              <a:rPr lang="en-GB" sz="2200" dirty="0">
                <a:solidFill>
                  <a:schemeClr val="bg1"/>
                </a:solidFill>
                <a:latin typeface="Arial" panose="020B0604020202020204" pitchFamily="34" charset="0"/>
                <a:cs typeface="Arial" panose="020B0604020202020204" pitchFamily="34" charset="0"/>
              </a:rPr>
              <a:t>If an egg that you buy is rotten, you will loose money and a point. If you refrain from collecting an egg that would have been fresh, you also loose a point. You gain points if you buy fresh eggs or correctly refuse rotten eggs offered by the farmer.</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can reach 50 points across all tasks you will earn an additional 5 AUD on top of the participation reimbursement.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reach 100 points across all tasks you will earn an additional 5 AUD on top of the participation reimbursement and the 50-point bonus.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After each task you will learn how many points you accumulated.</a:t>
            </a:r>
          </a:p>
          <a:p>
            <a:endParaRPr lang="en-CH" sz="22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6080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3EA4BC-C794-ADDF-A1A3-B7FC9E83B19C}"/>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062932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F27E21-B004-68AF-2485-A4D06B57CE76}"/>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386870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42480A-BBD8-6D26-ED28-6A7FA443D398}"/>
              </a:ext>
            </a:extLst>
          </p:cNvPr>
          <p:cNvPicPr>
            <a:picLocks noChangeAspect="1"/>
          </p:cNvPicPr>
          <p:nvPr/>
        </p:nvPicPr>
        <p:blipFill>
          <a:blip r:embed="rId2"/>
          <a:stretch>
            <a:fillRect/>
          </a:stretch>
        </p:blipFill>
        <p:spPr>
          <a:xfrm>
            <a:off x="4680827" y="2349000"/>
            <a:ext cx="2830345" cy="2160000"/>
          </a:xfrm>
          <a:prstGeom prst="rect">
            <a:avLst/>
          </a:prstGeom>
        </p:spPr>
      </p:pic>
    </p:spTree>
    <p:extLst>
      <p:ext uri="{BB962C8B-B14F-4D97-AF65-F5344CB8AC3E}">
        <p14:creationId xmlns:p14="http://schemas.microsoft.com/office/powerpoint/2010/main" val="3388625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DCE88E35-1585-7753-4AAA-0A7FAD850364}"/>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BEF3D65A-5462-E8CF-AC01-B62E2C03621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8060" l="9914" r="89871">
                        <a14:foregroundMark x1="52586" y1="6250" x2="52586" y2="6250"/>
                        <a14:foregroundMark x1="52155" y1="1940" x2="52155" y2="1940"/>
                        <a14:foregroundMark x1="33621" y1="21767" x2="33190" y2="44828"/>
                        <a14:foregroundMark x1="33190" y1="44828" x2="32759" y2="45043"/>
                        <a14:foregroundMark x1="65086" y1="19612" x2="71121" y2="43319"/>
                        <a14:foregroundMark x1="13362" y1="39871" x2="18750" y2="25647"/>
                        <a14:foregroundMark x1="51293" y1="92241" x2="51293" y2="92241"/>
                        <a14:foregroundMark x1="50862" y1="98060" x2="50862" y2="98060"/>
                        <a14:foregroundMark x1="75647" y1="18319" x2="75647" y2="18319"/>
                      </a14:backgroundRemoval>
                    </a14:imgEffect>
                  </a14:imgLayer>
                </a14:imgProps>
              </a:ext>
            </a:extLst>
          </a:blip>
          <a:stretch>
            <a:fillRect/>
          </a:stretch>
        </p:blipFill>
        <p:spPr>
          <a:xfrm>
            <a:off x="5016000" y="2349000"/>
            <a:ext cx="2160000" cy="2160000"/>
          </a:xfrm>
          <a:prstGeom prst="rect">
            <a:avLst/>
          </a:prstGeom>
        </p:spPr>
      </p:pic>
    </p:spTree>
    <p:extLst>
      <p:ext uri="{BB962C8B-B14F-4D97-AF65-F5344CB8AC3E}">
        <p14:creationId xmlns:p14="http://schemas.microsoft.com/office/powerpoint/2010/main" val="2568164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F8DB4A07-65F7-C296-104F-8BFCE9B676D3}"/>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27FB650C-4E7B-F242-F4CF-1A623EA5452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9353" l="9914" r="89871">
                        <a14:foregroundMark x1="44612" y1="6034" x2="44612" y2="6034"/>
                        <a14:foregroundMark x1="50216" y1="2155" x2="50216" y2="2155"/>
                        <a14:foregroundMark x1="35129" y1="25000" x2="35776" y2="37069"/>
                        <a14:foregroundMark x1="27155" y1="35345" x2="27155" y2="35345"/>
                        <a14:foregroundMark x1="40086" y1="35776" x2="40086" y2="35776"/>
                        <a14:foregroundMark x1="60991" y1="27802" x2="75000" y2="32974"/>
                        <a14:foregroundMark x1="31466" y1="68750" x2="36207" y2="72198"/>
                        <a14:foregroundMark x1="47629" y1="94397" x2="47629" y2="94397"/>
                        <a14:foregroundMark x1="49784" y1="99353" x2="49784" y2="99353"/>
                      </a14:backgroundRemoval>
                    </a14:imgEffect>
                  </a14:imgLayer>
                </a14:imgProps>
              </a:ext>
            </a:extLst>
          </a:blip>
          <a:stretch>
            <a:fillRect/>
          </a:stretch>
        </p:blipFill>
        <p:spPr>
          <a:xfrm>
            <a:off x="5016000" y="2349000"/>
            <a:ext cx="2160000" cy="2160000"/>
          </a:xfrm>
          <a:prstGeom prst="rect">
            <a:avLst/>
          </a:prstGeom>
        </p:spPr>
      </p:pic>
    </p:spTree>
    <p:extLst>
      <p:ext uri="{BB962C8B-B14F-4D97-AF65-F5344CB8AC3E}">
        <p14:creationId xmlns:p14="http://schemas.microsoft.com/office/powerpoint/2010/main" val="2575793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46464"/>
        </a:solidFill>
        <a:effectLst/>
      </p:bgPr>
    </p:bg>
    <p:spTree>
      <p:nvGrpSpPr>
        <p:cNvPr id="1" name="">
          <a:extLst>
            <a:ext uri="{FF2B5EF4-FFF2-40B4-BE49-F238E27FC236}">
              <a16:creationId xmlns:a16="http://schemas.microsoft.com/office/drawing/2014/main" id="{DE19C48C-AD49-1B80-D533-BE394BE774BD}"/>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52D5C8F3-9035-6AF3-84E4-F6C9D9B8184F}"/>
              </a:ext>
            </a:extLst>
          </p:cNvPr>
          <p:cNvPicPr>
            <a:picLocks noChangeAspect="1"/>
          </p:cNvPicPr>
          <p:nvPr/>
        </p:nvPicPr>
        <p:blipFill>
          <a:blip r:embed="rId2"/>
          <a:stretch>
            <a:fillRect/>
          </a:stretch>
        </p:blipFill>
        <p:spPr>
          <a:xfrm>
            <a:off x="5016000" y="2349000"/>
            <a:ext cx="2160000" cy="2160000"/>
          </a:xfrm>
          <a:prstGeom prst="rect">
            <a:avLst/>
          </a:prstGeom>
        </p:spPr>
      </p:pic>
    </p:spTree>
    <p:extLst>
      <p:ext uri="{BB962C8B-B14F-4D97-AF65-F5344CB8AC3E}">
        <p14:creationId xmlns:p14="http://schemas.microsoft.com/office/powerpoint/2010/main" val="1763482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526774-AD3D-A2BF-8B22-289424073E47}"/>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4139463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2978</TotalTime>
  <Words>313</Words>
  <Application>Microsoft Macintosh PowerPoint</Application>
  <PresentationFormat>Widescreen</PresentationFormat>
  <Paragraphs>24</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Avenir Black</vt:lpstr>
      <vt:lpstr>Avenir Book</vt:lpstr>
      <vt:lpstr>Avenir Light</vt:lpstr>
      <vt:lpstr>Calibri</vt:lpstr>
      <vt:lpstr>Calibri Light</vt:lpstr>
      <vt:lpstr>Office Theme</vt:lpstr>
      <vt:lpstr>Social-Affective Prediction (SAP) Control Task  Egg Task  </vt:lpstr>
      <vt:lpstr>Practice Task Slides (12 trials)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Social-Affective Prediction (SAP) Task  </dc:title>
  <dc:creator>Katharina Wellstein</dc:creator>
  <cp:lastModifiedBy>Katharina Wellstein</cp:lastModifiedBy>
  <cp:revision>20</cp:revision>
  <dcterms:created xsi:type="dcterms:W3CDTF">2024-02-18T22:57:18Z</dcterms:created>
  <dcterms:modified xsi:type="dcterms:W3CDTF">2024-10-14T05:01:23Z</dcterms:modified>
</cp:coreProperties>
</file>