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8" r:id="rId3"/>
    <p:sldId id="282" r:id="rId4"/>
    <p:sldId id="3497" r:id="rId5"/>
    <p:sldId id="3519" r:id="rId6"/>
    <p:sldId id="283" r:id="rId7"/>
    <p:sldId id="3511" r:id="rId8"/>
    <p:sldId id="3479" r:id="rId9"/>
    <p:sldId id="3480" r:id="rId10"/>
    <p:sldId id="3512" r:id="rId11"/>
    <p:sldId id="3481" r:id="rId12"/>
    <p:sldId id="3482" r:id="rId13"/>
    <p:sldId id="3513" r:id="rId14"/>
    <p:sldId id="3483" r:id="rId15"/>
    <p:sldId id="3484" r:id="rId16"/>
    <p:sldId id="3514" r:id="rId17"/>
    <p:sldId id="3485" r:id="rId18"/>
    <p:sldId id="3486" r:id="rId19"/>
    <p:sldId id="3515" r:id="rId20"/>
    <p:sldId id="3503" r:id="rId21"/>
    <p:sldId id="3504" r:id="rId22"/>
    <p:sldId id="3516" r:id="rId23"/>
    <p:sldId id="3505" r:id="rId24"/>
    <p:sldId id="3506" r:id="rId25"/>
    <p:sldId id="3517" r:id="rId26"/>
    <p:sldId id="3508" r:id="rId27"/>
    <p:sldId id="3509" r:id="rId28"/>
    <p:sldId id="3518" r:id="rId29"/>
    <p:sldId id="3510" r:id="rId30"/>
    <p:sldId id="3475" r:id="rId31"/>
    <p:sldId id="3474" r:id="rId32"/>
    <p:sldId id="3498" r:id="rId33"/>
    <p:sldId id="3502" r:id="rId34"/>
    <p:sldId id="3500" r:id="rId35"/>
    <p:sldId id="3499" r:id="rId36"/>
    <p:sldId id="3476" r:id="rId37"/>
    <p:sldId id="3477" r:id="rId38"/>
  </p:sldIdLst>
  <p:sldSz cx="12192000" cy="6858000"/>
  <p:notesSz cx="6858000" cy="9144000"/>
  <p:defaultTextStyle>
    <a:defPPr>
      <a:defRPr lang="en-C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D5D5D"/>
    <a:srgbClr val="5C5C5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9404"/>
    <p:restoredTop sz="95666"/>
  </p:normalViewPr>
  <p:slideViewPr>
    <p:cSldViewPr snapToGrid="0">
      <p:cViewPr varScale="1">
        <p:scale>
          <a:sx n="105" d="100"/>
          <a:sy n="105" d="100"/>
        </p:scale>
        <p:origin x="200" y="6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3E3CC8-6864-C001-E0CC-C18C1148D4C0}"/>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CH"/>
          </a:p>
        </p:txBody>
      </p:sp>
      <p:sp>
        <p:nvSpPr>
          <p:cNvPr id="3" name="Subtitle 2">
            <a:extLst>
              <a:ext uri="{FF2B5EF4-FFF2-40B4-BE49-F238E27FC236}">
                <a16:creationId xmlns:a16="http://schemas.microsoft.com/office/drawing/2014/main" id="{06D46EFD-BB15-81B3-CFB7-607DFC03CB5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CH"/>
          </a:p>
        </p:txBody>
      </p:sp>
      <p:sp>
        <p:nvSpPr>
          <p:cNvPr id="4" name="Date Placeholder 3">
            <a:extLst>
              <a:ext uri="{FF2B5EF4-FFF2-40B4-BE49-F238E27FC236}">
                <a16:creationId xmlns:a16="http://schemas.microsoft.com/office/drawing/2014/main" id="{AB8A971F-37C6-08F8-8B54-B15FD32F747D}"/>
              </a:ext>
            </a:extLst>
          </p:cNvPr>
          <p:cNvSpPr>
            <a:spLocks noGrp="1"/>
          </p:cNvSpPr>
          <p:nvPr>
            <p:ph type="dt" sz="half" idx="10"/>
          </p:nvPr>
        </p:nvSpPr>
        <p:spPr/>
        <p:txBody>
          <a:bodyPr/>
          <a:lstStyle/>
          <a:p>
            <a:fld id="{9B916260-F45C-B647-88A4-C91F6BA5DC4E}" type="datetimeFigureOut">
              <a:rPr lang="en-CH" smtClean="0"/>
              <a:t>08.05.25</a:t>
            </a:fld>
            <a:endParaRPr lang="en-CH"/>
          </a:p>
        </p:txBody>
      </p:sp>
      <p:sp>
        <p:nvSpPr>
          <p:cNvPr id="5" name="Footer Placeholder 4">
            <a:extLst>
              <a:ext uri="{FF2B5EF4-FFF2-40B4-BE49-F238E27FC236}">
                <a16:creationId xmlns:a16="http://schemas.microsoft.com/office/drawing/2014/main" id="{4AA5B6C6-3F39-216B-491B-A82284F1EC00}"/>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47C4025F-EF1B-B9C5-D748-5668A0490316}"/>
              </a:ext>
            </a:extLst>
          </p:cNvPr>
          <p:cNvSpPr>
            <a:spLocks noGrp="1"/>
          </p:cNvSpPr>
          <p:nvPr>
            <p:ph type="sldNum" sz="quarter" idx="12"/>
          </p:nvPr>
        </p:nvSpPr>
        <p:spPr/>
        <p:txBody>
          <a:bodyPr/>
          <a:lstStyle/>
          <a:p>
            <a:fld id="{5FC22B87-F2B3-2D43-9903-FACB49A44C96}" type="slidenum">
              <a:rPr lang="en-CH" smtClean="0"/>
              <a:t>‹#›</a:t>
            </a:fld>
            <a:endParaRPr lang="en-CH"/>
          </a:p>
        </p:txBody>
      </p:sp>
    </p:spTree>
    <p:extLst>
      <p:ext uri="{BB962C8B-B14F-4D97-AF65-F5344CB8AC3E}">
        <p14:creationId xmlns:p14="http://schemas.microsoft.com/office/powerpoint/2010/main" val="34705149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2BB4C6-F5CF-85E2-94E8-87EE6031EA9A}"/>
              </a:ext>
            </a:extLst>
          </p:cNvPr>
          <p:cNvSpPr>
            <a:spLocks noGrp="1"/>
          </p:cNvSpPr>
          <p:nvPr>
            <p:ph type="title"/>
          </p:nvPr>
        </p:nvSpPr>
        <p:spPr/>
        <p:txBody>
          <a:bodyPr/>
          <a:lstStyle/>
          <a:p>
            <a:r>
              <a:rPr lang="en-GB"/>
              <a:t>Click to edit Master title style</a:t>
            </a:r>
            <a:endParaRPr lang="en-CH"/>
          </a:p>
        </p:txBody>
      </p:sp>
      <p:sp>
        <p:nvSpPr>
          <p:cNvPr id="3" name="Vertical Text Placeholder 2">
            <a:extLst>
              <a:ext uri="{FF2B5EF4-FFF2-40B4-BE49-F238E27FC236}">
                <a16:creationId xmlns:a16="http://schemas.microsoft.com/office/drawing/2014/main" id="{617F2D32-6944-DA21-BE4B-6EEF254F3BB5}"/>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26D31737-6020-83BF-DB38-075A29C4E98B}"/>
              </a:ext>
            </a:extLst>
          </p:cNvPr>
          <p:cNvSpPr>
            <a:spLocks noGrp="1"/>
          </p:cNvSpPr>
          <p:nvPr>
            <p:ph type="dt" sz="half" idx="10"/>
          </p:nvPr>
        </p:nvSpPr>
        <p:spPr/>
        <p:txBody>
          <a:bodyPr/>
          <a:lstStyle/>
          <a:p>
            <a:fld id="{9B916260-F45C-B647-88A4-C91F6BA5DC4E}" type="datetimeFigureOut">
              <a:rPr lang="en-CH" smtClean="0"/>
              <a:t>08.05.25</a:t>
            </a:fld>
            <a:endParaRPr lang="en-CH"/>
          </a:p>
        </p:txBody>
      </p:sp>
      <p:sp>
        <p:nvSpPr>
          <p:cNvPr id="5" name="Footer Placeholder 4">
            <a:extLst>
              <a:ext uri="{FF2B5EF4-FFF2-40B4-BE49-F238E27FC236}">
                <a16:creationId xmlns:a16="http://schemas.microsoft.com/office/drawing/2014/main" id="{D516B512-A251-CF32-0E8B-D2781F078A62}"/>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07762FE7-03DB-DF43-0478-2917EFA90F3F}"/>
              </a:ext>
            </a:extLst>
          </p:cNvPr>
          <p:cNvSpPr>
            <a:spLocks noGrp="1"/>
          </p:cNvSpPr>
          <p:nvPr>
            <p:ph type="sldNum" sz="quarter" idx="12"/>
          </p:nvPr>
        </p:nvSpPr>
        <p:spPr/>
        <p:txBody>
          <a:bodyPr/>
          <a:lstStyle/>
          <a:p>
            <a:fld id="{5FC22B87-F2B3-2D43-9903-FACB49A44C96}" type="slidenum">
              <a:rPr lang="en-CH" smtClean="0"/>
              <a:t>‹#›</a:t>
            </a:fld>
            <a:endParaRPr lang="en-CH"/>
          </a:p>
        </p:txBody>
      </p:sp>
    </p:spTree>
    <p:extLst>
      <p:ext uri="{BB962C8B-B14F-4D97-AF65-F5344CB8AC3E}">
        <p14:creationId xmlns:p14="http://schemas.microsoft.com/office/powerpoint/2010/main" val="2108543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2858DCC-F148-86DA-9F16-A968482926C2}"/>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CH"/>
          </a:p>
        </p:txBody>
      </p:sp>
      <p:sp>
        <p:nvSpPr>
          <p:cNvPr id="3" name="Vertical Text Placeholder 2">
            <a:extLst>
              <a:ext uri="{FF2B5EF4-FFF2-40B4-BE49-F238E27FC236}">
                <a16:creationId xmlns:a16="http://schemas.microsoft.com/office/drawing/2014/main" id="{8DF18125-6968-1CC6-CFAA-AE492A8BFFFF}"/>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38842073-874F-55C4-B1CD-3AD4E2AA2D34}"/>
              </a:ext>
            </a:extLst>
          </p:cNvPr>
          <p:cNvSpPr>
            <a:spLocks noGrp="1"/>
          </p:cNvSpPr>
          <p:nvPr>
            <p:ph type="dt" sz="half" idx="10"/>
          </p:nvPr>
        </p:nvSpPr>
        <p:spPr/>
        <p:txBody>
          <a:bodyPr/>
          <a:lstStyle/>
          <a:p>
            <a:fld id="{9B916260-F45C-B647-88A4-C91F6BA5DC4E}" type="datetimeFigureOut">
              <a:rPr lang="en-CH" smtClean="0"/>
              <a:t>08.05.25</a:t>
            </a:fld>
            <a:endParaRPr lang="en-CH"/>
          </a:p>
        </p:txBody>
      </p:sp>
      <p:sp>
        <p:nvSpPr>
          <p:cNvPr id="5" name="Footer Placeholder 4">
            <a:extLst>
              <a:ext uri="{FF2B5EF4-FFF2-40B4-BE49-F238E27FC236}">
                <a16:creationId xmlns:a16="http://schemas.microsoft.com/office/drawing/2014/main" id="{6F90E08E-534B-416E-1EC2-95C2180256A7}"/>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17CB5FE3-0E1A-7F19-27DA-110AEC58E42B}"/>
              </a:ext>
            </a:extLst>
          </p:cNvPr>
          <p:cNvSpPr>
            <a:spLocks noGrp="1"/>
          </p:cNvSpPr>
          <p:nvPr>
            <p:ph type="sldNum" sz="quarter" idx="12"/>
          </p:nvPr>
        </p:nvSpPr>
        <p:spPr/>
        <p:txBody>
          <a:bodyPr/>
          <a:lstStyle/>
          <a:p>
            <a:fld id="{5FC22B87-F2B3-2D43-9903-FACB49A44C96}" type="slidenum">
              <a:rPr lang="en-CH" smtClean="0"/>
              <a:t>‹#›</a:t>
            </a:fld>
            <a:endParaRPr lang="en-CH"/>
          </a:p>
        </p:txBody>
      </p:sp>
    </p:spTree>
    <p:extLst>
      <p:ext uri="{BB962C8B-B14F-4D97-AF65-F5344CB8AC3E}">
        <p14:creationId xmlns:p14="http://schemas.microsoft.com/office/powerpoint/2010/main" val="42817418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45BAA-1811-3D26-C40A-5A5F68761E23}"/>
              </a:ext>
            </a:extLst>
          </p:cNvPr>
          <p:cNvSpPr>
            <a:spLocks noGrp="1"/>
          </p:cNvSpPr>
          <p:nvPr>
            <p:ph type="title"/>
          </p:nvPr>
        </p:nvSpPr>
        <p:spPr/>
        <p:txBody>
          <a:bodyPr/>
          <a:lstStyle/>
          <a:p>
            <a:r>
              <a:rPr lang="en-GB"/>
              <a:t>Click to edit Master title style</a:t>
            </a:r>
            <a:endParaRPr lang="en-CH"/>
          </a:p>
        </p:txBody>
      </p:sp>
      <p:sp>
        <p:nvSpPr>
          <p:cNvPr id="3" name="Content Placeholder 2">
            <a:extLst>
              <a:ext uri="{FF2B5EF4-FFF2-40B4-BE49-F238E27FC236}">
                <a16:creationId xmlns:a16="http://schemas.microsoft.com/office/drawing/2014/main" id="{69B885F9-6DD6-EB2B-8757-FD21DA2DA8F3}"/>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C7BBF378-1E64-BC3A-4BBE-C36F95697C7F}"/>
              </a:ext>
            </a:extLst>
          </p:cNvPr>
          <p:cNvSpPr>
            <a:spLocks noGrp="1"/>
          </p:cNvSpPr>
          <p:nvPr>
            <p:ph type="dt" sz="half" idx="10"/>
          </p:nvPr>
        </p:nvSpPr>
        <p:spPr/>
        <p:txBody>
          <a:bodyPr/>
          <a:lstStyle/>
          <a:p>
            <a:fld id="{9B916260-F45C-B647-88A4-C91F6BA5DC4E}" type="datetimeFigureOut">
              <a:rPr lang="en-CH" smtClean="0"/>
              <a:t>08.05.25</a:t>
            </a:fld>
            <a:endParaRPr lang="en-CH"/>
          </a:p>
        </p:txBody>
      </p:sp>
      <p:sp>
        <p:nvSpPr>
          <p:cNvPr id="5" name="Footer Placeholder 4">
            <a:extLst>
              <a:ext uri="{FF2B5EF4-FFF2-40B4-BE49-F238E27FC236}">
                <a16:creationId xmlns:a16="http://schemas.microsoft.com/office/drawing/2014/main" id="{F616A988-979E-C1BD-2F07-2E20C237C996}"/>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202F9897-F9F6-A7C5-ABC6-9D9CF22EC0C2}"/>
              </a:ext>
            </a:extLst>
          </p:cNvPr>
          <p:cNvSpPr>
            <a:spLocks noGrp="1"/>
          </p:cNvSpPr>
          <p:nvPr>
            <p:ph type="sldNum" sz="quarter" idx="12"/>
          </p:nvPr>
        </p:nvSpPr>
        <p:spPr/>
        <p:txBody>
          <a:bodyPr/>
          <a:lstStyle/>
          <a:p>
            <a:fld id="{5FC22B87-F2B3-2D43-9903-FACB49A44C96}" type="slidenum">
              <a:rPr lang="en-CH" smtClean="0"/>
              <a:t>‹#›</a:t>
            </a:fld>
            <a:endParaRPr lang="en-CH"/>
          </a:p>
        </p:txBody>
      </p:sp>
    </p:spTree>
    <p:extLst>
      <p:ext uri="{BB962C8B-B14F-4D97-AF65-F5344CB8AC3E}">
        <p14:creationId xmlns:p14="http://schemas.microsoft.com/office/powerpoint/2010/main" val="37423832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3EB14-57E1-3BC8-729F-90F2BFF17355}"/>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CH"/>
          </a:p>
        </p:txBody>
      </p:sp>
      <p:sp>
        <p:nvSpPr>
          <p:cNvPr id="3" name="Text Placeholder 2">
            <a:extLst>
              <a:ext uri="{FF2B5EF4-FFF2-40B4-BE49-F238E27FC236}">
                <a16:creationId xmlns:a16="http://schemas.microsoft.com/office/drawing/2014/main" id="{33BC7E51-0EF3-936F-3AED-299FBA79F9C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5CEFEEA8-ECD1-02F6-B8A9-7F2C766A63C5}"/>
              </a:ext>
            </a:extLst>
          </p:cNvPr>
          <p:cNvSpPr>
            <a:spLocks noGrp="1"/>
          </p:cNvSpPr>
          <p:nvPr>
            <p:ph type="dt" sz="half" idx="10"/>
          </p:nvPr>
        </p:nvSpPr>
        <p:spPr/>
        <p:txBody>
          <a:bodyPr/>
          <a:lstStyle/>
          <a:p>
            <a:fld id="{9B916260-F45C-B647-88A4-C91F6BA5DC4E}" type="datetimeFigureOut">
              <a:rPr lang="en-CH" smtClean="0"/>
              <a:t>08.05.25</a:t>
            </a:fld>
            <a:endParaRPr lang="en-CH"/>
          </a:p>
        </p:txBody>
      </p:sp>
      <p:sp>
        <p:nvSpPr>
          <p:cNvPr id="5" name="Footer Placeholder 4">
            <a:extLst>
              <a:ext uri="{FF2B5EF4-FFF2-40B4-BE49-F238E27FC236}">
                <a16:creationId xmlns:a16="http://schemas.microsoft.com/office/drawing/2014/main" id="{B04F896D-9014-5C35-8B07-AB89F816A5F4}"/>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E90C2C7C-C17E-1CC1-2B73-19878CA210F6}"/>
              </a:ext>
            </a:extLst>
          </p:cNvPr>
          <p:cNvSpPr>
            <a:spLocks noGrp="1"/>
          </p:cNvSpPr>
          <p:nvPr>
            <p:ph type="sldNum" sz="quarter" idx="12"/>
          </p:nvPr>
        </p:nvSpPr>
        <p:spPr/>
        <p:txBody>
          <a:bodyPr/>
          <a:lstStyle/>
          <a:p>
            <a:fld id="{5FC22B87-F2B3-2D43-9903-FACB49A44C96}" type="slidenum">
              <a:rPr lang="en-CH" smtClean="0"/>
              <a:t>‹#›</a:t>
            </a:fld>
            <a:endParaRPr lang="en-CH"/>
          </a:p>
        </p:txBody>
      </p:sp>
    </p:spTree>
    <p:extLst>
      <p:ext uri="{BB962C8B-B14F-4D97-AF65-F5344CB8AC3E}">
        <p14:creationId xmlns:p14="http://schemas.microsoft.com/office/powerpoint/2010/main" val="1567936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3F9F5D-5089-50E8-A80E-8B97613BB2BE}"/>
              </a:ext>
            </a:extLst>
          </p:cNvPr>
          <p:cNvSpPr>
            <a:spLocks noGrp="1"/>
          </p:cNvSpPr>
          <p:nvPr>
            <p:ph type="title"/>
          </p:nvPr>
        </p:nvSpPr>
        <p:spPr/>
        <p:txBody>
          <a:bodyPr/>
          <a:lstStyle/>
          <a:p>
            <a:r>
              <a:rPr lang="en-GB"/>
              <a:t>Click to edit Master title style</a:t>
            </a:r>
            <a:endParaRPr lang="en-CH"/>
          </a:p>
        </p:txBody>
      </p:sp>
      <p:sp>
        <p:nvSpPr>
          <p:cNvPr id="3" name="Content Placeholder 2">
            <a:extLst>
              <a:ext uri="{FF2B5EF4-FFF2-40B4-BE49-F238E27FC236}">
                <a16:creationId xmlns:a16="http://schemas.microsoft.com/office/drawing/2014/main" id="{BCBA727A-EC4B-447E-BF0D-EC10EFFC3933}"/>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Content Placeholder 3">
            <a:extLst>
              <a:ext uri="{FF2B5EF4-FFF2-40B4-BE49-F238E27FC236}">
                <a16:creationId xmlns:a16="http://schemas.microsoft.com/office/drawing/2014/main" id="{DF2674B1-4E77-A712-0200-E3737BF18C41}"/>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5" name="Date Placeholder 4">
            <a:extLst>
              <a:ext uri="{FF2B5EF4-FFF2-40B4-BE49-F238E27FC236}">
                <a16:creationId xmlns:a16="http://schemas.microsoft.com/office/drawing/2014/main" id="{A8A1ABA3-9936-94DE-2D78-76924B037D82}"/>
              </a:ext>
            </a:extLst>
          </p:cNvPr>
          <p:cNvSpPr>
            <a:spLocks noGrp="1"/>
          </p:cNvSpPr>
          <p:nvPr>
            <p:ph type="dt" sz="half" idx="10"/>
          </p:nvPr>
        </p:nvSpPr>
        <p:spPr/>
        <p:txBody>
          <a:bodyPr/>
          <a:lstStyle/>
          <a:p>
            <a:fld id="{9B916260-F45C-B647-88A4-C91F6BA5DC4E}" type="datetimeFigureOut">
              <a:rPr lang="en-CH" smtClean="0"/>
              <a:t>08.05.25</a:t>
            </a:fld>
            <a:endParaRPr lang="en-CH"/>
          </a:p>
        </p:txBody>
      </p:sp>
      <p:sp>
        <p:nvSpPr>
          <p:cNvPr id="6" name="Footer Placeholder 5">
            <a:extLst>
              <a:ext uri="{FF2B5EF4-FFF2-40B4-BE49-F238E27FC236}">
                <a16:creationId xmlns:a16="http://schemas.microsoft.com/office/drawing/2014/main" id="{0BBE9162-17AE-1EC3-F814-545F970801BA}"/>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9A7B5B5F-8D53-3568-A071-686E47B1ED8E}"/>
              </a:ext>
            </a:extLst>
          </p:cNvPr>
          <p:cNvSpPr>
            <a:spLocks noGrp="1"/>
          </p:cNvSpPr>
          <p:nvPr>
            <p:ph type="sldNum" sz="quarter" idx="12"/>
          </p:nvPr>
        </p:nvSpPr>
        <p:spPr/>
        <p:txBody>
          <a:bodyPr/>
          <a:lstStyle/>
          <a:p>
            <a:fld id="{5FC22B87-F2B3-2D43-9903-FACB49A44C96}" type="slidenum">
              <a:rPr lang="en-CH" smtClean="0"/>
              <a:t>‹#›</a:t>
            </a:fld>
            <a:endParaRPr lang="en-CH"/>
          </a:p>
        </p:txBody>
      </p:sp>
    </p:spTree>
    <p:extLst>
      <p:ext uri="{BB962C8B-B14F-4D97-AF65-F5344CB8AC3E}">
        <p14:creationId xmlns:p14="http://schemas.microsoft.com/office/powerpoint/2010/main" val="33884320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3BFAC5-4EED-3969-869A-94FC59FF5ECF}"/>
              </a:ext>
            </a:extLst>
          </p:cNvPr>
          <p:cNvSpPr>
            <a:spLocks noGrp="1"/>
          </p:cNvSpPr>
          <p:nvPr>
            <p:ph type="title"/>
          </p:nvPr>
        </p:nvSpPr>
        <p:spPr>
          <a:xfrm>
            <a:off x="839788" y="365125"/>
            <a:ext cx="10515600" cy="1325563"/>
          </a:xfrm>
        </p:spPr>
        <p:txBody>
          <a:bodyPr/>
          <a:lstStyle/>
          <a:p>
            <a:r>
              <a:rPr lang="en-GB"/>
              <a:t>Click to edit Master title style</a:t>
            </a:r>
            <a:endParaRPr lang="en-CH"/>
          </a:p>
        </p:txBody>
      </p:sp>
      <p:sp>
        <p:nvSpPr>
          <p:cNvPr id="3" name="Text Placeholder 2">
            <a:extLst>
              <a:ext uri="{FF2B5EF4-FFF2-40B4-BE49-F238E27FC236}">
                <a16:creationId xmlns:a16="http://schemas.microsoft.com/office/drawing/2014/main" id="{0AA35B27-B388-760D-6D35-BAA8443EEFC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1DE3A083-A190-B731-D658-1B047DC9F3A8}"/>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5" name="Text Placeholder 4">
            <a:extLst>
              <a:ext uri="{FF2B5EF4-FFF2-40B4-BE49-F238E27FC236}">
                <a16:creationId xmlns:a16="http://schemas.microsoft.com/office/drawing/2014/main" id="{D1843D65-F5B5-0453-819C-266153E7DE9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A40A8153-4AB6-D8FD-F367-4DF8D1228840}"/>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7" name="Date Placeholder 6">
            <a:extLst>
              <a:ext uri="{FF2B5EF4-FFF2-40B4-BE49-F238E27FC236}">
                <a16:creationId xmlns:a16="http://schemas.microsoft.com/office/drawing/2014/main" id="{EAFA0483-72DB-4C9E-04B5-25B8959A0FA7}"/>
              </a:ext>
            </a:extLst>
          </p:cNvPr>
          <p:cNvSpPr>
            <a:spLocks noGrp="1"/>
          </p:cNvSpPr>
          <p:nvPr>
            <p:ph type="dt" sz="half" idx="10"/>
          </p:nvPr>
        </p:nvSpPr>
        <p:spPr/>
        <p:txBody>
          <a:bodyPr/>
          <a:lstStyle/>
          <a:p>
            <a:fld id="{9B916260-F45C-B647-88A4-C91F6BA5DC4E}" type="datetimeFigureOut">
              <a:rPr lang="en-CH" smtClean="0"/>
              <a:t>08.05.25</a:t>
            </a:fld>
            <a:endParaRPr lang="en-CH"/>
          </a:p>
        </p:txBody>
      </p:sp>
      <p:sp>
        <p:nvSpPr>
          <p:cNvPr id="8" name="Footer Placeholder 7">
            <a:extLst>
              <a:ext uri="{FF2B5EF4-FFF2-40B4-BE49-F238E27FC236}">
                <a16:creationId xmlns:a16="http://schemas.microsoft.com/office/drawing/2014/main" id="{671833A9-C4E2-963D-B302-BD5D9D03B549}"/>
              </a:ext>
            </a:extLst>
          </p:cNvPr>
          <p:cNvSpPr>
            <a:spLocks noGrp="1"/>
          </p:cNvSpPr>
          <p:nvPr>
            <p:ph type="ftr" sz="quarter" idx="11"/>
          </p:nvPr>
        </p:nvSpPr>
        <p:spPr/>
        <p:txBody>
          <a:bodyPr/>
          <a:lstStyle/>
          <a:p>
            <a:endParaRPr lang="en-CH"/>
          </a:p>
        </p:txBody>
      </p:sp>
      <p:sp>
        <p:nvSpPr>
          <p:cNvPr id="9" name="Slide Number Placeholder 8">
            <a:extLst>
              <a:ext uri="{FF2B5EF4-FFF2-40B4-BE49-F238E27FC236}">
                <a16:creationId xmlns:a16="http://schemas.microsoft.com/office/drawing/2014/main" id="{396CC581-AE09-31F9-815D-35847722EC5F}"/>
              </a:ext>
            </a:extLst>
          </p:cNvPr>
          <p:cNvSpPr>
            <a:spLocks noGrp="1"/>
          </p:cNvSpPr>
          <p:nvPr>
            <p:ph type="sldNum" sz="quarter" idx="12"/>
          </p:nvPr>
        </p:nvSpPr>
        <p:spPr/>
        <p:txBody>
          <a:bodyPr/>
          <a:lstStyle/>
          <a:p>
            <a:fld id="{5FC22B87-F2B3-2D43-9903-FACB49A44C96}" type="slidenum">
              <a:rPr lang="en-CH" smtClean="0"/>
              <a:t>‹#›</a:t>
            </a:fld>
            <a:endParaRPr lang="en-CH"/>
          </a:p>
        </p:txBody>
      </p:sp>
    </p:spTree>
    <p:extLst>
      <p:ext uri="{BB962C8B-B14F-4D97-AF65-F5344CB8AC3E}">
        <p14:creationId xmlns:p14="http://schemas.microsoft.com/office/powerpoint/2010/main" val="447368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2A3E9-83FC-A6FB-2E67-3578112C28CF}"/>
              </a:ext>
            </a:extLst>
          </p:cNvPr>
          <p:cNvSpPr>
            <a:spLocks noGrp="1"/>
          </p:cNvSpPr>
          <p:nvPr>
            <p:ph type="title"/>
          </p:nvPr>
        </p:nvSpPr>
        <p:spPr/>
        <p:txBody>
          <a:bodyPr/>
          <a:lstStyle/>
          <a:p>
            <a:r>
              <a:rPr lang="en-GB"/>
              <a:t>Click to edit Master title style</a:t>
            </a:r>
            <a:endParaRPr lang="en-CH"/>
          </a:p>
        </p:txBody>
      </p:sp>
      <p:sp>
        <p:nvSpPr>
          <p:cNvPr id="3" name="Date Placeholder 2">
            <a:extLst>
              <a:ext uri="{FF2B5EF4-FFF2-40B4-BE49-F238E27FC236}">
                <a16:creationId xmlns:a16="http://schemas.microsoft.com/office/drawing/2014/main" id="{3A9F2B88-9737-0E37-5891-920A2466590F}"/>
              </a:ext>
            </a:extLst>
          </p:cNvPr>
          <p:cNvSpPr>
            <a:spLocks noGrp="1"/>
          </p:cNvSpPr>
          <p:nvPr>
            <p:ph type="dt" sz="half" idx="10"/>
          </p:nvPr>
        </p:nvSpPr>
        <p:spPr/>
        <p:txBody>
          <a:bodyPr/>
          <a:lstStyle/>
          <a:p>
            <a:fld id="{9B916260-F45C-B647-88A4-C91F6BA5DC4E}" type="datetimeFigureOut">
              <a:rPr lang="en-CH" smtClean="0"/>
              <a:t>08.05.25</a:t>
            </a:fld>
            <a:endParaRPr lang="en-CH"/>
          </a:p>
        </p:txBody>
      </p:sp>
      <p:sp>
        <p:nvSpPr>
          <p:cNvPr id="4" name="Footer Placeholder 3">
            <a:extLst>
              <a:ext uri="{FF2B5EF4-FFF2-40B4-BE49-F238E27FC236}">
                <a16:creationId xmlns:a16="http://schemas.microsoft.com/office/drawing/2014/main" id="{07B2355B-D8E5-45FE-AD9E-33AB2B63ECAC}"/>
              </a:ext>
            </a:extLst>
          </p:cNvPr>
          <p:cNvSpPr>
            <a:spLocks noGrp="1"/>
          </p:cNvSpPr>
          <p:nvPr>
            <p:ph type="ftr" sz="quarter" idx="11"/>
          </p:nvPr>
        </p:nvSpPr>
        <p:spPr/>
        <p:txBody>
          <a:bodyPr/>
          <a:lstStyle/>
          <a:p>
            <a:endParaRPr lang="en-CH"/>
          </a:p>
        </p:txBody>
      </p:sp>
      <p:sp>
        <p:nvSpPr>
          <p:cNvPr id="5" name="Slide Number Placeholder 4">
            <a:extLst>
              <a:ext uri="{FF2B5EF4-FFF2-40B4-BE49-F238E27FC236}">
                <a16:creationId xmlns:a16="http://schemas.microsoft.com/office/drawing/2014/main" id="{B800323C-D06C-9F33-6FCB-DA94630A42C0}"/>
              </a:ext>
            </a:extLst>
          </p:cNvPr>
          <p:cNvSpPr>
            <a:spLocks noGrp="1"/>
          </p:cNvSpPr>
          <p:nvPr>
            <p:ph type="sldNum" sz="quarter" idx="12"/>
          </p:nvPr>
        </p:nvSpPr>
        <p:spPr/>
        <p:txBody>
          <a:bodyPr/>
          <a:lstStyle/>
          <a:p>
            <a:fld id="{5FC22B87-F2B3-2D43-9903-FACB49A44C96}" type="slidenum">
              <a:rPr lang="en-CH" smtClean="0"/>
              <a:t>‹#›</a:t>
            </a:fld>
            <a:endParaRPr lang="en-CH"/>
          </a:p>
        </p:txBody>
      </p:sp>
    </p:spTree>
    <p:extLst>
      <p:ext uri="{BB962C8B-B14F-4D97-AF65-F5344CB8AC3E}">
        <p14:creationId xmlns:p14="http://schemas.microsoft.com/office/powerpoint/2010/main" val="39187856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B34E6C6-6819-AF99-F1C1-F5F228ACA683}"/>
              </a:ext>
            </a:extLst>
          </p:cNvPr>
          <p:cNvSpPr>
            <a:spLocks noGrp="1"/>
          </p:cNvSpPr>
          <p:nvPr>
            <p:ph type="dt" sz="half" idx="10"/>
          </p:nvPr>
        </p:nvSpPr>
        <p:spPr/>
        <p:txBody>
          <a:bodyPr/>
          <a:lstStyle/>
          <a:p>
            <a:fld id="{9B916260-F45C-B647-88A4-C91F6BA5DC4E}" type="datetimeFigureOut">
              <a:rPr lang="en-CH" smtClean="0"/>
              <a:t>08.05.25</a:t>
            </a:fld>
            <a:endParaRPr lang="en-CH"/>
          </a:p>
        </p:txBody>
      </p:sp>
      <p:sp>
        <p:nvSpPr>
          <p:cNvPr id="3" name="Footer Placeholder 2">
            <a:extLst>
              <a:ext uri="{FF2B5EF4-FFF2-40B4-BE49-F238E27FC236}">
                <a16:creationId xmlns:a16="http://schemas.microsoft.com/office/drawing/2014/main" id="{E9F8F3AE-4CDB-1D8D-EADB-07475A00245F}"/>
              </a:ext>
            </a:extLst>
          </p:cNvPr>
          <p:cNvSpPr>
            <a:spLocks noGrp="1"/>
          </p:cNvSpPr>
          <p:nvPr>
            <p:ph type="ftr" sz="quarter" idx="11"/>
          </p:nvPr>
        </p:nvSpPr>
        <p:spPr/>
        <p:txBody>
          <a:bodyPr/>
          <a:lstStyle/>
          <a:p>
            <a:endParaRPr lang="en-CH"/>
          </a:p>
        </p:txBody>
      </p:sp>
      <p:sp>
        <p:nvSpPr>
          <p:cNvPr id="4" name="Slide Number Placeholder 3">
            <a:extLst>
              <a:ext uri="{FF2B5EF4-FFF2-40B4-BE49-F238E27FC236}">
                <a16:creationId xmlns:a16="http://schemas.microsoft.com/office/drawing/2014/main" id="{65349449-6D17-4D03-3ECB-098D50F72FC2}"/>
              </a:ext>
            </a:extLst>
          </p:cNvPr>
          <p:cNvSpPr>
            <a:spLocks noGrp="1"/>
          </p:cNvSpPr>
          <p:nvPr>
            <p:ph type="sldNum" sz="quarter" idx="12"/>
          </p:nvPr>
        </p:nvSpPr>
        <p:spPr/>
        <p:txBody>
          <a:bodyPr/>
          <a:lstStyle/>
          <a:p>
            <a:fld id="{5FC22B87-F2B3-2D43-9903-FACB49A44C96}" type="slidenum">
              <a:rPr lang="en-CH" smtClean="0"/>
              <a:t>‹#›</a:t>
            </a:fld>
            <a:endParaRPr lang="en-CH"/>
          </a:p>
        </p:txBody>
      </p:sp>
    </p:spTree>
    <p:extLst>
      <p:ext uri="{BB962C8B-B14F-4D97-AF65-F5344CB8AC3E}">
        <p14:creationId xmlns:p14="http://schemas.microsoft.com/office/powerpoint/2010/main" val="12454799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D21FF1-6A28-CA08-449E-5B7DCE83F4C7}"/>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CH"/>
          </a:p>
        </p:txBody>
      </p:sp>
      <p:sp>
        <p:nvSpPr>
          <p:cNvPr id="3" name="Content Placeholder 2">
            <a:extLst>
              <a:ext uri="{FF2B5EF4-FFF2-40B4-BE49-F238E27FC236}">
                <a16:creationId xmlns:a16="http://schemas.microsoft.com/office/drawing/2014/main" id="{DC12F018-593F-46EC-04A3-9595B1B8A65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Text Placeholder 3">
            <a:extLst>
              <a:ext uri="{FF2B5EF4-FFF2-40B4-BE49-F238E27FC236}">
                <a16:creationId xmlns:a16="http://schemas.microsoft.com/office/drawing/2014/main" id="{DE55D7B9-7477-4E6A-10E9-F8F9B79A87D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DC91BFF1-7C91-E378-8EAE-FBE12F628567}"/>
              </a:ext>
            </a:extLst>
          </p:cNvPr>
          <p:cNvSpPr>
            <a:spLocks noGrp="1"/>
          </p:cNvSpPr>
          <p:nvPr>
            <p:ph type="dt" sz="half" idx="10"/>
          </p:nvPr>
        </p:nvSpPr>
        <p:spPr/>
        <p:txBody>
          <a:bodyPr/>
          <a:lstStyle/>
          <a:p>
            <a:fld id="{9B916260-F45C-B647-88A4-C91F6BA5DC4E}" type="datetimeFigureOut">
              <a:rPr lang="en-CH" smtClean="0"/>
              <a:t>08.05.25</a:t>
            </a:fld>
            <a:endParaRPr lang="en-CH"/>
          </a:p>
        </p:txBody>
      </p:sp>
      <p:sp>
        <p:nvSpPr>
          <p:cNvPr id="6" name="Footer Placeholder 5">
            <a:extLst>
              <a:ext uri="{FF2B5EF4-FFF2-40B4-BE49-F238E27FC236}">
                <a16:creationId xmlns:a16="http://schemas.microsoft.com/office/drawing/2014/main" id="{38B5BCF8-7453-AA99-18CA-2E907167DF32}"/>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E996A181-5BEA-B9CB-A9EF-18548ADED50D}"/>
              </a:ext>
            </a:extLst>
          </p:cNvPr>
          <p:cNvSpPr>
            <a:spLocks noGrp="1"/>
          </p:cNvSpPr>
          <p:nvPr>
            <p:ph type="sldNum" sz="quarter" idx="12"/>
          </p:nvPr>
        </p:nvSpPr>
        <p:spPr/>
        <p:txBody>
          <a:bodyPr/>
          <a:lstStyle/>
          <a:p>
            <a:fld id="{5FC22B87-F2B3-2D43-9903-FACB49A44C96}" type="slidenum">
              <a:rPr lang="en-CH" smtClean="0"/>
              <a:t>‹#›</a:t>
            </a:fld>
            <a:endParaRPr lang="en-CH"/>
          </a:p>
        </p:txBody>
      </p:sp>
    </p:spTree>
    <p:extLst>
      <p:ext uri="{BB962C8B-B14F-4D97-AF65-F5344CB8AC3E}">
        <p14:creationId xmlns:p14="http://schemas.microsoft.com/office/powerpoint/2010/main" val="25106064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C7C60-8A15-6F3B-1DAB-301D3F9743ED}"/>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CH"/>
          </a:p>
        </p:txBody>
      </p:sp>
      <p:sp>
        <p:nvSpPr>
          <p:cNvPr id="3" name="Picture Placeholder 2">
            <a:extLst>
              <a:ext uri="{FF2B5EF4-FFF2-40B4-BE49-F238E27FC236}">
                <a16:creationId xmlns:a16="http://schemas.microsoft.com/office/drawing/2014/main" id="{97C85F2A-734E-A1B3-E12D-436D1A4FF86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H"/>
          </a:p>
        </p:txBody>
      </p:sp>
      <p:sp>
        <p:nvSpPr>
          <p:cNvPr id="4" name="Text Placeholder 3">
            <a:extLst>
              <a:ext uri="{FF2B5EF4-FFF2-40B4-BE49-F238E27FC236}">
                <a16:creationId xmlns:a16="http://schemas.microsoft.com/office/drawing/2014/main" id="{7ED180C7-9AA9-052F-6E66-5DF49369B0C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E09A9DDC-DB2E-65C1-35D1-B527268101C7}"/>
              </a:ext>
            </a:extLst>
          </p:cNvPr>
          <p:cNvSpPr>
            <a:spLocks noGrp="1"/>
          </p:cNvSpPr>
          <p:nvPr>
            <p:ph type="dt" sz="half" idx="10"/>
          </p:nvPr>
        </p:nvSpPr>
        <p:spPr/>
        <p:txBody>
          <a:bodyPr/>
          <a:lstStyle/>
          <a:p>
            <a:fld id="{9B916260-F45C-B647-88A4-C91F6BA5DC4E}" type="datetimeFigureOut">
              <a:rPr lang="en-CH" smtClean="0"/>
              <a:t>08.05.25</a:t>
            </a:fld>
            <a:endParaRPr lang="en-CH"/>
          </a:p>
        </p:txBody>
      </p:sp>
      <p:sp>
        <p:nvSpPr>
          <p:cNvPr id="6" name="Footer Placeholder 5">
            <a:extLst>
              <a:ext uri="{FF2B5EF4-FFF2-40B4-BE49-F238E27FC236}">
                <a16:creationId xmlns:a16="http://schemas.microsoft.com/office/drawing/2014/main" id="{9570B91D-3C0A-D67C-556E-E5FF05330E8F}"/>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510C08CB-1EB7-C832-C838-8406CC19E41C}"/>
              </a:ext>
            </a:extLst>
          </p:cNvPr>
          <p:cNvSpPr>
            <a:spLocks noGrp="1"/>
          </p:cNvSpPr>
          <p:nvPr>
            <p:ph type="sldNum" sz="quarter" idx="12"/>
          </p:nvPr>
        </p:nvSpPr>
        <p:spPr/>
        <p:txBody>
          <a:bodyPr/>
          <a:lstStyle/>
          <a:p>
            <a:fld id="{5FC22B87-F2B3-2D43-9903-FACB49A44C96}" type="slidenum">
              <a:rPr lang="en-CH" smtClean="0"/>
              <a:t>‹#›</a:t>
            </a:fld>
            <a:endParaRPr lang="en-CH"/>
          </a:p>
        </p:txBody>
      </p:sp>
    </p:spTree>
    <p:extLst>
      <p:ext uri="{BB962C8B-B14F-4D97-AF65-F5344CB8AC3E}">
        <p14:creationId xmlns:p14="http://schemas.microsoft.com/office/powerpoint/2010/main" val="20339977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681A696-5C59-F35A-EFBF-563AC3E8031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CH"/>
          </a:p>
        </p:txBody>
      </p:sp>
      <p:sp>
        <p:nvSpPr>
          <p:cNvPr id="3" name="Text Placeholder 2">
            <a:extLst>
              <a:ext uri="{FF2B5EF4-FFF2-40B4-BE49-F238E27FC236}">
                <a16:creationId xmlns:a16="http://schemas.microsoft.com/office/drawing/2014/main" id="{58B129BE-4A91-D9FB-C3A8-485BAE636C2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E0A338C6-71D3-0E64-BA5C-E91F302E336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B916260-F45C-B647-88A4-C91F6BA5DC4E}" type="datetimeFigureOut">
              <a:rPr lang="en-CH" smtClean="0"/>
              <a:t>08.05.25</a:t>
            </a:fld>
            <a:endParaRPr lang="en-CH"/>
          </a:p>
        </p:txBody>
      </p:sp>
      <p:sp>
        <p:nvSpPr>
          <p:cNvPr id="5" name="Footer Placeholder 4">
            <a:extLst>
              <a:ext uri="{FF2B5EF4-FFF2-40B4-BE49-F238E27FC236}">
                <a16:creationId xmlns:a16="http://schemas.microsoft.com/office/drawing/2014/main" id="{C5BB7EE0-1F2C-EA74-7C74-5EE7886F7E2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H"/>
          </a:p>
        </p:txBody>
      </p:sp>
      <p:sp>
        <p:nvSpPr>
          <p:cNvPr id="6" name="Slide Number Placeholder 5">
            <a:extLst>
              <a:ext uri="{FF2B5EF4-FFF2-40B4-BE49-F238E27FC236}">
                <a16:creationId xmlns:a16="http://schemas.microsoft.com/office/drawing/2014/main" id="{80FE1CCF-0F42-44AF-1517-0B167A3CCC9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C22B87-F2B3-2D43-9903-FACB49A44C96}" type="slidenum">
              <a:rPr lang="en-CH" smtClean="0"/>
              <a:t>‹#›</a:t>
            </a:fld>
            <a:endParaRPr lang="en-CH"/>
          </a:p>
        </p:txBody>
      </p:sp>
    </p:spTree>
    <p:extLst>
      <p:ext uri="{BB962C8B-B14F-4D97-AF65-F5344CB8AC3E}">
        <p14:creationId xmlns:p14="http://schemas.microsoft.com/office/powerpoint/2010/main" val="26131058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C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microsoft.com/office/2007/relationships/hdphoto" Target="../media/hdphoto6.wdp"/><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microsoft.com/office/2007/relationships/hdphoto" Target="../media/hdphoto7.wdp"/><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microsoft.com/office/2007/relationships/hdphoto" Target="../media/hdphoto8.wdp"/><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microsoft.com/office/2007/relationships/hdphoto" Target="../media/hdphoto9.wdp"/><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microsoft.com/office/2007/relationships/hdphoto" Target="../media/hdphoto10.wdp"/><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microsoft.com/office/2007/relationships/hdphoto" Target="../media/hdphoto11.wdp"/><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microsoft.com/office/2007/relationships/hdphoto" Target="../media/hdphoto12.wdp"/><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microsoft.com/office/2007/relationships/hdphoto" Target="../media/hdphoto13.wdp"/><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microsoft.com/office/2007/relationships/hdphoto" Target="../media/hdphoto14.wdp"/><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microsoft.com/office/2007/relationships/hdphoto" Target="../media/hdphoto15.wdp"/><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microsoft.com/office/2007/relationships/hdphoto" Target="../media/hdphoto16.wdp"/><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microsoft.com/office/2007/relationships/hdphoto" Target="../media/hdphoto17.wdp"/><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microsoft.com/office/2007/relationships/hdphoto" Target="../media/hdphoto18.wdp"/><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microsoft.com/office/2007/relationships/hdphoto" Target="../media/hdphoto19.wdp"/><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microsoft.com/office/2007/relationships/hdphoto" Target="../media/hdphoto20.wdp"/><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microsoft.com/office/2007/relationships/hdphoto" Target="../media/hdphoto21.wdp"/><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microsoft.com/office/2007/relationships/hdphoto" Target="../media/hdphoto22.wdp"/><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microsoft.com/office/2007/relationships/hdphoto" Target="../media/hdphoto23.wdp"/><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4.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9CE66-23B1-F190-11E2-70D4AACD338D}"/>
              </a:ext>
            </a:extLst>
          </p:cNvPr>
          <p:cNvSpPr>
            <a:spLocks noGrp="1"/>
          </p:cNvSpPr>
          <p:nvPr>
            <p:ph type="ctrTitle"/>
          </p:nvPr>
        </p:nvSpPr>
        <p:spPr>
          <a:xfrm>
            <a:off x="628650" y="428625"/>
            <a:ext cx="11272838" cy="4314825"/>
          </a:xfrm>
        </p:spPr>
        <p:txBody>
          <a:bodyPr>
            <a:normAutofit/>
          </a:bodyPr>
          <a:lstStyle/>
          <a:p>
            <a:r>
              <a:rPr lang="en-CH" b="1" dirty="0">
                <a:latin typeface="Avenir Black" panose="02000503020000020003" pitchFamily="2" charset="0"/>
              </a:rPr>
              <a:t>Social-Affective Prediction (SAP) Task </a:t>
            </a:r>
            <a:br>
              <a:rPr lang="en-CH" b="1" dirty="0">
                <a:latin typeface="Avenir Black" panose="02000503020000020003" pitchFamily="2" charset="0"/>
              </a:rPr>
            </a:br>
            <a:endParaRPr lang="en-CH" b="1" dirty="0">
              <a:latin typeface="Avenir Black" panose="02000503020000020003" pitchFamily="2" charset="0"/>
            </a:endParaRPr>
          </a:p>
        </p:txBody>
      </p:sp>
    </p:spTree>
    <p:extLst>
      <p:ext uri="{BB962C8B-B14F-4D97-AF65-F5344CB8AC3E}">
        <p14:creationId xmlns:p14="http://schemas.microsoft.com/office/powerpoint/2010/main" val="227874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5C5C5C"/>
        </a:solidFill>
        <a:effectLst/>
      </p:bgPr>
    </p:bg>
    <p:spTree>
      <p:nvGrpSpPr>
        <p:cNvPr id="1" name="">
          <a:extLst>
            <a:ext uri="{FF2B5EF4-FFF2-40B4-BE49-F238E27FC236}">
              <a16:creationId xmlns:a16="http://schemas.microsoft.com/office/drawing/2014/main" id="{58362876-6F74-6E63-CF52-920E19E230DA}"/>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34157AAE-2B20-D88F-D95B-3AD9283E705D}"/>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3664" b="98922" l="9704" r="89803">
                        <a14:foregroundMark x1="45888" y1="12716" x2="45888" y2="12716"/>
                        <a14:foregroundMark x1="48026" y1="3879" x2="48026" y2="3879"/>
                        <a14:foregroundMark x1="52796" y1="93103" x2="52796" y2="93103"/>
                        <a14:foregroundMark x1="50164" y1="98922" x2="50164" y2="98922"/>
                      </a14:backgroundRemoval>
                    </a14:imgEffect>
                  </a14:imgLayer>
                </a14:imgProps>
              </a:ext>
            </a:extLst>
          </a:blip>
          <a:stretch>
            <a:fillRect/>
          </a:stretch>
        </p:blipFill>
        <p:spPr>
          <a:xfrm>
            <a:off x="3501517" y="1449000"/>
            <a:ext cx="5188966" cy="3960000"/>
          </a:xfrm>
          <a:prstGeom prst="rect">
            <a:avLst/>
          </a:prstGeom>
        </p:spPr>
      </p:pic>
    </p:spTree>
    <p:extLst>
      <p:ext uri="{BB962C8B-B14F-4D97-AF65-F5344CB8AC3E}">
        <p14:creationId xmlns:p14="http://schemas.microsoft.com/office/powerpoint/2010/main" val="24630329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5C5C5C"/>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720F08B-DC1B-BB78-54B3-C8A371BB9278}"/>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4095" b="98276" l="9704" r="89803">
                        <a14:foregroundMark x1="50000" y1="18534" x2="50000" y2="18534"/>
                        <a14:foregroundMark x1="51480" y1="4095" x2="51480" y2="4095"/>
                        <a14:foregroundMark x1="49671" y1="92672" x2="49671" y2="92672"/>
                        <a14:foregroundMark x1="49671" y1="98276" x2="49671" y2="98276"/>
                      </a14:backgroundRemoval>
                    </a14:imgEffect>
                  </a14:imgLayer>
                </a14:imgProps>
              </a:ext>
            </a:extLst>
          </a:blip>
          <a:stretch>
            <a:fillRect/>
          </a:stretch>
        </p:blipFill>
        <p:spPr>
          <a:xfrm>
            <a:off x="3501517" y="1449000"/>
            <a:ext cx="5188966" cy="3960000"/>
          </a:xfrm>
          <a:prstGeom prst="rect">
            <a:avLst/>
          </a:prstGeom>
        </p:spPr>
      </p:pic>
    </p:spTree>
    <p:extLst>
      <p:ext uri="{BB962C8B-B14F-4D97-AF65-F5344CB8AC3E}">
        <p14:creationId xmlns:p14="http://schemas.microsoft.com/office/powerpoint/2010/main" val="5865458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5C5C5C"/>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2C3729A-FF3F-F995-3345-DEEDC1FC84C1}"/>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1940" b="99784" l="9704" r="89803">
                        <a14:foregroundMark x1="50987" y1="6681" x2="50987" y2="6681"/>
                        <a14:foregroundMark x1="50493" y1="1940" x2="50493" y2="1940"/>
                        <a14:foregroundMark x1="48849" y1="95259" x2="48849" y2="95259"/>
                        <a14:foregroundMark x1="48849" y1="99784" x2="48849" y2="99784"/>
                      </a14:backgroundRemoval>
                    </a14:imgEffect>
                  </a14:imgLayer>
                </a14:imgProps>
              </a:ext>
            </a:extLst>
          </a:blip>
          <a:stretch>
            <a:fillRect/>
          </a:stretch>
        </p:blipFill>
        <p:spPr>
          <a:xfrm>
            <a:off x="3501517" y="1449000"/>
            <a:ext cx="5188966" cy="3960000"/>
          </a:xfrm>
          <a:prstGeom prst="rect">
            <a:avLst/>
          </a:prstGeom>
        </p:spPr>
      </p:pic>
    </p:spTree>
    <p:extLst>
      <p:ext uri="{BB962C8B-B14F-4D97-AF65-F5344CB8AC3E}">
        <p14:creationId xmlns:p14="http://schemas.microsoft.com/office/powerpoint/2010/main" val="13131422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5C5C5C"/>
        </a:solidFill>
        <a:effectLst/>
      </p:bgPr>
    </p:bg>
    <p:spTree>
      <p:nvGrpSpPr>
        <p:cNvPr id="1" name="">
          <a:extLst>
            <a:ext uri="{FF2B5EF4-FFF2-40B4-BE49-F238E27FC236}">
              <a16:creationId xmlns:a16="http://schemas.microsoft.com/office/drawing/2014/main" id="{0578A1B9-042D-CD89-BF86-F057F0C37BE7}"/>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6399AF5C-B788-7377-0086-719EB31C09FD}"/>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1940" b="99138" l="9704" r="89803">
                        <a14:foregroundMark x1="50329" y1="7328" x2="50329" y2="7328"/>
                        <a14:foregroundMark x1="50822" y1="1940" x2="50822" y2="1940"/>
                        <a14:foregroundMark x1="53454" y1="94181" x2="53454" y2="94181"/>
                        <a14:foregroundMark x1="50164" y1="99138" x2="50164" y2="99138"/>
                      </a14:backgroundRemoval>
                    </a14:imgEffect>
                  </a14:imgLayer>
                </a14:imgProps>
              </a:ext>
            </a:extLst>
          </a:blip>
          <a:stretch>
            <a:fillRect/>
          </a:stretch>
        </p:blipFill>
        <p:spPr>
          <a:xfrm>
            <a:off x="3501517" y="1449000"/>
            <a:ext cx="5188966" cy="3960000"/>
          </a:xfrm>
          <a:prstGeom prst="rect">
            <a:avLst/>
          </a:prstGeom>
        </p:spPr>
      </p:pic>
    </p:spTree>
    <p:extLst>
      <p:ext uri="{BB962C8B-B14F-4D97-AF65-F5344CB8AC3E}">
        <p14:creationId xmlns:p14="http://schemas.microsoft.com/office/powerpoint/2010/main" val="7859232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5C5C5C"/>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C877C18-2AC4-AD3E-88E1-3B24759CC822}"/>
              </a:ext>
            </a:extLst>
          </p:cNvPr>
          <p:cNvPicPr>
            <a:picLocks noChangeAspect="1"/>
          </p:cNvPicPr>
          <p:nvPr/>
        </p:nvPicPr>
        <p:blipFill>
          <a:blip r:embed="rId2"/>
          <a:stretch>
            <a:fillRect/>
          </a:stretch>
        </p:blipFill>
        <p:spPr>
          <a:xfrm>
            <a:off x="3501517" y="1449000"/>
            <a:ext cx="5188966" cy="3960000"/>
          </a:xfrm>
          <a:prstGeom prst="rect">
            <a:avLst/>
          </a:prstGeom>
        </p:spPr>
      </p:pic>
    </p:spTree>
    <p:extLst>
      <p:ext uri="{BB962C8B-B14F-4D97-AF65-F5344CB8AC3E}">
        <p14:creationId xmlns:p14="http://schemas.microsoft.com/office/powerpoint/2010/main" val="19446421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5C5C5C"/>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F22FE1A-67F2-9A08-251F-880432C4BF90}"/>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2371" b="98922" l="9704" r="89803">
                        <a14:foregroundMark x1="46053" y1="13147" x2="46053" y2="13147"/>
                        <a14:foregroundMark x1="49836" y1="2586" x2="49836" y2="2586"/>
                        <a14:foregroundMark x1="50822" y1="93750" x2="50822" y2="93750"/>
                        <a14:foregroundMark x1="50164" y1="98922" x2="50164" y2="98922"/>
                      </a14:backgroundRemoval>
                    </a14:imgEffect>
                  </a14:imgLayer>
                </a14:imgProps>
              </a:ext>
            </a:extLst>
          </a:blip>
          <a:stretch>
            <a:fillRect/>
          </a:stretch>
        </p:blipFill>
        <p:spPr>
          <a:xfrm>
            <a:off x="3501517" y="1449000"/>
            <a:ext cx="5188966" cy="3960000"/>
          </a:xfrm>
          <a:prstGeom prst="rect">
            <a:avLst/>
          </a:prstGeom>
        </p:spPr>
      </p:pic>
    </p:spTree>
    <p:extLst>
      <p:ext uri="{BB962C8B-B14F-4D97-AF65-F5344CB8AC3E}">
        <p14:creationId xmlns:p14="http://schemas.microsoft.com/office/powerpoint/2010/main" val="32622478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5C5C5C"/>
        </a:solidFill>
        <a:effectLst/>
      </p:bgPr>
    </p:bg>
    <p:spTree>
      <p:nvGrpSpPr>
        <p:cNvPr id="1" name="">
          <a:extLst>
            <a:ext uri="{FF2B5EF4-FFF2-40B4-BE49-F238E27FC236}">
              <a16:creationId xmlns:a16="http://schemas.microsoft.com/office/drawing/2014/main" id="{51C18D08-F086-F85E-FF25-C9353A919F6F}"/>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B7FA51B9-094D-EDEC-DF1C-947016823DF6}"/>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1078" b="99569" l="9704" r="89803">
                        <a14:foregroundMark x1="53454" y1="17241" x2="53454" y2="17241"/>
                        <a14:foregroundMark x1="51974" y1="5172" x2="51974" y2="5172"/>
                        <a14:foregroundMark x1="50329" y1="1078" x2="50329" y2="1078"/>
                        <a14:foregroundMark x1="50493" y1="93966" x2="50493" y2="93966"/>
                        <a14:foregroundMark x1="48684" y1="99569" x2="48684" y2="99569"/>
                      </a14:backgroundRemoval>
                    </a14:imgEffect>
                  </a14:imgLayer>
                </a14:imgProps>
              </a:ext>
            </a:extLst>
          </a:blip>
          <a:stretch>
            <a:fillRect/>
          </a:stretch>
        </p:blipFill>
        <p:spPr>
          <a:xfrm>
            <a:off x="3501517" y="1449000"/>
            <a:ext cx="5188966" cy="3960000"/>
          </a:xfrm>
          <a:prstGeom prst="rect">
            <a:avLst/>
          </a:prstGeom>
        </p:spPr>
      </p:pic>
    </p:spTree>
    <p:extLst>
      <p:ext uri="{BB962C8B-B14F-4D97-AF65-F5344CB8AC3E}">
        <p14:creationId xmlns:p14="http://schemas.microsoft.com/office/powerpoint/2010/main" val="26371080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5C5C5C"/>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5AC8A44-F8E5-4253-30EE-6B1C3EA472C7}"/>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3233" b="98922" l="9704" r="89803">
                        <a14:foregroundMark x1="44243" y1="18750" x2="44243" y2="18750"/>
                        <a14:foregroundMark x1="50329" y1="3233" x2="50329" y2="3233"/>
                        <a14:foregroundMark x1="49507" y1="95474" x2="49507" y2="95474"/>
                        <a14:foregroundMark x1="49013" y1="98922" x2="49013" y2="98922"/>
                      </a14:backgroundRemoval>
                    </a14:imgEffect>
                  </a14:imgLayer>
                </a14:imgProps>
              </a:ext>
            </a:extLst>
          </a:blip>
          <a:stretch>
            <a:fillRect/>
          </a:stretch>
        </p:blipFill>
        <p:spPr>
          <a:xfrm>
            <a:off x="3501517" y="1449000"/>
            <a:ext cx="5188966" cy="3960000"/>
          </a:xfrm>
          <a:prstGeom prst="rect">
            <a:avLst/>
          </a:prstGeom>
        </p:spPr>
      </p:pic>
    </p:spTree>
    <p:extLst>
      <p:ext uri="{BB962C8B-B14F-4D97-AF65-F5344CB8AC3E}">
        <p14:creationId xmlns:p14="http://schemas.microsoft.com/office/powerpoint/2010/main" val="1397879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5C5C5C"/>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44A62FE8-2D8D-89A6-318D-1514870111D0}"/>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2802" b="98491" l="9704" r="89803">
                        <a14:foregroundMark x1="43750" y1="14871" x2="43750" y2="14871"/>
                        <a14:foregroundMark x1="47039" y1="2802" x2="47039" y2="2802"/>
                        <a14:foregroundMark x1="51151" y1="93750" x2="51151" y2="93750"/>
                        <a14:foregroundMark x1="49507" y1="98491" x2="49507" y2="98491"/>
                      </a14:backgroundRemoval>
                    </a14:imgEffect>
                  </a14:imgLayer>
                </a14:imgProps>
              </a:ext>
            </a:extLst>
          </a:blip>
          <a:stretch>
            <a:fillRect/>
          </a:stretch>
        </p:blipFill>
        <p:spPr>
          <a:xfrm>
            <a:off x="3501517" y="1449000"/>
            <a:ext cx="5188966" cy="3960000"/>
          </a:xfrm>
          <a:prstGeom prst="rect">
            <a:avLst/>
          </a:prstGeom>
        </p:spPr>
      </p:pic>
    </p:spTree>
    <p:extLst>
      <p:ext uri="{BB962C8B-B14F-4D97-AF65-F5344CB8AC3E}">
        <p14:creationId xmlns:p14="http://schemas.microsoft.com/office/powerpoint/2010/main" val="34029984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5C5C5C"/>
        </a:solidFill>
        <a:effectLst/>
      </p:bgPr>
    </p:bg>
    <p:spTree>
      <p:nvGrpSpPr>
        <p:cNvPr id="1" name="">
          <a:extLst>
            <a:ext uri="{FF2B5EF4-FFF2-40B4-BE49-F238E27FC236}">
              <a16:creationId xmlns:a16="http://schemas.microsoft.com/office/drawing/2014/main" id="{AFF5E5CB-3E43-1E16-A322-FC78625DBA10}"/>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05CC7C89-3CD6-9765-3F21-47E4AE87EE6C}"/>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3664" b="98922" l="9704" r="89803">
                        <a14:foregroundMark x1="48849" y1="18750" x2="48849" y2="18750"/>
                        <a14:foregroundMark x1="49013" y1="3664" x2="49013" y2="3664"/>
                        <a14:foregroundMark x1="50822" y1="91810" x2="50822" y2="91810"/>
                        <a14:foregroundMark x1="50493" y1="98922" x2="50493" y2="98922"/>
                      </a14:backgroundRemoval>
                    </a14:imgEffect>
                  </a14:imgLayer>
                </a14:imgProps>
              </a:ext>
            </a:extLst>
          </a:blip>
          <a:stretch>
            <a:fillRect/>
          </a:stretch>
        </p:blipFill>
        <p:spPr>
          <a:xfrm>
            <a:off x="3501517" y="1449000"/>
            <a:ext cx="5188966" cy="3960000"/>
          </a:xfrm>
          <a:prstGeom prst="rect">
            <a:avLst/>
          </a:prstGeom>
        </p:spPr>
      </p:pic>
    </p:spTree>
    <p:extLst>
      <p:ext uri="{BB962C8B-B14F-4D97-AF65-F5344CB8AC3E}">
        <p14:creationId xmlns:p14="http://schemas.microsoft.com/office/powerpoint/2010/main" val="40387001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1FA53E-25A0-0960-0FCC-4CC105416AC1}"/>
              </a:ext>
            </a:extLst>
          </p:cNvPr>
          <p:cNvSpPr>
            <a:spLocks noGrp="1"/>
          </p:cNvSpPr>
          <p:nvPr>
            <p:ph type="title"/>
          </p:nvPr>
        </p:nvSpPr>
        <p:spPr>
          <a:xfrm>
            <a:off x="410688" y="365125"/>
            <a:ext cx="10943112" cy="584901"/>
          </a:xfrm>
        </p:spPr>
        <p:txBody>
          <a:bodyPr>
            <a:normAutofit/>
          </a:bodyPr>
          <a:lstStyle/>
          <a:p>
            <a:r>
              <a:rPr lang="en-CH" sz="2800" b="1" dirty="0">
                <a:latin typeface="Avenir Book" panose="02000503020000020003" pitchFamily="2" charset="0"/>
              </a:rPr>
              <a:t>Practice Task Slides (12 trials)</a:t>
            </a:r>
          </a:p>
        </p:txBody>
      </p:sp>
    </p:spTree>
    <p:extLst>
      <p:ext uri="{BB962C8B-B14F-4D97-AF65-F5344CB8AC3E}">
        <p14:creationId xmlns:p14="http://schemas.microsoft.com/office/powerpoint/2010/main" val="27395421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5C5C5C"/>
        </a:solidFill>
        <a:effectLst/>
      </p:bgPr>
    </p:bg>
    <p:spTree>
      <p:nvGrpSpPr>
        <p:cNvPr id="1" name="">
          <a:extLst>
            <a:ext uri="{FF2B5EF4-FFF2-40B4-BE49-F238E27FC236}">
              <a16:creationId xmlns:a16="http://schemas.microsoft.com/office/drawing/2014/main" id="{676A4C4B-E30E-49C8-C5A0-A56073E3B3F9}"/>
            </a:ext>
          </a:extLst>
        </p:cNvPr>
        <p:cNvGrpSpPr/>
        <p:nvPr/>
      </p:nvGrpSpPr>
      <p:grpSpPr>
        <a:xfrm>
          <a:off x="0" y="0"/>
          <a:ext cx="0" cy="0"/>
          <a:chOff x="0" y="0"/>
          <a:chExt cx="0" cy="0"/>
        </a:xfrm>
      </p:grpSpPr>
      <p:pic>
        <p:nvPicPr>
          <p:cNvPr id="6" name="Picture 5">
            <a:extLst>
              <a:ext uri="{FF2B5EF4-FFF2-40B4-BE49-F238E27FC236}">
                <a16:creationId xmlns:a16="http://schemas.microsoft.com/office/drawing/2014/main" id="{B538235B-77A0-A93E-9DAD-2619574BCCDF}"/>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2802" b="98922" l="9704" r="89803">
                        <a14:foregroundMark x1="47204" y1="21336" x2="47204" y2="21336"/>
                        <a14:foregroundMark x1="49507" y1="2802" x2="49507" y2="2802"/>
                        <a14:foregroundMark x1="47368" y1="92241" x2="47368" y2="92241"/>
                        <a14:foregroundMark x1="50164" y1="98922" x2="50164" y2="98922"/>
                      </a14:backgroundRemoval>
                    </a14:imgEffect>
                  </a14:imgLayer>
                </a14:imgProps>
              </a:ext>
            </a:extLst>
          </a:blip>
          <a:stretch>
            <a:fillRect/>
          </a:stretch>
        </p:blipFill>
        <p:spPr>
          <a:xfrm>
            <a:off x="3501517" y="1449000"/>
            <a:ext cx="5188966" cy="3960000"/>
          </a:xfrm>
          <a:prstGeom prst="rect">
            <a:avLst/>
          </a:prstGeom>
        </p:spPr>
      </p:pic>
    </p:spTree>
    <p:extLst>
      <p:ext uri="{BB962C8B-B14F-4D97-AF65-F5344CB8AC3E}">
        <p14:creationId xmlns:p14="http://schemas.microsoft.com/office/powerpoint/2010/main" val="29401297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5C5C5C"/>
        </a:solidFill>
        <a:effectLst/>
      </p:bgPr>
    </p:bg>
    <p:spTree>
      <p:nvGrpSpPr>
        <p:cNvPr id="1" name="">
          <a:extLst>
            <a:ext uri="{FF2B5EF4-FFF2-40B4-BE49-F238E27FC236}">
              <a16:creationId xmlns:a16="http://schemas.microsoft.com/office/drawing/2014/main" id="{4F82EEEB-5F99-A93B-5E9E-5D82D68710C1}"/>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32D8A1C4-3478-B45A-354F-72CA4C81BADD}"/>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3233" b="98922" l="9704" r="89803">
                        <a14:foregroundMark x1="48026" y1="20259" x2="48026" y2="20259"/>
                        <a14:foregroundMark x1="48849" y1="3448" x2="48849" y2="3448"/>
                        <a14:foregroundMark x1="51974" y1="95259" x2="51974" y2="95259"/>
                        <a14:foregroundMark x1="50329" y1="98922" x2="50329" y2="98922"/>
                      </a14:backgroundRemoval>
                    </a14:imgEffect>
                  </a14:imgLayer>
                </a14:imgProps>
              </a:ext>
            </a:extLst>
          </a:blip>
          <a:stretch>
            <a:fillRect/>
          </a:stretch>
        </p:blipFill>
        <p:spPr>
          <a:xfrm>
            <a:off x="3501517" y="1449000"/>
            <a:ext cx="5188966" cy="3960000"/>
          </a:xfrm>
          <a:prstGeom prst="rect">
            <a:avLst/>
          </a:prstGeom>
        </p:spPr>
      </p:pic>
    </p:spTree>
    <p:extLst>
      <p:ext uri="{BB962C8B-B14F-4D97-AF65-F5344CB8AC3E}">
        <p14:creationId xmlns:p14="http://schemas.microsoft.com/office/powerpoint/2010/main" val="11901183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5C5C5C"/>
        </a:solidFill>
        <a:effectLst/>
      </p:bgPr>
    </p:bg>
    <p:spTree>
      <p:nvGrpSpPr>
        <p:cNvPr id="1" name="">
          <a:extLst>
            <a:ext uri="{FF2B5EF4-FFF2-40B4-BE49-F238E27FC236}">
              <a16:creationId xmlns:a16="http://schemas.microsoft.com/office/drawing/2014/main" id="{821C0922-EBAC-8A26-4C47-1C9F0C257515}"/>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77FBEFD0-790E-C6C2-48D5-E08474DB8D22}"/>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3664" b="99784" l="9704" r="89803">
                        <a14:foregroundMark x1="43257" y1="18966" x2="43257" y2="18966"/>
                        <a14:foregroundMark x1="50987" y1="3664" x2="50987" y2="3664"/>
                        <a14:foregroundMark x1="49671" y1="95905" x2="49671" y2="95905"/>
                        <a14:foregroundMark x1="49836" y1="99784" x2="49836" y2="99784"/>
                      </a14:backgroundRemoval>
                    </a14:imgEffect>
                  </a14:imgLayer>
                </a14:imgProps>
              </a:ext>
            </a:extLst>
          </a:blip>
          <a:stretch>
            <a:fillRect/>
          </a:stretch>
        </p:blipFill>
        <p:spPr>
          <a:xfrm>
            <a:off x="3501517" y="1449000"/>
            <a:ext cx="5188966" cy="3960000"/>
          </a:xfrm>
          <a:prstGeom prst="rect">
            <a:avLst/>
          </a:prstGeom>
        </p:spPr>
      </p:pic>
    </p:spTree>
    <p:extLst>
      <p:ext uri="{BB962C8B-B14F-4D97-AF65-F5344CB8AC3E}">
        <p14:creationId xmlns:p14="http://schemas.microsoft.com/office/powerpoint/2010/main" val="22449333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5C5C5C"/>
        </a:solidFill>
        <a:effectLst/>
      </p:bgPr>
    </p:bg>
    <p:spTree>
      <p:nvGrpSpPr>
        <p:cNvPr id="1" name="">
          <a:extLst>
            <a:ext uri="{FF2B5EF4-FFF2-40B4-BE49-F238E27FC236}">
              <a16:creationId xmlns:a16="http://schemas.microsoft.com/office/drawing/2014/main" id="{23842670-23EC-FF2C-37DC-4CF2272FBD28}"/>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31DA3C76-A213-D446-D929-FC6B55F690D9}"/>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2371" b="97198" l="9704" r="89803">
                        <a14:foregroundMark x1="49836" y1="17888" x2="49836" y2="17888"/>
                        <a14:foregroundMark x1="47204" y1="2371" x2="47204" y2="2371"/>
                        <a14:foregroundMark x1="49836" y1="91595" x2="49836" y2="91595"/>
                        <a14:foregroundMark x1="50164" y1="97198" x2="50164" y2="97198"/>
                      </a14:backgroundRemoval>
                    </a14:imgEffect>
                  </a14:imgLayer>
                </a14:imgProps>
              </a:ext>
            </a:extLst>
          </a:blip>
          <a:stretch>
            <a:fillRect/>
          </a:stretch>
        </p:blipFill>
        <p:spPr>
          <a:xfrm>
            <a:off x="3501517" y="1449000"/>
            <a:ext cx="5188966" cy="3960000"/>
          </a:xfrm>
          <a:prstGeom prst="rect">
            <a:avLst/>
          </a:prstGeom>
        </p:spPr>
      </p:pic>
    </p:spTree>
    <p:extLst>
      <p:ext uri="{BB962C8B-B14F-4D97-AF65-F5344CB8AC3E}">
        <p14:creationId xmlns:p14="http://schemas.microsoft.com/office/powerpoint/2010/main" val="32503129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5C5C5C"/>
        </a:solidFill>
        <a:effectLst/>
      </p:bgPr>
    </p:bg>
    <p:spTree>
      <p:nvGrpSpPr>
        <p:cNvPr id="1" name="">
          <a:extLst>
            <a:ext uri="{FF2B5EF4-FFF2-40B4-BE49-F238E27FC236}">
              <a16:creationId xmlns:a16="http://schemas.microsoft.com/office/drawing/2014/main" id="{39E149A9-7180-D359-9879-95854E5C4A54}"/>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56484E80-68E0-6B00-9A2B-EE6BDE3C1FD2}"/>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3664" b="98922" l="9704" r="89803">
                        <a14:foregroundMark x1="48684" y1="15948" x2="48684" y2="15948"/>
                        <a14:foregroundMark x1="49671" y1="3879" x2="49671" y2="3879"/>
                        <a14:foregroundMark x1="50329" y1="92672" x2="50329" y2="92672"/>
                        <a14:foregroundMark x1="50329" y1="98922" x2="50329" y2="98922"/>
                      </a14:backgroundRemoval>
                    </a14:imgEffect>
                  </a14:imgLayer>
                </a14:imgProps>
              </a:ext>
            </a:extLst>
          </a:blip>
          <a:stretch>
            <a:fillRect/>
          </a:stretch>
        </p:blipFill>
        <p:spPr>
          <a:xfrm>
            <a:off x="3501517" y="1449000"/>
            <a:ext cx="5188966" cy="3960000"/>
          </a:xfrm>
          <a:prstGeom prst="rect">
            <a:avLst/>
          </a:prstGeom>
        </p:spPr>
      </p:pic>
    </p:spTree>
    <p:extLst>
      <p:ext uri="{BB962C8B-B14F-4D97-AF65-F5344CB8AC3E}">
        <p14:creationId xmlns:p14="http://schemas.microsoft.com/office/powerpoint/2010/main" val="37236397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5C5C5C"/>
        </a:solidFill>
        <a:effectLst/>
      </p:bgPr>
    </p:bg>
    <p:spTree>
      <p:nvGrpSpPr>
        <p:cNvPr id="1" name="">
          <a:extLst>
            <a:ext uri="{FF2B5EF4-FFF2-40B4-BE49-F238E27FC236}">
              <a16:creationId xmlns:a16="http://schemas.microsoft.com/office/drawing/2014/main" id="{556241F5-FF2C-280A-C3D3-C0D3820CA761}"/>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4C35A6A6-43B5-4E3F-AFCE-60B169372F1D}"/>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3233" b="98922" l="9704" r="89803">
                        <a14:foregroundMark x1="48026" y1="18750" x2="48026" y2="18750"/>
                        <a14:foregroundMark x1="49178" y1="3233" x2="49178" y2="3233"/>
                        <a14:foregroundMark x1="53454" y1="92672" x2="53454" y2="92672"/>
                        <a14:foregroundMark x1="48849" y1="98922" x2="48849" y2="98922"/>
                      </a14:backgroundRemoval>
                    </a14:imgEffect>
                  </a14:imgLayer>
                </a14:imgProps>
              </a:ext>
            </a:extLst>
          </a:blip>
          <a:stretch>
            <a:fillRect/>
          </a:stretch>
        </p:blipFill>
        <p:spPr>
          <a:xfrm>
            <a:off x="3501517" y="1449000"/>
            <a:ext cx="5188966" cy="3960000"/>
          </a:xfrm>
          <a:prstGeom prst="rect">
            <a:avLst/>
          </a:prstGeom>
        </p:spPr>
      </p:pic>
    </p:spTree>
    <p:extLst>
      <p:ext uri="{BB962C8B-B14F-4D97-AF65-F5344CB8AC3E}">
        <p14:creationId xmlns:p14="http://schemas.microsoft.com/office/powerpoint/2010/main" val="39690722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5C5C5C"/>
        </a:solidFill>
        <a:effectLst/>
      </p:bgPr>
    </p:bg>
    <p:spTree>
      <p:nvGrpSpPr>
        <p:cNvPr id="1" name="">
          <a:extLst>
            <a:ext uri="{FF2B5EF4-FFF2-40B4-BE49-F238E27FC236}">
              <a16:creationId xmlns:a16="http://schemas.microsoft.com/office/drawing/2014/main" id="{66990725-8F94-C053-5AC4-CEA757A1C1D3}"/>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446AC72B-A166-D05F-8815-9C9C44BD943B}"/>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3233" b="99138" l="9704" r="89803">
                        <a14:foregroundMark x1="52138" y1="18103" x2="52138" y2="18103"/>
                        <a14:foregroundMark x1="47862" y1="3448" x2="47862" y2="3448"/>
                        <a14:foregroundMark x1="48849" y1="95043" x2="48849" y2="95043"/>
                        <a14:foregroundMark x1="49178" y1="99138" x2="49178" y2="99138"/>
                      </a14:backgroundRemoval>
                    </a14:imgEffect>
                  </a14:imgLayer>
                </a14:imgProps>
              </a:ext>
            </a:extLst>
          </a:blip>
          <a:stretch>
            <a:fillRect/>
          </a:stretch>
        </p:blipFill>
        <p:spPr>
          <a:xfrm>
            <a:off x="3501517" y="1449000"/>
            <a:ext cx="5188966" cy="3960000"/>
          </a:xfrm>
          <a:prstGeom prst="rect">
            <a:avLst/>
          </a:prstGeom>
        </p:spPr>
      </p:pic>
    </p:spTree>
    <p:extLst>
      <p:ext uri="{BB962C8B-B14F-4D97-AF65-F5344CB8AC3E}">
        <p14:creationId xmlns:p14="http://schemas.microsoft.com/office/powerpoint/2010/main" val="33536815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5C5C5C"/>
        </a:solidFill>
        <a:effectLst/>
      </p:bgPr>
    </p:bg>
    <p:spTree>
      <p:nvGrpSpPr>
        <p:cNvPr id="1" name="">
          <a:extLst>
            <a:ext uri="{FF2B5EF4-FFF2-40B4-BE49-F238E27FC236}">
              <a16:creationId xmlns:a16="http://schemas.microsoft.com/office/drawing/2014/main" id="{F3F2F404-A47E-A10E-83A1-6BDE7975BF7F}"/>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D4FA992D-5DF9-8C9A-88EB-4B32614E1F0F}"/>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3664" b="97629" l="9704" r="89803">
                        <a14:foregroundMark x1="49507" y1="18103" x2="49507" y2="18103"/>
                        <a14:foregroundMark x1="50164" y1="3664" x2="50164" y2="3664"/>
                        <a14:foregroundMark x1="49671" y1="92457" x2="49671" y2="92457"/>
                        <a14:foregroundMark x1="50000" y1="97629" x2="50000" y2="97629"/>
                      </a14:backgroundRemoval>
                    </a14:imgEffect>
                  </a14:imgLayer>
                </a14:imgProps>
              </a:ext>
            </a:extLst>
          </a:blip>
          <a:stretch>
            <a:fillRect/>
          </a:stretch>
        </p:blipFill>
        <p:spPr>
          <a:xfrm>
            <a:off x="3501517" y="1449000"/>
            <a:ext cx="5188966" cy="3960000"/>
          </a:xfrm>
          <a:prstGeom prst="rect">
            <a:avLst/>
          </a:prstGeom>
        </p:spPr>
      </p:pic>
    </p:spTree>
    <p:extLst>
      <p:ext uri="{BB962C8B-B14F-4D97-AF65-F5344CB8AC3E}">
        <p14:creationId xmlns:p14="http://schemas.microsoft.com/office/powerpoint/2010/main" val="1676496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5C5C5C"/>
        </a:solidFill>
        <a:effectLst/>
      </p:bgPr>
    </p:bg>
    <p:spTree>
      <p:nvGrpSpPr>
        <p:cNvPr id="1" name="">
          <a:extLst>
            <a:ext uri="{FF2B5EF4-FFF2-40B4-BE49-F238E27FC236}">
              <a16:creationId xmlns:a16="http://schemas.microsoft.com/office/drawing/2014/main" id="{63580460-F224-F50C-29B2-B0E143BF6257}"/>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B309E94A-FEB5-1E05-769B-A51C1F1C645E}"/>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2371" b="99569" l="9704" r="89803">
                        <a14:foregroundMark x1="45888" y1="18750" x2="45888" y2="18750"/>
                        <a14:foregroundMark x1="52467" y1="2371" x2="52467" y2="2371"/>
                        <a14:foregroundMark x1="49671" y1="94612" x2="49671" y2="94612"/>
                        <a14:foregroundMark x1="49836" y1="99569" x2="49836" y2="99569"/>
                      </a14:backgroundRemoval>
                    </a14:imgEffect>
                  </a14:imgLayer>
                </a14:imgProps>
              </a:ext>
            </a:extLst>
          </a:blip>
          <a:stretch>
            <a:fillRect/>
          </a:stretch>
        </p:blipFill>
        <p:spPr>
          <a:xfrm>
            <a:off x="3501517" y="1449000"/>
            <a:ext cx="5188966" cy="3960000"/>
          </a:xfrm>
          <a:prstGeom prst="rect">
            <a:avLst/>
          </a:prstGeom>
        </p:spPr>
      </p:pic>
    </p:spTree>
    <p:extLst>
      <p:ext uri="{BB962C8B-B14F-4D97-AF65-F5344CB8AC3E}">
        <p14:creationId xmlns:p14="http://schemas.microsoft.com/office/powerpoint/2010/main" val="20224579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5C5C5C"/>
        </a:solidFill>
        <a:effectLst/>
      </p:bgPr>
    </p:bg>
    <p:spTree>
      <p:nvGrpSpPr>
        <p:cNvPr id="1" name="">
          <a:extLst>
            <a:ext uri="{FF2B5EF4-FFF2-40B4-BE49-F238E27FC236}">
              <a16:creationId xmlns:a16="http://schemas.microsoft.com/office/drawing/2014/main" id="{3174BBD4-D3C1-1D42-A875-A95FDC95DD29}"/>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09C15D69-D36C-D7E6-3F16-9F013349CBF9}"/>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2371" b="98276" l="9704" r="89803">
                        <a14:foregroundMark x1="49671" y1="19828" x2="49671" y2="19828"/>
                        <a14:foregroundMark x1="49507" y1="4526" x2="49507" y2="4526"/>
                        <a14:foregroundMark x1="50164" y1="2371" x2="50164" y2="2371"/>
                        <a14:foregroundMark x1="53454" y1="92672" x2="53454" y2="92672"/>
                        <a14:foregroundMark x1="50822" y1="98276" x2="50822" y2="98276"/>
                      </a14:backgroundRemoval>
                    </a14:imgEffect>
                  </a14:imgLayer>
                </a14:imgProps>
              </a:ext>
            </a:extLst>
          </a:blip>
          <a:stretch>
            <a:fillRect/>
          </a:stretch>
        </p:blipFill>
        <p:spPr>
          <a:xfrm>
            <a:off x="3501517" y="1449000"/>
            <a:ext cx="5188966" cy="3960000"/>
          </a:xfrm>
          <a:prstGeom prst="rect">
            <a:avLst/>
          </a:prstGeom>
        </p:spPr>
      </p:pic>
    </p:spTree>
    <p:extLst>
      <p:ext uri="{BB962C8B-B14F-4D97-AF65-F5344CB8AC3E}">
        <p14:creationId xmlns:p14="http://schemas.microsoft.com/office/powerpoint/2010/main" val="12748491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5C5C5C"/>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C3101FE-916F-7AC8-03CF-F8680EC21ADF}"/>
              </a:ext>
            </a:extLst>
          </p:cNvPr>
          <p:cNvSpPr txBox="1"/>
          <p:nvPr/>
        </p:nvSpPr>
        <p:spPr>
          <a:xfrm>
            <a:off x="391886" y="130629"/>
            <a:ext cx="11614067" cy="5663089"/>
          </a:xfrm>
          <a:prstGeom prst="rect">
            <a:avLst/>
          </a:prstGeom>
          <a:noFill/>
          <a:ln>
            <a:noFill/>
          </a:ln>
        </p:spPr>
        <p:txBody>
          <a:bodyPr wrap="square" rtlCol="0">
            <a:spAutoFit/>
          </a:bodyPr>
          <a:lstStyle/>
          <a:p>
            <a:pPr algn="ctr"/>
            <a:r>
              <a:rPr lang="en-CH" sz="2400" dirty="0">
                <a:solidFill>
                  <a:schemeClr val="bg1"/>
                </a:solidFill>
                <a:latin typeface="Arial" panose="020B0604020202020204" pitchFamily="34" charset="0"/>
                <a:cs typeface="Arial" panose="020B0604020202020204" pitchFamily="34" charset="0"/>
              </a:rPr>
              <a:t>Welcome to the practice round of this task</a:t>
            </a:r>
          </a:p>
          <a:p>
            <a:endParaRPr lang="en-CH" sz="2400" dirty="0">
              <a:solidFill>
                <a:schemeClr val="bg1"/>
              </a:solidFill>
              <a:latin typeface="Arial" panose="020B0604020202020204" pitchFamily="34" charset="0"/>
              <a:cs typeface="Arial" panose="020B0604020202020204" pitchFamily="34" charset="0"/>
            </a:endParaRPr>
          </a:p>
          <a:p>
            <a:r>
              <a:rPr lang="en-CH" sz="2200" dirty="0">
                <a:solidFill>
                  <a:schemeClr val="bg1"/>
                </a:solidFill>
                <a:latin typeface="Arial" panose="020B0604020202020204" pitchFamily="34" charset="0"/>
                <a:cs typeface="Arial" panose="020B0604020202020204" pitchFamily="34" charset="0"/>
              </a:rPr>
              <a:t>In the following you will be able to practice the “Smile Prediction” task. The instructions will be more detailed here than in the MRI. You can ask questions at any time!</a:t>
            </a:r>
          </a:p>
          <a:p>
            <a:endParaRPr lang="en-CH" sz="2200" dirty="0">
              <a:solidFill>
                <a:schemeClr val="bg1"/>
              </a:solidFill>
              <a:latin typeface="Arial" panose="020B0604020202020204" pitchFamily="34" charset="0"/>
              <a:cs typeface="Arial" panose="020B0604020202020204" pitchFamily="34" charset="0"/>
            </a:endParaRPr>
          </a:p>
          <a:p>
            <a:r>
              <a:rPr lang="en-CH" sz="2200" dirty="0">
                <a:solidFill>
                  <a:schemeClr val="bg1"/>
                </a:solidFill>
                <a:latin typeface="Arial" panose="020B0604020202020204" pitchFamily="34" charset="0"/>
                <a:cs typeface="Arial" panose="020B0604020202020204" pitchFamily="34" charset="0"/>
              </a:rPr>
              <a:t>This is the general setup of the task:</a:t>
            </a:r>
          </a:p>
          <a:p>
            <a:endParaRPr lang="en-CH" sz="2200" dirty="0">
              <a:solidFill>
                <a:schemeClr val="bg1"/>
              </a:solidFill>
              <a:latin typeface="Arial" panose="020B0604020202020204" pitchFamily="34" charset="0"/>
              <a:cs typeface="Arial" panose="020B0604020202020204" pitchFamily="34" charset="0"/>
            </a:endParaRPr>
          </a:p>
          <a:p>
            <a:pPr>
              <a:spcAft>
                <a:spcPts val="1200"/>
              </a:spcAft>
            </a:pPr>
            <a:r>
              <a:rPr lang="en-CH" sz="2200" dirty="0">
                <a:solidFill>
                  <a:schemeClr val="bg1"/>
                </a:solidFill>
                <a:latin typeface="Arial" panose="020B0604020202020204" pitchFamily="34" charset="0"/>
                <a:cs typeface="Arial" panose="020B0604020202020204" pitchFamily="34" charset="0"/>
              </a:rPr>
              <a:t>1. You will see a face</a:t>
            </a:r>
          </a:p>
          <a:p>
            <a:pPr>
              <a:spcAft>
                <a:spcPts val="1200"/>
              </a:spcAft>
            </a:pPr>
            <a:r>
              <a:rPr lang="en-CH" sz="2200" dirty="0">
                <a:solidFill>
                  <a:schemeClr val="bg1"/>
                </a:solidFill>
                <a:latin typeface="Arial" panose="020B0604020202020204" pitchFamily="34" charset="0"/>
                <a:cs typeface="Arial" panose="020B0604020202020204" pitchFamily="34" charset="0"/>
              </a:rPr>
              <a:t>2. You are asked to decide if you want to smile at the face or not</a:t>
            </a:r>
          </a:p>
          <a:p>
            <a:pPr>
              <a:spcAft>
                <a:spcPts val="1200"/>
              </a:spcAft>
            </a:pPr>
            <a:r>
              <a:rPr lang="en-CH" sz="2200" dirty="0">
                <a:solidFill>
                  <a:schemeClr val="bg1"/>
                </a:solidFill>
                <a:latin typeface="Arial" panose="020B0604020202020204" pitchFamily="34" charset="0"/>
                <a:cs typeface="Arial" panose="020B0604020202020204" pitchFamily="34" charset="0"/>
              </a:rPr>
              <a:t>3. You smile or keep a neutral face</a:t>
            </a:r>
          </a:p>
          <a:p>
            <a:pPr>
              <a:spcAft>
                <a:spcPts val="1200"/>
              </a:spcAft>
            </a:pPr>
            <a:r>
              <a:rPr lang="en-CH" sz="2200" dirty="0">
                <a:solidFill>
                  <a:schemeClr val="bg1"/>
                </a:solidFill>
                <a:latin typeface="Arial" panose="020B0604020202020204" pitchFamily="34" charset="0"/>
                <a:cs typeface="Arial" panose="020B0604020202020204" pitchFamily="34" charset="0"/>
              </a:rPr>
              <a:t>4. You press a button when you are ready to stop the interaction</a:t>
            </a:r>
          </a:p>
          <a:p>
            <a:pPr>
              <a:spcAft>
                <a:spcPts val="1200"/>
              </a:spcAft>
            </a:pPr>
            <a:r>
              <a:rPr lang="en-CH" sz="2200" dirty="0">
                <a:solidFill>
                  <a:schemeClr val="bg1"/>
                </a:solidFill>
                <a:latin typeface="Arial" panose="020B0604020202020204" pitchFamily="34" charset="0"/>
                <a:cs typeface="Arial" panose="020B0604020202020204" pitchFamily="34" charset="0"/>
              </a:rPr>
              <a:t>5. You then see the face smiling back at you or staying neutral</a:t>
            </a:r>
          </a:p>
          <a:p>
            <a:endParaRPr lang="en-CH" sz="2200" dirty="0">
              <a:solidFill>
                <a:schemeClr val="bg1"/>
              </a:solidFill>
              <a:latin typeface="Arial" panose="020B0604020202020204" pitchFamily="34" charset="0"/>
              <a:cs typeface="Arial" panose="020B0604020202020204" pitchFamily="34" charset="0"/>
            </a:endParaRPr>
          </a:p>
          <a:p>
            <a:pPr algn="ctr">
              <a:spcAft>
                <a:spcPts val="1200"/>
              </a:spcAft>
            </a:pPr>
            <a:r>
              <a:rPr lang="en-CH" sz="2200" dirty="0">
                <a:solidFill>
                  <a:schemeClr val="bg1"/>
                </a:solidFill>
                <a:latin typeface="Arial" panose="020B0604020202020204" pitchFamily="34" charset="0"/>
                <a:cs typeface="Arial" panose="020B0604020202020204" pitchFamily="34" charset="0"/>
              </a:rPr>
              <a:t>Your goal is to predict accurately whether a face will smile back at you or not.</a:t>
            </a:r>
          </a:p>
        </p:txBody>
      </p:sp>
    </p:spTree>
    <p:extLst>
      <p:ext uri="{BB962C8B-B14F-4D97-AF65-F5344CB8AC3E}">
        <p14:creationId xmlns:p14="http://schemas.microsoft.com/office/powerpoint/2010/main" val="297611689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5C5C5C"/>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C3101FE-916F-7AC8-03CF-F8680EC21ADF}"/>
              </a:ext>
            </a:extLst>
          </p:cNvPr>
          <p:cNvSpPr txBox="1"/>
          <p:nvPr/>
        </p:nvSpPr>
        <p:spPr>
          <a:xfrm>
            <a:off x="373856" y="2510165"/>
            <a:ext cx="11444287" cy="1569660"/>
          </a:xfrm>
          <a:prstGeom prst="rect">
            <a:avLst/>
          </a:prstGeom>
          <a:noFill/>
        </p:spPr>
        <p:txBody>
          <a:bodyPr wrap="square" rtlCol="0">
            <a:spAutoFit/>
          </a:bodyPr>
          <a:lstStyle/>
          <a:p>
            <a:pPr algn="ctr"/>
            <a:r>
              <a:rPr lang="en-CH" sz="9600" dirty="0">
                <a:solidFill>
                  <a:schemeClr val="bg1"/>
                </a:solidFill>
                <a:latin typeface="Avenir Light" panose="020B0402020203020204" pitchFamily="34" charset="77"/>
                <a:cs typeface="Arial" panose="020B0604020202020204" pitchFamily="34" charset="0"/>
              </a:rPr>
              <a:t>+</a:t>
            </a:r>
          </a:p>
        </p:txBody>
      </p:sp>
    </p:spTree>
    <p:extLst>
      <p:ext uri="{BB962C8B-B14F-4D97-AF65-F5344CB8AC3E}">
        <p14:creationId xmlns:p14="http://schemas.microsoft.com/office/powerpoint/2010/main" val="140016798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1FA53E-25A0-0960-0FCC-4CC105416AC1}"/>
              </a:ext>
            </a:extLst>
          </p:cNvPr>
          <p:cNvSpPr>
            <a:spLocks noGrp="1"/>
          </p:cNvSpPr>
          <p:nvPr>
            <p:ph type="title"/>
          </p:nvPr>
        </p:nvSpPr>
        <p:spPr>
          <a:xfrm>
            <a:off x="410688" y="365125"/>
            <a:ext cx="10943112" cy="584901"/>
          </a:xfrm>
        </p:spPr>
        <p:txBody>
          <a:bodyPr>
            <a:normAutofit/>
          </a:bodyPr>
          <a:lstStyle/>
          <a:p>
            <a:r>
              <a:rPr lang="en-CH" sz="2800" b="1" dirty="0">
                <a:latin typeface="Avenir Book" panose="02000503020000020003" pitchFamily="2" charset="0"/>
              </a:rPr>
              <a:t>Practice Task Slides in scanner (4 trials)</a:t>
            </a:r>
          </a:p>
        </p:txBody>
      </p:sp>
    </p:spTree>
    <p:extLst>
      <p:ext uri="{BB962C8B-B14F-4D97-AF65-F5344CB8AC3E}">
        <p14:creationId xmlns:p14="http://schemas.microsoft.com/office/powerpoint/2010/main" val="173017064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5C5C5C"/>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C3101FE-916F-7AC8-03CF-F8680EC21ADF}"/>
              </a:ext>
            </a:extLst>
          </p:cNvPr>
          <p:cNvSpPr txBox="1"/>
          <p:nvPr/>
        </p:nvSpPr>
        <p:spPr>
          <a:xfrm>
            <a:off x="391886" y="130629"/>
            <a:ext cx="11614067" cy="4216539"/>
          </a:xfrm>
          <a:prstGeom prst="rect">
            <a:avLst/>
          </a:prstGeom>
          <a:noFill/>
          <a:ln>
            <a:noFill/>
          </a:ln>
        </p:spPr>
        <p:txBody>
          <a:bodyPr wrap="square" rtlCol="0">
            <a:spAutoFit/>
          </a:bodyPr>
          <a:lstStyle/>
          <a:p>
            <a:pPr algn="ctr"/>
            <a:r>
              <a:rPr lang="en-CH" sz="2400" dirty="0">
                <a:solidFill>
                  <a:schemeClr val="bg1"/>
                </a:solidFill>
                <a:latin typeface="Arial" panose="020B0604020202020204" pitchFamily="34" charset="0"/>
                <a:cs typeface="Arial" panose="020B0604020202020204" pitchFamily="34" charset="0"/>
              </a:rPr>
              <a:t>Welcome to the </a:t>
            </a:r>
            <a:r>
              <a:rPr lang="en-GB" sz="2400" dirty="0">
                <a:solidFill>
                  <a:schemeClr val="bg1"/>
                </a:solidFill>
                <a:latin typeface="Arial" panose="020B0604020202020204" pitchFamily="34" charset="0"/>
                <a:cs typeface="Arial" panose="020B0604020202020204" pitchFamily="34" charset="0"/>
              </a:rPr>
              <a:t>s</a:t>
            </a:r>
            <a:r>
              <a:rPr lang="en-CH" sz="2400" dirty="0">
                <a:solidFill>
                  <a:schemeClr val="bg1"/>
                </a:solidFill>
                <a:latin typeface="Arial" panose="020B0604020202020204" pitchFamily="34" charset="0"/>
                <a:cs typeface="Arial" panose="020B0604020202020204" pitchFamily="34" charset="0"/>
              </a:rPr>
              <a:t>canner practice round of this task.</a:t>
            </a:r>
          </a:p>
          <a:p>
            <a:endParaRPr lang="en-CH" sz="2400" dirty="0">
              <a:solidFill>
                <a:schemeClr val="bg1"/>
              </a:solidFill>
              <a:latin typeface="Arial" panose="020B0604020202020204" pitchFamily="34" charset="0"/>
              <a:cs typeface="Arial" panose="020B0604020202020204" pitchFamily="34" charset="0"/>
            </a:endParaRPr>
          </a:p>
          <a:p>
            <a:endParaRPr lang="en-CH" sz="2200" dirty="0">
              <a:solidFill>
                <a:schemeClr val="bg1"/>
              </a:solidFill>
              <a:latin typeface="Arial" panose="020B0604020202020204" pitchFamily="34" charset="0"/>
              <a:cs typeface="Arial" panose="020B0604020202020204" pitchFamily="34" charset="0"/>
            </a:endParaRPr>
          </a:p>
          <a:p>
            <a:r>
              <a:rPr lang="en-CH" sz="2200" dirty="0">
                <a:solidFill>
                  <a:schemeClr val="bg1"/>
                </a:solidFill>
                <a:latin typeface="Arial" panose="020B0604020202020204" pitchFamily="34" charset="0"/>
                <a:cs typeface="Arial" panose="020B0604020202020204" pitchFamily="34" charset="0"/>
              </a:rPr>
              <a:t>You are now getting a chance to practice the task in the scanner with the button box.</a:t>
            </a:r>
          </a:p>
          <a:p>
            <a:endParaRPr lang="en-CH" sz="2200" dirty="0">
              <a:solidFill>
                <a:schemeClr val="bg1"/>
              </a:solidFill>
              <a:latin typeface="Arial" panose="020B0604020202020204" pitchFamily="34" charset="0"/>
              <a:cs typeface="Arial" panose="020B0604020202020204" pitchFamily="34" charset="0"/>
            </a:endParaRPr>
          </a:p>
          <a:p>
            <a:r>
              <a:rPr lang="en-CH" sz="2200" dirty="0">
                <a:solidFill>
                  <a:schemeClr val="bg1"/>
                </a:solidFill>
                <a:latin typeface="Arial" panose="020B0604020202020204" pitchFamily="34" charset="0"/>
                <a:cs typeface="Arial" panose="020B0604020202020204" pitchFamily="34" charset="0"/>
              </a:rPr>
              <a:t>This is just so that you can get used to the setup with the button box and you laying down. You will see two faces here again. They will not be the same faces that you will interact with in the task later.</a:t>
            </a:r>
          </a:p>
          <a:p>
            <a:endParaRPr lang="en-CH" sz="2200" dirty="0">
              <a:solidFill>
                <a:schemeClr val="bg1"/>
              </a:solidFill>
              <a:latin typeface="Arial" panose="020B0604020202020204" pitchFamily="34" charset="0"/>
              <a:cs typeface="Arial" panose="020B0604020202020204" pitchFamily="34" charset="0"/>
            </a:endParaRPr>
          </a:p>
          <a:p>
            <a:r>
              <a:rPr lang="en-CH" sz="2200" dirty="0">
                <a:solidFill>
                  <a:schemeClr val="bg1"/>
                </a:solidFill>
                <a:latin typeface="Arial" panose="020B0604020202020204" pitchFamily="34" charset="0"/>
                <a:cs typeface="Arial" panose="020B0604020202020204" pitchFamily="34" charset="0"/>
              </a:rPr>
              <a:t>This practice will only involve 4 rounds.</a:t>
            </a:r>
          </a:p>
          <a:p>
            <a:endParaRPr lang="en-CH" sz="2200" dirty="0">
              <a:solidFill>
                <a:schemeClr val="bg1"/>
              </a:solidFill>
              <a:latin typeface="Arial" panose="020B0604020202020204" pitchFamily="34" charset="0"/>
              <a:cs typeface="Arial" panose="020B0604020202020204" pitchFamily="34" charset="0"/>
            </a:endParaRPr>
          </a:p>
          <a:p>
            <a:r>
              <a:rPr lang="en-CH" sz="2200" dirty="0">
                <a:solidFill>
                  <a:schemeClr val="bg1"/>
                </a:solidFill>
                <a:latin typeface="Arial" panose="020B0604020202020204" pitchFamily="34" charset="0"/>
                <a:cs typeface="Arial" panose="020B0604020202020204" pitchFamily="34" charset="0"/>
              </a:rPr>
              <a:t>If you have any questions you can ask anytime during this short practice.</a:t>
            </a:r>
          </a:p>
        </p:txBody>
      </p:sp>
    </p:spTree>
    <p:extLst>
      <p:ext uri="{BB962C8B-B14F-4D97-AF65-F5344CB8AC3E}">
        <p14:creationId xmlns:p14="http://schemas.microsoft.com/office/powerpoint/2010/main" val="189403100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1FA53E-25A0-0960-0FCC-4CC105416AC1}"/>
              </a:ext>
            </a:extLst>
          </p:cNvPr>
          <p:cNvSpPr>
            <a:spLocks noGrp="1"/>
          </p:cNvSpPr>
          <p:nvPr>
            <p:ph type="title"/>
          </p:nvPr>
        </p:nvSpPr>
        <p:spPr>
          <a:xfrm>
            <a:off x="410688" y="365125"/>
            <a:ext cx="10943112" cy="584901"/>
          </a:xfrm>
        </p:spPr>
        <p:txBody>
          <a:bodyPr>
            <a:normAutofit/>
          </a:bodyPr>
          <a:lstStyle/>
          <a:p>
            <a:r>
              <a:rPr lang="en-CH" sz="2800" b="1" dirty="0">
                <a:latin typeface="Avenir Book" panose="02000503020000020003" pitchFamily="2" charset="0"/>
              </a:rPr>
              <a:t>Main Task Slides</a:t>
            </a:r>
          </a:p>
        </p:txBody>
      </p:sp>
    </p:spTree>
    <p:extLst>
      <p:ext uri="{BB962C8B-B14F-4D97-AF65-F5344CB8AC3E}">
        <p14:creationId xmlns:p14="http://schemas.microsoft.com/office/powerpoint/2010/main" val="411970024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5C5C5C"/>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C3101FE-916F-7AC8-03CF-F8680EC21ADF}"/>
              </a:ext>
            </a:extLst>
          </p:cNvPr>
          <p:cNvSpPr txBox="1"/>
          <p:nvPr/>
        </p:nvSpPr>
        <p:spPr>
          <a:xfrm>
            <a:off x="391886" y="130629"/>
            <a:ext cx="11614067" cy="4493538"/>
          </a:xfrm>
          <a:prstGeom prst="rect">
            <a:avLst/>
          </a:prstGeom>
          <a:noFill/>
          <a:ln>
            <a:noFill/>
          </a:ln>
        </p:spPr>
        <p:txBody>
          <a:bodyPr wrap="square" rtlCol="0">
            <a:spAutoFit/>
          </a:bodyPr>
          <a:lstStyle/>
          <a:p>
            <a:endParaRPr lang="en-CH" sz="2200" dirty="0">
              <a:solidFill>
                <a:schemeClr val="bg1"/>
              </a:solidFill>
              <a:latin typeface="Arial" panose="020B0604020202020204" pitchFamily="34" charset="0"/>
              <a:cs typeface="Arial" panose="020B0604020202020204" pitchFamily="34" charset="0"/>
            </a:endParaRPr>
          </a:p>
          <a:p>
            <a:endParaRPr lang="en-CH" sz="2200" dirty="0">
              <a:solidFill>
                <a:schemeClr val="bg1"/>
              </a:solidFill>
              <a:latin typeface="Arial" panose="020B0604020202020204" pitchFamily="34" charset="0"/>
              <a:cs typeface="Arial" panose="020B0604020202020204" pitchFamily="34" charset="0"/>
            </a:endParaRPr>
          </a:p>
          <a:p>
            <a:r>
              <a:rPr lang="en-CH" sz="2200" dirty="0">
                <a:solidFill>
                  <a:schemeClr val="bg1"/>
                </a:solidFill>
                <a:latin typeface="Arial" panose="020B0604020202020204" pitchFamily="34" charset="0"/>
                <a:cs typeface="Arial" panose="020B0604020202020204" pitchFamily="34" charset="0"/>
              </a:rPr>
              <a:t>This is the “Smile Prediction” task that you have practiced already.</a:t>
            </a:r>
          </a:p>
          <a:p>
            <a:endParaRPr lang="en-CH" sz="2200" dirty="0">
              <a:solidFill>
                <a:schemeClr val="bg1"/>
              </a:solidFill>
              <a:latin typeface="Arial" panose="020B0604020202020204" pitchFamily="34" charset="0"/>
              <a:cs typeface="Arial" panose="020B0604020202020204" pitchFamily="34" charset="0"/>
            </a:endParaRPr>
          </a:p>
          <a:p>
            <a:r>
              <a:rPr lang="en-CH" sz="2200" dirty="0">
                <a:solidFill>
                  <a:schemeClr val="bg1"/>
                </a:solidFill>
                <a:latin typeface="Arial" panose="020B0604020202020204" pitchFamily="34" charset="0"/>
                <a:cs typeface="Arial" panose="020B0604020202020204" pitchFamily="34" charset="0"/>
              </a:rPr>
              <a:t>During the task you cannot ask any questions. So if you have questions, please ask now.</a:t>
            </a:r>
          </a:p>
          <a:p>
            <a:pPr marL="342900" indent="-342900">
              <a:buFont typeface="Arial" panose="020B0604020202020204" pitchFamily="34" charset="0"/>
              <a:buChar char="•"/>
            </a:pPr>
            <a:endParaRPr lang="en-CH" sz="2200" dirty="0">
              <a:solidFill>
                <a:schemeClr val="bg1"/>
              </a:solidFill>
              <a:latin typeface="Arial" panose="020B0604020202020204" pitchFamily="34" charset="0"/>
              <a:cs typeface="Arial" panose="020B0604020202020204" pitchFamily="34" charset="0"/>
            </a:endParaRPr>
          </a:p>
          <a:p>
            <a:r>
              <a:rPr lang="en-CH" sz="2200" dirty="0">
                <a:solidFill>
                  <a:schemeClr val="bg1"/>
                </a:solidFill>
                <a:latin typeface="Arial" panose="020B0604020202020204" pitchFamily="34" charset="0"/>
                <a:cs typeface="Arial" panose="020B0604020202020204" pitchFamily="34" charset="0"/>
              </a:rPr>
              <a:t>Because we are recording brain and physiological activity, please move as little as possible. If you move too much (yawning, clenching your fists or yaw, wiggling your toes) the data cannot be used. So if you are uncomfortable, please let us know at this point. </a:t>
            </a:r>
          </a:p>
          <a:p>
            <a:r>
              <a:rPr lang="en-CH" sz="2200" dirty="0">
                <a:solidFill>
                  <a:schemeClr val="bg1"/>
                </a:solidFill>
                <a:latin typeface="Arial" panose="020B0604020202020204" pitchFamily="34" charset="0"/>
                <a:cs typeface="Arial" panose="020B0604020202020204" pitchFamily="34" charset="0"/>
              </a:rPr>
              <a:t>The data quality will be best if you are relaxed and still. Try not to tensen up any muscles, also keep your face relaxed when you are </a:t>
            </a:r>
            <a:r>
              <a:rPr lang="en-CH" sz="2200" u="sng" dirty="0">
                <a:solidFill>
                  <a:schemeClr val="bg1"/>
                </a:solidFill>
                <a:latin typeface="Arial" panose="020B0604020202020204" pitchFamily="34" charset="0"/>
                <a:cs typeface="Arial" panose="020B0604020202020204" pitchFamily="34" charset="0"/>
              </a:rPr>
              <a:t>not</a:t>
            </a:r>
            <a:r>
              <a:rPr lang="en-CH" sz="2200" dirty="0">
                <a:solidFill>
                  <a:schemeClr val="bg1"/>
                </a:solidFill>
                <a:latin typeface="Arial" panose="020B0604020202020204" pitchFamily="34" charset="0"/>
                <a:cs typeface="Arial" panose="020B0604020202020204" pitchFamily="34" charset="0"/>
              </a:rPr>
              <a:t> asked to smile. </a:t>
            </a:r>
            <a:r>
              <a:rPr lang="en-CH" sz="2200" dirty="0">
                <a:solidFill>
                  <a:schemeClr val="bg1"/>
                </a:solidFill>
                <a:latin typeface="Arial" panose="020B0604020202020204" pitchFamily="34" charset="0"/>
                <a:cs typeface="Arial" panose="020B0604020202020204" pitchFamily="34" charset="0"/>
                <a:sym typeface="Wingdings" pitchFamily="2" charset="2"/>
              </a:rPr>
              <a:t></a:t>
            </a:r>
          </a:p>
          <a:p>
            <a:endParaRPr lang="en-CH" sz="2200" dirty="0">
              <a:solidFill>
                <a:schemeClr val="bg1"/>
              </a:solidFill>
              <a:latin typeface="Arial" panose="020B0604020202020204" pitchFamily="34" charset="0"/>
              <a:cs typeface="Arial" panose="020B0604020202020204" pitchFamily="34" charset="0"/>
            </a:endParaRPr>
          </a:p>
          <a:p>
            <a:r>
              <a:rPr lang="en-CH" sz="2200" dirty="0">
                <a:solidFill>
                  <a:schemeClr val="bg1"/>
                </a:solidFill>
                <a:latin typeface="Arial" panose="020B0604020202020204" pitchFamily="34" charset="0"/>
                <a:cs typeface="Arial" panose="020B0604020202020204" pitchFamily="34" charset="0"/>
              </a:rPr>
              <a:t>The task is going to take about 10-15 minutes. </a:t>
            </a:r>
          </a:p>
        </p:txBody>
      </p:sp>
    </p:spTree>
    <p:extLst>
      <p:ext uri="{BB962C8B-B14F-4D97-AF65-F5344CB8AC3E}">
        <p14:creationId xmlns:p14="http://schemas.microsoft.com/office/powerpoint/2010/main" val="135792997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rgbClr val="5C5C5C"/>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C3101FE-916F-7AC8-03CF-F8680EC21ADF}"/>
              </a:ext>
            </a:extLst>
          </p:cNvPr>
          <p:cNvSpPr txBox="1"/>
          <p:nvPr/>
        </p:nvSpPr>
        <p:spPr>
          <a:xfrm>
            <a:off x="391886" y="130629"/>
            <a:ext cx="11614067" cy="4124206"/>
          </a:xfrm>
          <a:prstGeom prst="rect">
            <a:avLst/>
          </a:prstGeom>
          <a:noFill/>
          <a:ln>
            <a:noFill/>
          </a:ln>
        </p:spPr>
        <p:txBody>
          <a:bodyPr wrap="square" rtlCol="0">
            <a:spAutoFit/>
          </a:bodyPr>
          <a:lstStyle/>
          <a:p>
            <a:pPr algn="ctr"/>
            <a:endParaRPr lang="en-CH" sz="2400" dirty="0">
              <a:solidFill>
                <a:schemeClr val="bg1"/>
              </a:solidFill>
              <a:latin typeface="Arial" panose="020B0604020202020204" pitchFamily="34" charset="0"/>
              <a:cs typeface="Arial" panose="020B0604020202020204" pitchFamily="34" charset="0"/>
            </a:endParaRPr>
          </a:p>
          <a:p>
            <a:pPr algn="ctr"/>
            <a:endParaRPr lang="en-CH" sz="2400" dirty="0">
              <a:solidFill>
                <a:schemeClr val="bg1"/>
              </a:solidFill>
              <a:latin typeface="Arial" panose="020B0604020202020204" pitchFamily="34" charset="0"/>
              <a:cs typeface="Arial" panose="020B0604020202020204" pitchFamily="34" charset="0"/>
            </a:endParaRPr>
          </a:p>
          <a:p>
            <a:pPr algn="ctr"/>
            <a:endParaRPr lang="en-CH" sz="2400" dirty="0">
              <a:solidFill>
                <a:schemeClr val="bg1"/>
              </a:solidFill>
              <a:latin typeface="Arial" panose="020B0604020202020204" pitchFamily="34" charset="0"/>
              <a:cs typeface="Arial" panose="020B0604020202020204" pitchFamily="34" charset="0"/>
            </a:endParaRPr>
          </a:p>
          <a:p>
            <a:pPr algn="ctr"/>
            <a:endParaRPr lang="en-CH" sz="2400" dirty="0">
              <a:solidFill>
                <a:schemeClr val="bg1"/>
              </a:solidFill>
              <a:latin typeface="Arial" panose="020B0604020202020204" pitchFamily="34" charset="0"/>
              <a:cs typeface="Arial" panose="020B0604020202020204" pitchFamily="34" charset="0"/>
            </a:endParaRPr>
          </a:p>
          <a:p>
            <a:pPr algn="ctr"/>
            <a:endParaRPr lang="en-CH" sz="2400" dirty="0">
              <a:solidFill>
                <a:schemeClr val="bg1"/>
              </a:solidFill>
              <a:latin typeface="Arial" panose="020B0604020202020204" pitchFamily="34" charset="0"/>
              <a:cs typeface="Arial" panose="020B0604020202020204" pitchFamily="34" charset="0"/>
            </a:endParaRPr>
          </a:p>
          <a:p>
            <a:pPr algn="ctr"/>
            <a:endParaRPr lang="en-CH" sz="2400" dirty="0">
              <a:solidFill>
                <a:schemeClr val="bg1"/>
              </a:solidFill>
              <a:latin typeface="Arial" panose="020B0604020202020204" pitchFamily="34" charset="0"/>
              <a:cs typeface="Arial" panose="020B0604020202020204" pitchFamily="34" charset="0"/>
            </a:endParaRPr>
          </a:p>
          <a:p>
            <a:pPr algn="ctr"/>
            <a:endParaRPr lang="en-CH" sz="2400" dirty="0">
              <a:solidFill>
                <a:schemeClr val="bg1"/>
              </a:solidFill>
              <a:latin typeface="Arial" panose="020B0604020202020204" pitchFamily="34" charset="0"/>
              <a:cs typeface="Arial" panose="020B0604020202020204" pitchFamily="34" charset="0"/>
            </a:endParaRPr>
          </a:p>
          <a:p>
            <a:pPr algn="ctr"/>
            <a:endParaRPr lang="en-CH" sz="2400" dirty="0">
              <a:solidFill>
                <a:schemeClr val="bg1"/>
              </a:solidFill>
              <a:latin typeface="Arial" panose="020B0604020202020204" pitchFamily="34" charset="0"/>
              <a:cs typeface="Arial" panose="020B0604020202020204" pitchFamily="34" charset="0"/>
            </a:endParaRPr>
          </a:p>
          <a:p>
            <a:pPr algn="ctr"/>
            <a:r>
              <a:rPr lang="en-US" sz="2400" dirty="0">
                <a:solidFill>
                  <a:schemeClr val="bg1"/>
                </a:solidFill>
                <a:latin typeface="Arial" panose="020B0604020202020204" pitchFamily="34" charset="0"/>
                <a:cs typeface="Arial" panose="020B0604020202020204" pitchFamily="34" charset="0"/>
              </a:rPr>
              <a:t>The </a:t>
            </a:r>
            <a:r>
              <a:rPr lang="en-CH" sz="2400" dirty="0">
                <a:solidFill>
                  <a:schemeClr val="bg1"/>
                </a:solidFill>
                <a:latin typeface="Arial" panose="020B0604020202020204" pitchFamily="34" charset="0"/>
                <a:cs typeface="Arial" panose="020B0604020202020204" pitchFamily="34" charset="0"/>
              </a:rPr>
              <a:t>task is starting anytime now...</a:t>
            </a:r>
          </a:p>
          <a:p>
            <a:endParaRPr lang="en-CH" sz="2400" dirty="0">
              <a:solidFill>
                <a:schemeClr val="bg1"/>
              </a:solidFill>
              <a:latin typeface="Arial" panose="020B0604020202020204" pitchFamily="34" charset="0"/>
              <a:cs typeface="Arial" panose="020B0604020202020204" pitchFamily="34" charset="0"/>
            </a:endParaRPr>
          </a:p>
          <a:p>
            <a:endParaRPr lang="en-CH" sz="22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575333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rgbClr val="5C5C5C"/>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73EA4BC-C794-ADDF-A1A3-B7FC9E83B19C}"/>
              </a:ext>
            </a:extLst>
          </p:cNvPr>
          <p:cNvSpPr txBox="1"/>
          <p:nvPr/>
        </p:nvSpPr>
        <p:spPr>
          <a:xfrm>
            <a:off x="373853" y="3013501"/>
            <a:ext cx="11444287" cy="830997"/>
          </a:xfrm>
          <a:prstGeom prst="rect">
            <a:avLst/>
          </a:prstGeom>
          <a:noFill/>
        </p:spPr>
        <p:txBody>
          <a:bodyPr wrap="square" rtlCol="0">
            <a:spAutoFit/>
          </a:bodyPr>
          <a:lstStyle/>
          <a:p>
            <a:pPr algn="ctr"/>
            <a:r>
              <a:rPr lang="en-CH" sz="4800" dirty="0">
                <a:solidFill>
                  <a:schemeClr val="bg1"/>
                </a:solidFill>
                <a:latin typeface="Arial" panose="020B0604020202020204" pitchFamily="34" charset="0"/>
                <a:cs typeface="Arial" panose="020B0604020202020204" pitchFamily="34" charset="0"/>
              </a:rPr>
              <a:t>+ 1</a:t>
            </a:r>
          </a:p>
        </p:txBody>
      </p:sp>
    </p:spTree>
    <p:extLst>
      <p:ext uri="{BB962C8B-B14F-4D97-AF65-F5344CB8AC3E}">
        <p14:creationId xmlns:p14="http://schemas.microsoft.com/office/powerpoint/2010/main" val="106293270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rgbClr val="5C5C5C"/>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2F27E21-B004-68AF-2485-A4D06B57CE76}"/>
              </a:ext>
            </a:extLst>
          </p:cNvPr>
          <p:cNvSpPr txBox="1"/>
          <p:nvPr/>
        </p:nvSpPr>
        <p:spPr>
          <a:xfrm>
            <a:off x="373853" y="3013501"/>
            <a:ext cx="11444287" cy="830997"/>
          </a:xfrm>
          <a:prstGeom prst="rect">
            <a:avLst/>
          </a:prstGeom>
          <a:noFill/>
        </p:spPr>
        <p:txBody>
          <a:bodyPr wrap="square" rtlCol="0">
            <a:spAutoFit/>
          </a:bodyPr>
          <a:lstStyle/>
          <a:p>
            <a:pPr algn="ctr"/>
            <a:r>
              <a:rPr lang="en-CH" sz="4800" dirty="0">
                <a:solidFill>
                  <a:schemeClr val="bg1"/>
                </a:solidFill>
                <a:latin typeface="Arial" panose="020B0604020202020204" pitchFamily="34" charset="0"/>
                <a:cs typeface="Arial" panose="020B0604020202020204" pitchFamily="34" charset="0"/>
              </a:rPr>
              <a:t>- 1</a:t>
            </a:r>
          </a:p>
        </p:txBody>
      </p:sp>
    </p:spTree>
    <p:extLst>
      <p:ext uri="{BB962C8B-B14F-4D97-AF65-F5344CB8AC3E}">
        <p14:creationId xmlns:p14="http://schemas.microsoft.com/office/powerpoint/2010/main" val="3868708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5C5C5C"/>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C3101FE-916F-7AC8-03CF-F8680EC21ADF}"/>
              </a:ext>
            </a:extLst>
          </p:cNvPr>
          <p:cNvSpPr txBox="1"/>
          <p:nvPr/>
        </p:nvSpPr>
        <p:spPr>
          <a:xfrm>
            <a:off x="391886" y="130629"/>
            <a:ext cx="11614067" cy="4555093"/>
          </a:xfrm>
          <a:prstGeom prst="rect">
            <a:avLst/>
          </a:prstGeom>
          <a:noFill/>
          <a:ln>
            <a:noFill/>
          </a:ln>
        </p:spPr>
        <p:txBody>
          <a:bodyPr wrap="square" rtlCol="0">
            <a:spAutoFit/>
          </a:bodyPr>
          <a:lstStyle/>
          <a:p>
            <a:pPr algn="ctr"/>
            <a:r>
              <a:rPr lang="en-CH" sz="2400" dirty="0">
                <a:solidFill>
                  <a:schemeClr val="bg1"/>
                </a:solidFill>
                <a:latin typeface="Arial" panose="020B0604020202020204" pitchFamily="34" charset="0"/>
                <a:cs typeface="Arial" panose="020B0604020202020204" pitchFamily="34" charset="0"/>
              </a:rPr>
              <a:t>POINTS</a:t>
            </a:r>
          </a:p>
          <a:p>
            <a:endParaRPr lang="en-CH" sz="2400" dirty="0">
              <a:solidFill>
                <a:schemeClr val="bg1"/>
              </a:solidFill>
              <a:latin typeface="Arial" panose="020B0604020202020204" pitchFamily="34" charset="0"/>
              <a:cs typeface="Arial" panose="020B0604020202020204" pitchFamily="34" charset="0"/>
            </a:endParaRPr>
          </a:p>
          <a:p>
            <a:r>
              <a:rPr lang="en-CH" sz="2200" dirty="0">
                <a:solidFill>
                  <a:schemeClr val="bg1"/>
                </a:solidFill>
                <a:latin typeface="Arial" panose="020B0604020202020204" pitchFamily="34" charset="0"/>
                <a:cs typeface="Arial" panose="020B0604020202020204" pitchFamily="34" charset="0"/>
              </a:rPr>
              <a:t>If you predict accurately and smile at faces that smile back and stay neutral with faces that don’t smile back you will make points.</a:t>
            </a:r>
          </a:p>
          <a:p>
            <a:endParaRPr lang="en-CH" sz="2200" dirty="0">
              <a:solidFill>
                <a:schemeClr val="bg1"/>
              </a:solidFill>
              <a:latin typeface="Arial" panose="020B0604020202020204" pitchFamily="34" charset="0"/>
              <a:cs typeface="Arial" panose="020B0604020202020204" pitchFamily="34" charset="0"/>
            </a:endParaRPr>
          </a:p>
          <a:p>
            <a:r>
              <a:rPr lang="en-CH" sz="2200" dirty="0">
                <a:solidFill>
                  <a:schemeClr val="bg1"/>
                </a:solidFill>
                <a:latin typeface="Arial" panose="020B0604020202020204" pitchFamily="34" charset="0"/>
                <a:cs typeface="Arial" panose="020B0604020202020204" pitchFamily="34" charset="0"/>
              </a:rPr>
              <a:t>If you can reach 50 points across all tasks you will earn an additional 5$ on top of the participation reimbursement.</a:t>
            </a:r>
          </a:p>
          <a:p>
            <a:endParaRPr lang="en-CH" sz="2200" dirty="0">
              <a:solidFill>
                <a:schemeClr val="bg1"/>
              </a:solidFill>
              <a:latin typeface="Arial" panose="020B0604020202020204" pitchFamily="34" charset="0"/>
              <a:cs typeface="Arial" panose="020B0604020202020204" pitchFamily="34" charset="0"/>
            </a:endParaRPr>
          </a:p>
          <a:p>
            <a:r>
              <a:rPr lang="en-CH" sz="2200" dirty="0">
                <a:solidFill>
                  <a:schemeClr val="bg1"/>
                </a:solidFill>
                <a:latin typeface="Arial" panose="020B0604020202020204" pitchFamily="34" charset="0"/>
                <a:cs typeface="Arial" panose="020B0604020202020204" pitchFamily="34" charset="0"/>
              </a:rPr>
              <a:t>If you reach 100 points across all tasks you will earn an additional 5$ on top of the participation reimbursement and the 50-point bonus.</a:t>
            </a:r>
          </a:p>
          <a:p>
            <a:endParaRPr lang="en-CH" sz="2200" dirty="0">
              <a:solidFill>
                <a:schemeClr val="bg1"/>
              </a:solidFill>
              <a:latin typeface="Arial" panose="020B0604020202020204" pitchFamily="34" charset="0"/>
              <a:cs typeface="Arial" panose="020B0604020202020204" pitchFamily="34" charset="0"/>
            </a:endParaRPr>
          </a:p>
          <a:p>
            <a:r>
              <a:rPr lang="en-CH" sz="2200" dirty="0">
                <a:solidFill>
                  <a:schemeClr val="bg1"/>
                </a:solidFill>
                <a:latin typeface="Arial" panose="020B0604020202020204" pitchFamily="34" charset="0"/>
                <a:cs typeface="Arial" panose="020B0604020202020204" pitchFamily="34" charset="0"/>
              </a:rPr>
              <a:t>After each task you will learn how many points you collected.</a:t>
            </a:r>
          </a:p>
          <a:p>
            <a:endParaRPr lang="en-CH" sz="22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860808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5C5C5C"/>
        </a:solidFill>
        <a:effectLst/>
      </p:bgPr>
    </p:bg>
    <p:spTree>
      <p:nvGrpSpPr>
        <p:cNvPr id="1" name="">
          <a:extLst>
            <a:ext uri="{FF2B5EF4-FFF2-40B4-BE49-F238E27FC236}">
              <a16:creationId xmlns:a16="http://schemas.microsoft.com/office/drawing/2014/main" id="{D4D051F3-1788-BF72-16A5-F9D6857A8A5F}"/>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9098FAC1-F948-F219-35E8-6769CCB8F4F5}"/>
              </a:ext>
            </a:extLst>
          </p:cNvPr>
          <p:cNvSpPr txBox="1"/>
          <p:nvPr/>
        </p:nvSpPr>
        <p:spPr>
          <a:xfrm>
            <a:off x="391886" y="130629"/>
            <a:ext cx="11614067" cy="4555093"/>
          </a:xfrm>
          <a:prstGeom prst="rect">
            <a:avLst/>
          </a:prstGeom>
          <a:noFill/>
          <a:ln>
            <a:noFill/>
          </a:ln>
        </p:spPr>
        <p:txBody>
          <a:bodyPr wrap="square" rtlCol="0">
            <a:spAutoFit/>
          </a:bodyPr>
          <a:lstStyle/>
          <a:p>
            <a:pPr algn="ctr"/>
            <a:r>
              <a:rPr lang="en-CH" sz="2400" dirty="0">
                <a:solidFill>
                  <a:schemeClr val="bg1"/>
                </a:solidFill>
                <a:latin typeface="Arial" panose="020B0604020202020204" pitchFamily="34" charset="0"/>
                <a:cs typeface="Arial" panose="020B0604020202020204" pitchFamily="34" charset="0"/>
              </a:rPr>
              <a:t>POINTS</a:t>
            </a:r>
          </a:p>
          <a:p>
            <a:endParaRPr lang="en-CH" sz="2400" dirty="0">
              <a:solidFill>
                <a:schemeClr val="bg1"/>
              </a:solidFill>
              <a:latin typeface="Arial" panose="020B0604020202020204" pitchFamily="34" charset="0"/>
              <a:cs typeface="Arial" panose="020B0604020202020204" pitchFamily="34" charset="0"/>
            </a:endParaRPr>
          </a:p>
          <a:p>
            <a:r>
              <a:rPr lang="en-CH" sz="2200" dirty="0">
                <a:solidFill>
                  <a:schemeClr val="bg1"/>
                </a:solidFill>
                <a:latin typeface="Arial" panose="020B0604020202020204" pitchFamily="34" charset="0"/>
                <a:cs typeface="Arial" panose="020B0604020202020204" pitchFamily="34" charset="0"/>
              </a:rPr>
              <a:t>If you predict accurately and smile at faces that smile back and stay neutral with faces that don’t smile back you will make points.</a:t>
            </a:r>
          </a:p>
          <a:p>
            <a:endParaRPr lang="en-CH" sz="2200" dirty="0">
              <a:solidFill>
                <a:schemeClr val="bg1"/>
              </a:solidFill>
              <a:latin typeface="Arial" panose="020B0604020202020204" pitchFamily="34" charset="0"/>
              <a:cs typeface="Arial" panose="020B0604020202020204" pitchFamily="34" charset="0"/>
            </a:endParaRPr>
          </a:p>
          <a:p>
            <a:r>
              <a:rPr lang="en-CH" sz="2200" dirty="0">
                <a:solidFill>
                  <a:schemeClr val="bg1"/>
                </a:solidFill>
                <a:latin typeface="Arial" panose="020B0604020202020204" pitchFamily="34" charset="0"/>
                <a:cs typeface="Arial" panose="020B0604020202020204" pitchFamily="34" charset="0"/>
              </a:rPr>
              <a:t>If you can reach 80 points across all tasks you will earn an additional 5$ on top of the participation reimbursement.</a:t>
            </a:r>
          </a:p>
          <a:p>
            <a:endParaRPr lang="en-CH" sz="2200" dirty="0">
              <a:solidFill>
                <a:schemeClr val="bg1"/>
              </a:solidFill>
              <a:latin typeface="Arial" panose="020B0604020202020204" pitchFamily="34" charset="0"/>
              <a:cs typeface="Arial" panose="020B0604020202020204" pitchFamily="34" charset="0"/>
            </a:endParaRPr>
          </a:p>
          <a:p>
            <a:r>
              <a:rPr lang="en-CH" sz="2200" dirty="0">
                <a:solidFill>
                  <a:schemeClr val="bg1"/>
                </a:solidFill>
                <a:latin typeface="Arial" panose="020B0604020202020204" pitchFamily="34" charset="0"/>
                <a:cs typeface="Arial" panose="020B0604020202020204" pitchFamily="34" charset="0"/>
              </a:rPr>
              <a:t>If you reach 160 points across all tasks you will earn an additional 5$ on top of the participation reimbursement and the 80-point bonus.</a:t>
            </a:r>
          </a:p>
          <a:p>
            <a:endParaRPr lang="en-CH" sz="2200" dirty="0">
              <a:solidFill>
                <a:schemeClr val="bg1"/>
              </a:solidFill>
              <a:latin typeface="Arial" panose="020B0604020202020204" pitchFamily="34" charset="0"/>
              <a:cs typeface="Arial" panose="020B0604020202020204" pitchFamily="34" charset="0"/>
            </a:endParaRPr>
          </a:p>
          <a:p>
            <a:r>
              <a:rPr lang="en-CH" sz="2200" dirty="0">
                <a:solidFill>
                  <a:schemeClr val="bg1"/>
                </a:solidFill>
                <a:latin typeface="Arial" panose="020B0604020202020204" pitchFamily="34" charset="0"/>
                <a:cs typeface="Arial" panose="020B0604020202020204" pitchFamily="34" charset="0"/>
              </a:rPr>
              <a:t>After each task you will learn how many points you collected.</a:t>
            </a:r>
          </a:p>
          <a:p>
            <a:endParaRPr lang="en-CH" sz="22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207653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5C5C5C"/>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C42480A-BBD8-6D26-ED28-6A7FA443D398}"/>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3233" b="99569" l="9704" r="89803">
                        <a14:foregroundMark x1="49013" y1="10129" x2="49013" y2="10129"/>
                        <a14:foregroundMark x1="48849" y1="3233" x2="48849" y2="3233"/>
                        <a14:foregroundMark x1="53454" y1="93750" x2="53454" y2="93750"/>
                        <a14:foregroundMark x1="50822" y1="99569" x2="50822" y2="99569"/>
                      </a14:backgroundRemoval>
                    </a14:imgEffect>
                  </a14:imgLayer>
                </a14:imgProps>
              </a:ext>
            </a:extLst>
          </a:blip>
          <a:stretch>
            <a:fillRect/>
          </a:stretch>
        </p:blipFill>
        <p:spPr>
          <a:xfrm>
            <a:off x="3501517" y="1449000"/>
            <a:ext cx="5188966" cy="3960000"/>
          </a:xfrm>
          <a:prstGeom prst="rect">
            <a:avLst/>
          </a:prstGeom>
        </p:spPr>
      </p:pic>
    </p:spTree>
    <p:extLst>
      <p:ext uri="{BB962C8B-B14F-4D97-AF65-F5344CB8AC3E}">
        <p14:creationId xmlns:p14="http://schemas.microsoft.com/office/powerpoint/2010/main" val="30247321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5C5C5C"/>
        </a:solidFill>
        <a:effectLst/>
      </p:bgPr>
    </p:bg>
    <p:spTree>
      <p:nvGrpSpPr>
        <p:cNvPr id="1" name="">
          <a:extLst>
            <a:ext uri="{FF2B5EF4-FFF2-40B4-BE49-F238E27FC236}">
              <a16:creationId xmlns:a16="http://schemas.microsoft.com/office/drawing/2014/main" id="{AD748C38-470C-113B-B094-3A2FBEBFA674}"/>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BC1C8547-360D-CF8D-AB17-541B0CF7DD7E}"/>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1078" b="98922" l="9704" r="89803">
                        <a14:foregroundMark x1="48355" y1="5172" x2="48355" y2="5172"/>
                        <a14:foregroundMark x1="50000" y1="1078" x2="50000" y2="1078"/>
                        <a14:foregroundMark x1="47697" y1="93750" x2="47697" y2="93750"/>
                        <a14:foregroundMark x1="47862" y1="98922" x2="47862" y2="98922"/>
                        <a14:foregroundMark x1="35362" y1="6681" x2="35362" y2="6681"/>
                        <a14:foregroundMark x1="34704" y1="6897" x2="34704" y2="6897"/>
                      </a14:backgroundRemoval>
                    </a14:imgEffect>
                  </a14:imgLayer>
                </a14:imgProps>
              </a:ext>
            </a:extLst>
          </a:blip>
          <a:stretch>
            <a:fillRect/>
          </a:stretch>
        </p:blipFill>
        <p:spPr>
          <a:xfrm>
            <a:off x="3501517" y="1449000"/>
            <a:ext cx="5188966" cy="3960000"/>
          </a:xfrm>
          <a:prstGeom prst="rect">
            <a:avLst/>
          </a:prstGeom>
        </p:spPr>
      </p:pic>
    </p:spTree>
    <p:extLst>
      <p:ext uri="{BB962C8B-B14F-4D97-AF65-F5344CB8AC3E}">
        <p14:creationId xmlns:p14="http://schemas.microsoft.com/office/powerpoint/2010/main" val="18901301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5C5C5C"/>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19FD08C-73E1-7B9E-6DEC-32BF3283A1A4}"/>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4095" b="95043" l="9704" r="89803">
                        <a14:foregroundMark x1="44572" y1="13578" x2="44572" y2="13578"/>
                        <a14:foregroundMark x1="48849" y1="4310" x2="48849" y2="4310"/>
                        <a14:foregroundMark x1="52632" y1="95043" x2="52632" y2="95043"/>
                      </a14:backgroundRemoval>
                    </a14:imgEffect>
                  </a14:imgLayer>
                </a14:imgProps>
              </a:ext>
            </a:extLst>
          </a:blip>
          <a:stretch>
            <a:fillRect/>
          </a:stretch>
        </p:blipFill>
        <p:spPr>
          <a:xfrm>
            <a:off x="3501517" y="1449000"/>
            <a:ext cx="5188966" cy="3960000"/>
          </a:xfrm>
          <a:prstGeom prst="rect">
            <a:avLst/>
          </a:prstGeom>
        </p:spPr>
      </p:pic>
    </p:spTree>
    <p:extLst>
      <p:ext uri="{BB962C8B-B14F-4D97-AF65-F5344CB8AC3E}">
        <p14:creationId xmlns:p14="http://schemas.microsoft.com/office/powerpoint/2010/main" val="19714496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5C5C5C"/>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8526774-AD3D-A2BF-8B22-289424073E47}"/>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3664" b="95905" l="9704" r="89803">
                        <a14:foregroundMark x1="47368" y1="15302" x2="47368" y2="15302"/>
                        <a14:foregroundMark x1="49507" y1="3879" x2="49507" y2="3879"/>
                        <a14:foregroundMark x1="52467" y1="95905" x2="52467" y2="95905"/>
                      </a14:backgroundRemoval>
                    </a14:imgEffect>
                  </a14:imgLayer>
                </a14:imgProps>
              </a:ext>
            </a:extLst>
          </a:blip>
          <a:stretch>
            <a:fillRect/>
          </a:stretch>
        </p:blipFill>
        <p:spPr>
          <a:xfrm>
            <a:off x="3501517" y="1449000"/>
            <a:ext cx="5188966" cy="3960000"/>
          </a:xfrm>
          <a:prstGeom prst="rect">
            <a:avLst/>
          </a:prstGeom>
        </p:spPr>
      </p:pic>
    </p:spTree>
    <p:extLst>
      <p:ext uri="{BB962C8B-B14F-4D97-AF65-F5344CB8AC3E}">
        <p14:creationId xmlns:p14="http://schemas.microsoft.com/office/powerpoint/2010/main" val="41394638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1087</TotalTime>
  <Words>572</Words>
  <Application>Microsoft Macintosh PowerPoint</Application>
  <PresentationFormat>Widescreen</PresentationFormat>
  <Paragraphs>67</Paragraphs>
  <Slides>37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37</vt:i4>
      </vt:variant>
    </vt:vector>
  </HeadingPairs>
  <TitlesOfParts>
    <vt:vector size="44" baseType="lpstr">
      <vt:lpstr>Arial</vt:lpstr>
      <vt:lpstr>Avenir Black</vt:lpstr>
      <vt:lpstr>Avenir Book</vt:lpstr>
      <vt:lpstr>Avenir Light</vt:lpstr>
      <vt:lpstr>Calibri</vt:lpstr>
      <vt:lpstr>Calibri Light</vt:lpstr>
      <vt:lpstr>Office Theme</vt:lpstr>
      <vt:lpstr>Social-Affective Prediction (SAP) Task  </vt:lpstr>
      <vt:lpstr>Practice Task Slides (12 trials)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Practice Task Slides in scanner (4 trials)</vt:lpstr>
      <vt:lpstr>PowerPoint Presentation</vt:lpstr>
      <vt:lpstr>Main Task Slides</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Social-Affective Prediction (SAP) Task  </dc:title>
  <dc:creator>Katharina Wellstein</dc:creator>
  <cp:lastModifiedBy>Katharina Wellstein</cp:lastModifiedBy>
  <cp:revision>28</cp:revision>
  <dcterms:created xsi:type="dcterms:W3CDTF">2024-02-18T22:57:18Z</dcterms:created>
  <dcterms:modified xsi:type="dcterms:W3CDTF">2025-05-08T09:25:52Z</dcterms:modified>
</cp:coreProperties>
</file>