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8" r:id="rId3"/>
    <p:sldId id="282" r:id="rId4"/>
    <p:sldId id="3497" r:id="rId5"/>
    <p:sldId id="283" r:id="rId6"/>
    <p:sldId id="3479" r:id="rId7"/>
    <p:sldId id="3480" r:id="rId8"/>
    <p:sldId id="3481" r:id="rId9"/>
    <p:sldId id="3482" r:id="rId10"/>
    <p:sldId id="3483" r:id="rId11"/>
    <p:sldId id="3484" r:id="rId12"/>
    <p:sldId id="3485" r:id="rId13"/>
    <p:sldId id="3486" r:id="rId14"/>
    <p:sldId id="261" r:id="rId15"/>
    <p:sldId id="3471" r:id="rId16"/>
    <p:sldId id="3472" r:id="rId17"/>
    <p:sldId id="3475" r:id="rId18"/>
    <p:sldId id="3474" r:id="rId19"/>
    <p:sldId id="3498" r:id="rId20"/>
    <p:sldId id="3502" r:id="rId21"/>
    <p:sldId id="3500" r:id="rId22"/>
    <p:sldId id="3501" r:id="rId23"/>
    <p:sldId id="3499" r:id="rId24"/>
    <p:sldId id="3473" r:id="rId25"/>
    <p:sldId id="3478" r:id="rId26"/>
    <p:sldId id="284" r:id="rId27"/>
    <p:sldId id="286" r:id="rId28"/>
    <p:sldId id="287" r:id="rId29"/>
    <p:sldId id="3465" r:id="rId30"/>
    <p:sldId id="3466" r:id="rId31"/>
    <p:sldId id="294" r:id="rId32"/>
    <p:sldId id="3487" r:id="rId33"/>
    <p:sldId id="3488" r:id="rId34"/>
    <p:sldId id="3489" r:id="rId35"/>
    <p:sldId id="3490" r:id="rId36"/>
    <p:sldId id="3491" r:id="rId37"/>
    <p:sldId id="3492" r:id="rId38"/>
    <p:sldId id="3493" r:id="rId39"/>
    <p:sldId id="3494" r:id="rId40"/>
    <p:sldId id="3495" r:id="rId41"/>
    <p:sldId id="3468" r:id="rId42"/>
    <p:sldId id="3476" r:id="rId43"/>
    <p:sldId id="3477" r:id="rId44"/>
  </p:sldIdLst>
  <p:sldSz cx="12192000" cy="6858000"/>
  <p:notesSz cx="6858000" cy="9144000"/>
  <p:defaultText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C5C5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812"/>
    <p:restoredTop sz="95666"/>
  </p:normalViewPr>
  <p:slideViewPr>
    <p:cSldViewPr snapToGrid="0">
      <p:cViewPr varScale="1">
        <p:scale>
          <a:sx n="107" d="100"/>
          <a:sy n="107" d="100"/>
        </p:scale>
        <p:origin x="368"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E3CC8-6864-C001-E0CC-C18C1148D4C0}"/>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CH"/>
          </a:p>
        </p:txBody>
      </p:sp>
      <p:sp>
        <p:nvSpPr>
          <p:cNvPr id="3" name="Subtitle 2">
            <a:extLst>
              <a:ext uri="{FF2B5EF4-FFF2-40B4-BE49-F238E27FC236}">
                <a16:creationId xmlns:a16="http://schemas.microsoft.com/office/drawing/2014/main" id="{06D46EFD-BB15-81B3-CFB7-607DFC03CB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CH"/>
          </a:p>
        </p:txBody>
      </p:sp>
      <p:sp>
        <p:nvSpPr>
          <p:cNvPr id="4" name="Date Placeholder 3">
            <a:extLst>
              <a:ext uri="{FF2B5EF4-FFF2-40B4-BE49-F238E27FC236}">
                <a16:creationId xmlns:a16="http://schemas.microsoft.com/office/drawing/2014/main" id="{AB8A971F-37C6-08F8-8B54-B15FD32F747D}"/>
              </a:ext>
            </a:extLst>
          </p:cNvPr>
          <p:cNvSpPr>
            <a:spLocks noGrp="1"/>
          </p:cNvSpPr>
          <p:nvPr>
            <p:ph type="dt" sz="half" idx="10"/>
          </p:nvPr>
        </p:nvSpPr>
        <p:spPr/>
        <p:txBody>
          <a:bodyPr/>
          <a:lstStyle/>
          <a:p>
            <a:fld id="{9B916260-F45C-B647-88A4-C91F6BA5DC4E}" type="datetimeFigureOut">
              <a:rPr lang="en-CH" smtClean="0"/>
              <a:t>20.09.24</a:t>
            </a:fld>
            <a:endParaRPr lang="en-CH"/>
          </a:p>
        </p:txBody>
      </p:sp>
      <p:sp>
        <p:nvSpPr>
          <p:cNvPr id="5" name="Footer Placeholder 4">
            <a:extLst>
              <a:ext uri="{FF2B5EF4-FFF2-40B4-BE49-F238E27FC236}">
                <a16:creationId xmlns:a16="http://schemas.microsoft.com/office/drawing/2014/main" id="{4AA5B6C6-3F39-216B-491B-A82284F1EC00}"/>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47C4025F-EF1B-B9C5-D748-5668A0490316}"/>
              </a:ext>
            </a:extLst>
          </p:cNvPr>
          <p:cNvSpPr>
            <a:spLocks noGrp="1"/>
          </p:cNvSpPr>
          <p:nvPr>
            <p:ph type="sldNum" sz="quarter" idx="12"/>
          </p:nvPr>
        </p:nvSpPr>
        <p:spPr/>
        <p:txBody>
          <a:bodyPr/>
          <a:lstStyle/>
          <a:p>
            <a:fld id="{5FC22B87-F2B3-2D43-9903-FACB49A44C96}" type="slidenum">
              <a:rPr lang="en-CH" smtClean="0"/>
              <a:t>‹#›</a:t>
            </a:fld>
            <a:endParaRPr lang="en-CH"/>
          </a:p>
        </p:txBody>
      </p:sp>
    </p:spTree>
    <p:extLst>
      <p:ext uri="{BB962C8B-B14F-4D97-AF65-F5344CB8AC3E}">
        <p14:creationId xmlns:p14="http://schemas.microsoft.com/office/powerpoint/2010/main" val="34705149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2BB4C6-F5CF-85E2-94E8-87EE6031EA9A}"/>
              </a:ext>
            </a:extLst>
          </p:cNvPr>
          <p:cNvSpPr>
            <a:spLocks noGrp="1"/>
          </p:cNvSpPr>
          <p:nvPr>
            <p:ph type="title"/>
          </p:nvPr>
        </p:nvSpPr>
        <p:spPr/>
        <p:txBody>
          <a:bodyPr/>
          <a:lstStyle/>
          <a:p>
            <a:r>
              <a:rPr lang="en-GB"/>
              <a:t>Click to edit Master title style</a:t>
            </a:r>
            <a:endParaRPr lang="en-CH"/>
          </a:p>
        </p:txBody>
      </p:sp>
      <p:sp>
        <p:nvSpPr>
          <p:cNvPr id="3" name="Vertical Text Placeholder 2">
            <a:extLst>
              <a:ext uri="{FF2B5EF4-FFF2-40B4-BE49-F238E27FC236}">
                <a16:creationId xmlns:a16="http://schemas.microsoft.com/office/drawing/2014/main" id="{617F2D32-6944-DA21-BE4B-6EEF254F3BB5}"/>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26D31737-6020-83BF-DB38-075A29C4E98B}"/>
              </a:ext>
            </a:extLst>
          </p:cNvPr>
          <p:cNvSpPr>
            <a:spLocks noGrp="1"/>
          </p:cNvSpPr>
          <p:nvPr>
            <p:ph type="dt" sz="half" idx="10"/>
          </p:nvPr>
        </p:nvSpPr>
        <p:spPr/>
        <p:txBody>
          <a:bodyPr/>
          <a:lstStyle/>
          <a:p>
            <a:fld id="{9B916260-F45C-B647-88A4-C91F6BA5DC4E}" type="datetimeFigureOut">
              <a:rPr lang="en-CH" smtClean="0"/>
              <a:t>20.09.24</a:t>
            </a:fld>
            <a:endParaRPr lang="en-CH"/>
          </a:p>
        </p:txBody>
      </p:sp>
      <p:sp>
        <p:nvSpPr>
          <p:cNvPr id="5" name="Footer Placeholder 4">
            <a:extLst>
              <a:ext uri="{FF2B5EF4-FFF2-40B4-BE49-F238E27FC236}">
                <a16:creationId xmlns:a16="http://schemas.microsoft.com/office/drawing/2014/main" id="{D516B512-A251-CF32-0E8B-D2781F078A62}"/>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07762FE7-03DB-DF43-0478-2917EFA90F3F}"/>
              </a:ext>
            </a:extLst>
          </p:cNvPr>
          <p:cNvSpPr>
            <a:spLocks noGrp="1"/>
          </p:cNvSpPr>
          <p:nvPr>
            <p:ph type="sldNum" sz="quarter" idx="12"/>
          </p:nvPr>
        </p:nvSpPr>
        <p:spPr/>
        <p:txBody>
          <a:bodyPr/>
          <a:lstStyle/>
          <a:p>
            <a:fld id="{5FC22B87-F2B3-2D43-9903-FACB49A44C96}" type="slidenum">
              <a:rPr lang="en-CH" smtClean="0"/>
              <a:t>‹#›</a:t>
            </a:fld>
            <a:endParaRPr lang="en-CH"/>
          </a:p>
        </p:txBody>
      </p:sp>
    </p:spTree>
    <p:extLst>
      <p:ext uri="{BB962C8B-B14F-4D97-AF65-F5344CB8AC3E}">
        <p14:creationId xmlns:p14="http://schemas.microsoft.com/office/powerpoint/2010/main" val="2108543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2858DCC-F148-86DA-9F16-A968482926C2}"/>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CH"/>
          </a:p>
        </p:txBody>
      </p:sp>
      <p:sp>
        <p:nvSpPr>
          <p:cNvPr id="3" name="Vertical Text Placeholder 2">
            <a:extLst>
              <a:ext uri="{FF2B5EF4-FFF2-40B4-BE49-F238E27FC236}">
                <a16:creationId xmlns:a16="http://schemas.microsoft.com/office/drawing/2014/main" id="{8DF18125-6968-1CC6-CFAA-AE492A8BFFFF}"/>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38842073-874F-55C4-B1CD-3AD4E2AA2D34}"/>
              </a:ext>
            </a:extLst>
          </p:cNvPr>
          <p:cNvSpPr>
            <a:spLocks noGrp="1"/>
          </p:cNvSpPr>
          <p:nvPr>
            <p:ph type="dt" sz="half" idx="10"/>
          </p:nvPr>
        </p:nvSpPr>
        <p:spPr/>
        <p:txBody>
          <a:bodyPr/>
          <a:lstStyle/>
          <a:p>
            <a:fld id="{9B916260-F45C-B647-88A4-C91F6BA5DC4E}" type="datetimeFigureOut">
              <a:rPr lang="en-CH" smtClean="0"/>
              <a:t>20.09.24</a:t>
            </a:fld>
            <a:endParaRPr lang="en-CH"/>
          </a:p>
        </p:txBody>
      </p:sp>
      <p:sp>
        <p:nvSpPr>
          <p:cNvPr id="5" name="Footer Placeholder 4">
            <a:extLst>
              <a:ext uri="{FF2B5EF4-FFF2-40B4-BE49-F238E27FC236}">
                <a16:creationId xmlns:a16="http://schemas.microsoft.com/office/drawing/2014/main" id="{6F90E08E-534B-416E-1EC2-95C2180256A7}"/>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17CB5FE3-0E1A-7F19-27DA-110AEC58E42B}"/>
              </a:ext>
            </a:extLst>
          </p:cNvPr>
          <p:cNvSpPr>
            <a:spLocks noGrp="1"/>
          </p:cNvSpPr>
          <p:nvPr>
            <p:ph type="sldNum" sz="quarter" idx="12"/>
          </p:nvPr>
        </p:nvSpPr>
        <p:spPr/>
        <p:txBody>
          <a:bodyPr/>
          <a:lstStyle/>
          <a:p>
            <a:fld id="{5FC22B87-F2B3-2D43-9903-FACB49A44C96}" type="slidenum">
              <a:rPr lang="en-CH" smtClean="0"/>
              <a:t>‹#›</a:t>
            </a:fld>
            <a:endParaRPr lang="en-CH"/>
          </a:p>
        </p:txBody>
      </p:sp>
    </p:spTree>
    <p:extLst>
      <p:ext uri="{BB962C8B-B14F-4D97-AF65-F5344CB8AC3E}">
        <p14:creationId xmlns:p14="http://schemas.microsoft.com/office/powerpoint/2010/main" val="42817418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45BAA-1811-3D26-C40A-5A5F68761E23}"/>
              </a:ext>
            </a:extLst>
          </p:cNvPr>
          <p:cNvSpPr>
            <a:spLocks noGrp="1"/>
          </p:cNvSpPr>
          <p:nvPr>
            <p:ph type="title"/>
          </p:nvPr>
        </p:nvSpPr>
        <p:spPr/>
        <p:txBody>
          <a:bodyPr/>
          <a:lstStyle/>
          <a:p>
            <a:r>
              <a:rPr lang="en-GB"/>
              <a:t>Click to edit Master title style</a:t>
            </a:r>
            <a:endParaRPr lang="en-CH"/>
          </a:p>
        </p:txBody>
      </p:sp>
      <p:sp>
        <p:nvSpPr>
          <p:cNvPr id="3" name="Content Placeholder 2">
            <a:extLst>
              <a:ext uri="{FF2B5EF4-FFF2-40B4-BE49-F238E27FC236}">
                <a16:creationId xmlns:a16="http://schemas.microsoft.com/office/drawing/2014/main" id="{69B885F9-6DD6-EB2B-8757-FD21DA2DA8F3}"/>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C7BBF378-1E64-BC3A-4BBE-C36F95697C7F}"/>
              </a:ext>
            </a:extLst>
          </p:cNvPr>
          <p:cNvSpPr>
            <a:spLocks noGrp="1"/>
          </p:cNvSpPr>
          <p:nvPr>
            <p:ph type="dt" sz="half" idx="10"/>
          </p:nvPr>
        </p:nvSpPr>
        <p:spPr/>
        <p:txBody>
          <a:bodyPr/>
          <a:lstStyle/>
          <a:p>
            <a:fld id="{9B916260-F45C-B647-88A4-C91F6BA5DC4E}" type="datetimeFigureOut">
              <a:rPr lang="en-CH" smtClean="0"/>
              <a:t>20.09.24</a:t>
            </a:fld>
            <a:endParaRPr lang="en-CH"/>
          </a:p>
        </p:txBody>
      </p:sp>
      <p:sp>
        <p:nvSpPr>
          <p:cNvPr id="5" name="Footer Placeholder 4">
            <a:extLst>
              <a:ext uri="{FF2B5EF4-FFF2-40B4-BE49-F238E27FC236}">
                <a16:creationId xmlns:a16="http://schemas.microsoft.com/office/drawing/2014/main" id="{F616A988-979E-C1BD-2F07-2E20C237C996}"/>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202F9897-F9F6-A7C5-ABC6-9D9CF22EC0C2}"/>
              </a:ext>
            </a:extLst>
          </p:cNvPr>
          <p:cNvSpPr>
            <a:spLocks noGrp="1"/>
          </p:cNvSpPr>
          <p:nvPr>
            <p:ph type="sldNum" sz="quarter" idx="12"/>
          </p:nvPr>
        </p:nvSpPr>
        <p:spPr/>
        <p:txBody>
          <a:bodyPr/>
          <a:lstStyle/>
          <a:p>
            <a:fld id="{5FC22B87-F2B3-2D43-9903-FACB49A44C96}" type="slidenum">
              <a:rPr lang="en-CH" smtClean="0"/>
              <a:t>‹#›</a:t>
            </a:fld>
            <a:endParaRPr lang="en-CH"/>
          </a:p>
        </p:txBody>
      </p:sp>
    </p:spTree>
    <p:extLst>
      <p:ext uri="{BB962C8B-B14F-4D97-AF65-F5344CB8AC3E}">
        <p14:creationId xmlns:p14="http://schemas.microsoft.com/office/powerpoint/2010/main" val="37423832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3EB14-57E1-3BC8-729F-90F2BFF17355}"/>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CH"/>
          </a:p>
        </p:txBody>
      </p:sp>
      <p:sp>
        <p:nvSpPr>
          <p:cNvPr id="3" name="Text Placeholder 2">
            <a:extLst>
              <a:ext uri="{FF2B5EF4-FFF2-40B4-BE49-F238E27FC236}">
                <a16:creationId xmlns:a16="http://schemas.microsoft.com/office/drawing/2014/main" id="{33BC7E51-0EF3-936F-3AED-299FBA79F9C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5CEFEEA8-ECD1-02F6-B8A9-7F2C766A63C5}"/>
              </a:ext>
            </a:extLst>
          </p:cNvPr>
          <p:cNvSpPr>
            <a:spLocks noGrp="1"/>
          </p:cNvSpPr>
          <p:nvPr>
            <p:ph type="dt" sz="half" idx="10"/>
          </p:nvPr>
        </p:nvSpPr>
        <p:spPr/>
        <p:txBody>
          <a:bodyPr/>
          <a:lstStyle/>
          <a:p>
            <a:fld id="{9B916260-F45C-B647-88A4-C91F6BA5DC4E}" type="datetimeFigureOut">
              <a:rPr lang="en-CH" smtClean="0"/>
              <a:t>20.09.24</a:t>
            </a:fld>
            <a:endParaRPr lang="en-CH"/>
          </a:p>
        </p:txBody>
      </p:sp>
      <p:sp>
        <p:nvSpPr>
          <p:cNvPr id="5" name="Footer Placeholder 4">
            <a:extLst>
              <a:ext uri="{FF2B5EF4-FFF2-40B4-BE49-F238E27FC236}">
                <a16:creationId xmlns:a16="http://schemas.microsoft.com/office/drawing/2014/main" id="{B04F896D-9014-5C35-8B07-AB89F816A5F4}"/>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E90C2C7C-C17E-1CC1-2B73-19878CA210F6}"/>
              </a:ext>
            </a:extLst>
          </p:cNvPr>
          <p:cNvSpPr>
            <a:spLocks noGrp="1"/>
          </p:cNvSpPr>
          <p:nvPr>
            <p:ph type="sldNum" sz="quarter" idx="12"/>
          </p:nvPr>
        </p:nvSpPr>
        <p:spPr/>
        <p:txBody>
          <a:bodyPr/>
          <a:lstStyle/>
          <a:p>
            <a:fld id="{5FC22B87-F2B3-2D43-9903-FACB49A44C96}" type="slidenum">
              <a:rPr lang="en-CH" smtClean="0"/>
              <a:t>‹#›</a:t>
            </a:fld>
            <a:endParaRPr lang="en-CH"/>
          </a:p>
        </p:txBody>
      </p:sp>
    </p:spTree>
    <p:extLst>
      <p:ext uri="{BB962C8B-B14F-4D97-AF65-F5344CB8AC3E}">
        <p14:creationId xmlns:p14="http://schemas.microsoft.com/office/powerpoint/2010/main" val="1567936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F9F5D-5089-50E8-A80E-8B97613BB2BE}"/>
              </a:ext>
            </a:extLst>
          </p:cNvPr>
          <p:cNvSpPr>
            <a:spLocks noGrp="1"/>
          </p:cNvSpPr>
          <p:nvPr>
            <p:ph type="title"/>
          </p:nvPr>
        </p:nvSpPr>
        <p:spPr/>
        <p:txBody>
          <a:bodyPr/>
          <a:lstStyle/>
          <a:p>
            <a:r>
              <a:rPr lang="en-GB"/>
              <a:t>Click to edit Master title style</a:t>
            </a:r>
            <a:endParaRPr lang="en-CH"/>
          </a:p>
        </p:txBody>
      </p:sp>
      <p:sp>
        <p:nvSpPr>
          <p:cNvPr id="3" name="Content Placeholder 2">
            <a:extLst>
              <a:ext uri="{FF2B5EF4-FFF2-40B4-BE49-F238E27FC236}">
                <a16:creationId xmlns:a16="http://schemas.microsoft.com/office/drawing/2014/main" id="{BCBA727A-EC4B-447E-BF0D-EC10EFFC3933}"/>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Content Placeholder 3">
            <a:extLst>
              <a:ext uri="{FF2B5EF4-FFF2-40B4-BE49-F238E27FC236}">
                <a16:creationId xmlns:a16="http://schemas.microsoft.com/office/drawing/2014/main" id="{DF2674B1-4E77-A712-0200-E3737BF18C41}"/>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5" name="Date Placeholder 4">
            <a:extLst>
              <a:ext uri="{FF2B5EF4-FFF2-40B4-BE49-F238E27FC236}">
                <a16:creationId xmlns:a16="http://schemas.microsoft.com/office/drawing/2014/main" id="{A8A1ABA3-9936-94DE-2D78-76924B037D82}"/>
              </a:ext>
            </a:extLst>
          </p:cNvPr>
          <p:cNvSpPr>
            <a:spLocks noGrp="1"/>
          </p:cNvSpPr>
          <p:nvPr>
            <p:ph type="dt" sz="half" idx="10"/>
          </p:nvPr>
        </p:nvSpPr>
        <p:spPr/>
        <p:txBody>
          <a:bodyPr/>
          <a:lstStyle/>
          <a:p>
            <a:fld id="{9B916260-F45C-B647-88A4-C91F6BA5DC4E}" type="datetimeFigureOut">
              <a:rPr lang="en-CH" smtClean="0"/>
              <a:t>20.09.24</a:t>
            </a:fld>
            <a:endParaRPr lang="en-CH"/>
          </a:p>
        </p:txBody>
      </p:sp>
      <p:sp>
        <p:nvSpPr>
          <p:cNvPr id="6" name="Footer Placeholder 5">
            <a:extLst>
              <a:ext uri="{FF2B5EF4-FFF2-40B4-BE49-F238E27FC236}">
                <a16:creationId xmlns:a16="http://schemas.microsoft.com/office/drawing/2014/main" id="{0BBE9162-17AE-1EC3-F814-545F970801BA}"/>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9A7B5B5F-8D53-3568-A071-686E47B1ED8E}"/>
              </a:ext>
            </a:extLst>
          </p:cNvPr>
          <p:cNvSpPr>
            <a:spLocks noGrp="1"/>
          </p:cNvSpPr>
          <p:nvPr>
            <p:ph type="sldNum" sz="quarter" idx="12"/>
          </p:nvPr>
        </p:nvSpPr>
        <p:spPr/>
        <p:txBody>
          <a:bodyPr/>
          <a:lstStyle/>
          <a:p>
            <a:fld id="{5FC22B87-F2B3-2D43-9903-FACB49A44C96}" type="slidenum">
              <a:rPr lang="en-CH" smtClean="0"/>
              <a:t>‹#›</a:t>
            </a:fld>
            <a:endParaRPr lang="en-CH"/>
          </a:p>
        </p:txBody>
      </p:sp>
    </p:spTree>
    <p:extLst>
      <p:ext uri="{BB962C8B-B14F-4D97-AF65-F5344CB8AC3E}">
        <p14:creationId xmlns:p14="http://schemas.microsoft.com/office/powerpoint/2010/main" val="33884320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3BFAC5-4EED-3969-869A-94FC59FF5ECF}"/>
              </a:ext>
            </a:extLst>
          </p:cNvPr>
          <p:cNvSpPr>
            <a:spLocks noGrp="1"/>
          </p:cNvSpPr>
          <p:nvPr>
            <p:ph type="title"/>
          </p:nvPr>
        </p:nvSpPr>
        <p:spPr>
          <a:xfrm>
            <a:off x="839788" y="365125"/>
            <a:ext cx="10515600" cy="1325563"/>
          </a:xfrm>
        </p:spPr>
        <p:txBody>
          <a:bodyPr/>
          <a:lstStyle/>
          <a:p>
            <a:r>
              <a:rPr lang="en-GB"/>
              <a:t>Click to edit Master title style</a:t>
            </a:r>
            <a:endParaRPr lang="en-CH"/>
          </a:p>
        </p:txBody>
      </p:sp>
      <p:sp>
        <p:nvSpPr>
          <p:cNvPr id="3" name="Text Placeholder 2">
            <a:extLst>
              <a:ext uri="{FF2B5EF4-FFF2-40B4-BE49-F238E27FC236}">
                <a16:creationId xmlns:a16="http://schemas.microsoft.com/office/drawing/2014/main" id="{0AA35B27-B388-760D-6D35-BAA8443EEFC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1DE3A083-A190-B731-D658-1B047DC9F3A8}"/>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5" name="Text Placeholder 4">
            <a:extLst>
              <a:ext uri="{FF2B5EF4-FFF2-40B4-BE49-F238E27FC236}">
                <a16:creationId xmlns:a16="http://schemas.microsoft.com/office/drawing/2014/main" id="{D1843D65-F5B5-0453-819C-266153E7DE9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A40A8153-4AB6-D8FD-F367-4DF8D1228840}"/>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7" name="Date Placeholder 6">
            <a:extLst>
              <a:ext uri="{FF2B5EF4-FFF2-40B4-BE49-F238E27FC236}">
                <a16:creationId xmlns:a16="http://schemas.microsoft.com/office/drawing/2014/main" id="{EAFA0483-72DB-4C9E-04B5-25B8959A0FA7}"/>
              </a:ext>
            </a:extLst>
          </p:cNvPr>
          <p:cNvSpPr>
            <a:spLocks noGrp="1"/>
          </p:cNvSpPr>
          <p:nvPr>
            <p:ph type="dt" sz="half" idx="10"/>
          </p:nvPr>
        </p:nvSpPr>
        <p:spPr/>
        <p:txBody>
          <a:bodyPr/>
          <a:lstStyle/>
          <a:p>
            <a:fld id="{9B916260-F45C-B647-88A4-C91F6BA5DC4E}" type="datetimeFigureOut">
              <a:rPr lang="en-CH" smtClean="0"/>
              <a:t>20.09.24</a:t>
            </a:fld>
            <a:endParaRPr lang="en-CH"/>
          </a:p>
        </p:txBody>
      </p:sp>
      <p:sp>
        <p:nvSpPr>
          <p:cNvPr id="8" name="Footer Placeholder 7">
            <a:extLst>
              <a:ext uri="{FF2B5EF4-FFF2-40B4-BE49-F238E27FC236}">
                <a16:creationId xmlns:a16="http://schemas.microsoft.com/office/drawing/2014/main" id="{671833A9-C4E2-963D-B302-BD5D9D03B549}"/>
              </a:ext>
            </a:extLst>
          </p:cNvPr>
          <p:cNvSpPr>
            <a:spLocks noGrp="1"/>
          </p:cNvSpPr>
          <p:nvPr>
            <p:ph type="ftr" sz="quarter" idx="11"/>
          </p:nvPr>
        </p:nvSpPr>
        <p:spPr/>
        <p:txBody>
          <a:bodyPr/>
          <a:lstStyle/>
          <a:p>
            <a:endParaRPr lang="en-CH"/>
          </a:p>
        </p:txBody>
      </p:sp>
      <p:sp>
        <p:nvSpPr>
          <p:cNvPr id="9" name="Slide Number Placeholder 8">
            <a:extLst>
              <a:ext uri="{FF2B5EF4-FFF2-40B4-BE49-F238E27FC236}">
                <a16:creationId xmlns:a16="http://schemas.microsoft.com/office/drawing/2014/main" id="{396CC581-AE09-31F9-815D-35847722EC5F}"/>
              </a:ext>
            </a:extLst>
          </p:cNvPr>
          <p:cNvSpPr>
            <a:spLocks noGrp="1"/>
          </p:cNvSpPr>
          <p:nvPr>
            <p:ph type="sldNum" sz="quarter" idx="12"/>
          </p:nvPr>
        </p:nvSpPr>
        <p:spPr/>
        <p:txBody>
          <a:bodyPr/>
          <a:lstStyle/>
          <a:p>
            <a:fld id="{5FC22B87-F2B3-2D43-9903-FACB49A44C96}" type="slidenum">
              <a:rPr lang="en-CH" smtClean="0"/>
              <a:t>‹#›</a:t>
            </a:fld>
            <a:endParaRPr lang="en-CH"/>
          </a:p>
        </p:txBody>
      </p:sp>
    </p:spTree>
    <p:extLst>
      <p:ext uri="{BB962C8B-B14F-4D97-AF65-F5344CB8AC3E}">
        <p14:creationId xmlns:p14="http://schemas.microsoft.com/office/powerpoint/2010/main" val="447368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2A3E9-83FC-A6FB-2E67-3578112C28CF}"/>
              </a:ext>
            </a:extLst>
          </p:cNvPr>
          <p:cNvSpPr>
            <a:spLocks noGrp="1"/>
          </p:cNvSpPr>
          <p:nvPr>
            <p:ph type="title"/>
          </p:nvPr>
        </p:nvSpPr>
        <p:spPr/>
        <p:txBody>
          <a:bodyPr/>
          <a:lstStyle/>
          <a:p>
            <a:r>
              <a:rPr lang="en-GB"/>
              <a:t>Click to edit Master title style</a:t>
            </a:r>
            <a:endParaRPr lang="en-CH"/>
          </a:p>
        </p:txBody>
      </p:sp>
      <p:sp>
        <p:nvSpPr>
          <p:cNvPr id="3" name="Date Placeholder 2">
            <a:extLst>
              <a:ext uri="{FF2B5EF4-FFF2-40B4-BE49-F238E27FC236}">
                <a16:creationId xmlns:a16="http://schemas.microsoft.com/office/drawing/2014/main" id="{3A9F2B88-9737-0E37-5891-920A2466590F}"/>
              </a:ext>
            </a:extLst>
          </p:cNvPr>
          <p:cNvSpPr>
            <a:spLocks noGrp="1"/>
          </p:cNvSpPr>
          <p:nvPr>
            <p:ph type="dt" sz="half" idx="10"/>
          </p:nvPr>
        </p:nvSpPr>
        <p:spPr/>
        <p:txBody>
          <a:bodyPr/>
          <a:lstStyle/>
          <a:p>
            <a:fld id="{9B916260-F45C-B647-88A4-C91F6BA5DC4E}" type="datetimeFigureOut">
              <a:rPr lang="en-CH" smtClean="0"/>
              <a:t>20.09.24</a:t>
            </a:fld>
            <a:endParaRPr lang="en-CH"/>
          </a:p>
        </p:txBody>
      </p:sp>
      <p:sp>
        <p:nvSpPr>
          <p:cNvPr id="4" name="Footer Placeholder 3">
            <a:extLst>
              <a:ext uri="{FF2B5EF4-FFF2-40B4-BE49-F238E27FC236}">
                <a16:creationId xmlns:a16="http://schemas.microsoft.com/office/drawing/2014/main" id="{07B2355B-D8E5-45FE-AD9E-33AB2B63ECAC}"/>
              </a:ext>
            </a:extLst>
          </p:cNvPr>
          <p:cNvSpPr>
            <a:spLocks noGrp="1"/>
          </p:cNvSpPr>
          <p:nvPr>
            <p:ph type="ftr" sz="quarter" idx="11"/>
          </p:nvPr>
        </p:nvSpPr>
        <p:spPr/>
        <p:txBody>
          <a:bodyPr/>
          <a:lstStyle/>
          <a:p>
            <a:endParaRPr lang="en-CH"/>
          </a:p>
        </p:txBody>
      </p:sp>
      <p:sp>
        <p:nvSpPr>
          <p:cNvPr id="5" name="Slide Number Placeholder 4">
            <a:extLst>
              <a:ext uri="{FF2B5EF4-FFF2-40B4-BE49-F238E27FC236}">
                <a16:creationId xmlns:a16="http://schemas.microsoft.com/office/drawing/2014/main" id="{B800323C-D06C-9F33-6FCB-DA94630A42C0}"/>
              </a:ext>
            </a:extLst>
          </p:cNvPr>
          <p:cNvSpPr>
            <a:spLocks noGrp="1"/>
          </p:cNvSpPr>
          <p:nvPr>
            <p:ph type="sldNum" sz="quarter" idx="12"/>
          </p:nvPr>
        </p:nvSpPr>
        <p:spPr/>
        <p:txBody>
          <a:bodyPr/>
          <a:lstStyle/>
          <a:p>
            <a:fld id="{5FC22B87-F2B3-2D43-9903-FACB49A44C96}" type="slidenum">
              <a:rPr lang="en-CH" smtClean="0"/>
              <a:t>‹#›</a:t>
            </a:fld>
            <a:endParaRPr lang="en-CH"/>
          </a:p>
        </p:txBody>
      </p:sp>
    </p:spTree>
    <p:extLst>
      <p:ext uri="{BB962C8B-B14F-4D97-AF65-F5344CB8AC3E}">
        <p14:creationId xmlns:p14="http://schemas.microsoft.com/office/powerpoint/2010/main" val="39187856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B34E6C6-6819-AF99-F1C1-F5F228ACA683}"/>
              </a:ext>
            </a:extLst>
          </p:cNvPr>
          <p:cNvSpPr>
            <a:spLocks noGrp="1"/>
          </p:cNvSpPr>
          <p:nvPr>
            <p:ph type="dt" sz="half" idx="10"/>
          </p:nvPr>
        </p:nvSpPr>
        <p:spPr/>
        <p:txBody>
          <a:bodyPr/>
          <a:lstStyle/>
          <a:p>
            <a:fld id="{9B916260-F45C-B647-88A4-C91F6BA5DC4E}" type="datetimeFigureOut">
              <a:rPr lang="en-CH" smtClean="0"/>
              <a:t>20.09.24</a:t>
            </a:fld>
            <a:endParaRPr lang="en-CH"/>
          </a:p>
        </p:txBody>
      </p:sp>
      <p:sp>
        <p:nvSpPr>
          <p:cNvPr id="3" name="Footer Placeholder 2">
            <a:extLst>
              <a:ext uri="{FF2B5EF4-FFF2-40B4-BE49-F238E27FC236}">
                <a16:creationId xmlns:a16="http://schemas.microsoft.com/office/drawing/2014/main" id="{E9F8F3AE-4CDB-1D8D-EADB-07475A00245F}"/>
              </a:ext>
            </a:extLst>
          </p:cNvPr>
          <p:cNvSpPr>
            <a:spLocks noGrp="1"/>
          </p:cNvSpPr>
          <p:nvPr>
            <p:ph type="ftr" sz="quarter" idx="11"/>
          </p:nvPr>
        </p:nvSpPr>
        <p:spPr/>
        <p:txBody>
          <a:bodyPr/>
          <a:lstStyle/>
          <a:p>
            <a:endParaRPr lang="en-CH"/>
          </a:p>
        </p:txBody>
      </p:sp>
      <p:sp>
        <p:nvSpPr>
          <p:cNvPr id="4" name="Slide Number Placeholder 3">
            <a:extLst>
              <a:ext uri="{FF2B5EF4-FFF2-40B4-BE49-F238E27FC236}">
                <a16:creationId xmlns:a16="http://schemas.microsoft.com/office/drawing/2014/main" id="{65349449-6D17-4D03-3ECB-098D50F72FC2}"/>
              </a:ext>
            </a:extLst>
          </p:cNvPr>
          <p:cNvSpPr>
            <a:spLocks noGrp="1"/>
          </p:cNvSpPr>
          <p:nvPr>
            <p:ph type="sldNum" sz="quarter" idx="12"/>
          </p:nvPr>
        </p:nvSpPr>
        <p:spPr/>
        <p:txBody>
          <a:bodyPr/>
          <a:lstStyle/>
          <a:p>
            <a:fld id="{5FC22B87-F2B3-2D43-9903-FACB49A44C96}" type="slidenum">
              <a:rPr lang="en-CH" smtClean="0"/>
              <a:t>‹#›</a:t>
            </a:fld>
            <a:endParaRPr lang="en-CH"/>
          </a:p>
        </p:txBody>
      </p:sp>
    </p:spTree>
    <p:extLst>
      <p:ext uri="{BB962C8B-B14F-4D97-AF65-F5344CB8AC3E}">
        <p14:creationId xmlns:p14="http://schemas.microsoft.com/office/powerpoint/2010/main" val="12454799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21FF1-6A28-CA08-449E-5B7DCE83F4C7}"/>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CH"/>
          </a:p>
        </p:txBody>
      </p:sp>
      <p:sp>
        <p:nvSpPr>
          <p:cNvPr id="3" name="Content Placeholder 2">
            <a:extLst>
              <a:ext uri="{FF2B5EF4-FFF2-40B4-BE49-F238E27FC236}">
                <a16:creationId xmlns:a16="http://schemas.microsoft.com/office/drawing/2014/main" id="{DC12F018-593F-46EC-04A3-9595B1B8A65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Text Placeholder 3">
            <a:extLst>
              <a:ext uri="{FF2B5EF4-FFF2-40B4-BE49-F238E27FC236}">
                <a16:creationId xmlns:a16="http://schemas.microsoft.com/office/drawing/2014/main" id="{DE55D7B9-7477-4E6A-10E9-F8F9B79A87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DC91BFF1-7C91-E378-8EAE-FBE12F628567}"/>
              </a:ext>
            </a:extLst>
          </p:cNvPr>
          <p:cNvSpPr>
            <a:spLocks noGrp="1"/>
          </p:cNvSpPr>
          <p:nvPr>
            <p:ph type="dt" sz="half" idx="10"/>
          </p:nvPr>
        </p:nvSpPr>
        <p:spPr/>
        <p:txBody>
          <a:bodyPr/>
          <a:lstStyle/>
          <a:p>
            <a:fld id="{9B916260-F45C-B647-88A4-C91F6BA5DC4E}" type="datetimeFigureOut">
              <a:rPr lang="en-CH" smtClean="0"/>
              <a:t>20.09.24</a:t>
            </a:fld>
            <a:endParaRPr lang="en-CH"/>
          </a:p>
        </p:txBody>
      </p:sp>
      <p:sp>
        <p:nvSpPr>
          <p:cNvPr id="6" name="Footer Placeholder 5">
            <a:extLst>
              <a:ext uri="{FF2B5EF4-FFF2-40B4-BE49-F238E27FC236}">
                <a16:creationId xmlns:a16="http://schemas.microsoft.com/office/drawing/2014/main" id="{38B5BCF8-7453-AA99-18CA-2E907167DF32}"/>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E996A181-5BEA-B9CB-A9EF-18548ADED50D}"/>
              </a:ext>
            </a:extLst>
          </p:cNvPr>
          <p:cNvSpPr>
            <a:spLocks noGrp="1"/>
          </p:cNvSpPr>
          <p:nvPr>
            <p:ph type="sldNum" sz="quarter" idx="12"/>
          </p:nvPr>
        </p:nvSpPr>
        <p:spPr/>
        <p:txBody>
          <a:bodyPr/>
          <a:lstStyle/>
          <a:p>
            <a:fld id="{5FC22B87-F2B3-2D43-9903-FACB49A44C96}" type="slidenum">
              <a:rPr lang="en-CH" smtClean="0"/>
              <a:t>‹#›</a:t>
            </a:fld>
            <a:endParaRPr lang="en-CH"/>
          </a:p>
        </p:txBody>
      </p:sp>
    </p:spTree>
    <p:extLst>
      <p:ext uri="{BB962C8B-B14F-4D97-AF65-F5344CB8AC3E}">
        <p14:creationId xmlns:p14="http://schemas.microsoft.com/office/powerpoint/2010/main" val="25106064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C7C60-8A15-6F3B-1DAB-301D3F9743ED}"/>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CH"/>
          </a:p>
        </p:txBody>
      </p:sp>
      <p:sp>
        <p:nvSpPr>
          <p:cNvPr id="3" name="Picture Placeholder 2">
            <a:extLst>
              <a:ext uri="{FF2B5EF4-FFF2-40B4-BE49-F238E27FC236}">
                <a16:creationId xmlns:a16="http://schemas.microsoft.com/office/drawing/2014/main" id="{97C85F2A-734E-A1B3-E12D-436D1A4FF86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H"/>
          </a:p>
        </p:txBody>
      </p:sp>
      <p:sp>
        <p:nvSpPr>
          <p:cNvPr id="4" name="Text Placeholder 3">
            <a:extLst>
              <a:ext uri="{FF2B5EF4-FFF2-40B4-BE49-F238E27FC236}">
                <a16:creationId xmlns:a16="http://schemas.microsoft.com/office/drawing/2014/main" id="{7ED180C7-9AA9-052F-6E66-5DF49369B0C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E09A9DDC-DB2E-65C1-35D1-B527268101C7}"/>
              </a:ext>
            </a:extLst>
          </p:cNvPr>
          <p:cNvSpPr>
            <a:spLocks noGrp="1"/>
          </p:cNvSpPr>
          <p:nvPr>
            <p:ph type="dt" sz="half" idx="10"/>
          </p:nvPr>
        </p:nvSpPr>
        <p:spPr/>
        <p:txBody>
          <a:bodyPr/>
          <a:lstStyle/>
          <a:p>
            <a:fld id="{9B916260-F45C-B647-88A4-C91F6BA5DC4E}" type="datetimeFigureOut">
              <a:rPr lang="en-CH" smtClean="0"/>
              <a:t>20.09.24</a:t>
            </a:fld>
            <a:endParaRPr lang="en-CH"/>
          </a:p>
        </p:txBody>
      </p:sp>
      <p:sp>
        <p:nvSpPr>
          <p:cNvPr id="6" name="Footer Placeholder 5">
            <a:extLst>
              <a:ext uri="{FF2B5EF4-FFF2-40B4-BE49-F238E27FC236}">
                <a16:creationId xmlns:a16="http://schemas.microsoft.com/office/drawing/2014/main" id="{9570B91D-3C0A-D67C-556E-E5FF05330E8F}"/>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510C08CB-1EB7-C832-C838-8406CC19E41C}"/>
              </a:ext>
            </a:extLst>
          </p:cNvPr>
          <p:cNvSpPr>
            <a:spLocks noGrp="1"/>
          </p:cNvSpPr>
          <p:nvPr>
            <p:ph type="sldNum" sz="quarter" idx="12"/>
          </p:nvPr>
        </p:nvSpPr>
        <p:spPr/>
        <p:txBody>
          <a:bodyPr/>
          <a:lstStyle/>
          <a:p>
            <a:fld id="{5FC22B87-F2B3-2D43-9903-FACB49A44C96}" type="slidenum">
              <a:rPr lang="en-CH" smtClean="0"/>
              <a:t>‹#›</a:t>
            </a:fld>
            <a:endParaRPr lang="en-CH"/>
          </a:p>
        </p:txBody>
      </p:sp>
    </p:spTree>
    <p:extLst>
      <p:ext uri="{BB962C8B-B14F-4D97-AF65-F5344CB8AC3E}">
        <p14:creationId xmlns:p14="http://schemas.microsoft.com/office/powerpoint/2010/main" val="20339977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681A696-5C59-F35A-EFBF-563AC3E8031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CH"/>
          </a:p>
        </p:txBody>
      </p:sp>
      <p:sp>
        <p:nvSpPr>
          <p:cNvPr id="3" name="Text Placeholder 2">
            <a:extLst>
              <a:ext uri="{FF2B5EF4-FFF2-40B4-BE49-F238E27FC236}">
                <a16:creationId xmlns:a16="http://schemas.microsoft.com/office/drawing/2014/main" id="{58B129BE-4A91-D9FB-C3A8-485BAE636C2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E0A338C6-71D3-0E64-BA5C-E91F302E336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B916260-F45C-B647-88A4-C91F6BA5DC4E}" type="datetimeFigureOut">
              <a:rPr lang="en-CH" smtClean="0"/>
              <a:t>20.09.24</a:t>
            </a:fld>
            <a:endParaRPr lang="en-CH"/>
          </a:p>
        </p:txBody>
      </p:sp>
      <p:sp>
        <p:nvSpPr>
          <p:cNvPr id="5" name="Footer Placeholder 4">
            <a:extLst>
              <a:ext uri="{FF2B5EF4-FFF2-40B4-BE49-F238E27FC236}">
                <a16:creationId xmlns:a16="http://schemas.microsoft.com/office/drawing/2014/main" id="{C5BB7EE0-1F2C-EA74-7C74-5EE7886F7E2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H"/>
          </a:p>
        </p:txBody>
      </p:sp>
      <p:sp>
        <p:nvSpPr>
          <p:cNvPr id="6" name="Slide Number Placeholder 5">
            <a:extLst>
              <a:ext uri="{FF2B5EF4-FFF2-40B4-BE49-F238E27FC236}">
                <a16:creationId xmlns:a16="http://schemas.microsoft.com/office/drawing/2014/main" id="{80FE1CCF-0F42-44AF-1517-0B167A3CCC9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C22B87-F2B3-2D43-9903-FACB49A44C96}" type="slidenum">
              <a:rPr lang="en-CH" smtClean="0"/>
              <a:t>‹#›</a:t>
            </a:fld>
            <a:endParaRPr lang="en-CH"/>
          </a:p>
        </p:txBody>
      </p:sp>
    </p:spTree>
    <p:extLst>
      <p:ext uri="{BB962C8B-B14F-4D97-AF65-F5344CB8AC3E}">
        <p14:creationId xmlns:p14="http://schemas.microsoft.com/office/powerpoint/2010/main" val="26131058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9CE66-23B1-F190-11E2-70D4AACD338D}"/>
              </a:ext>
            </a:extLst>
          </p:cNvPr>
          <p:cNvSpPr>
            <a:spLocks noGrp="1"/>
          </p:cNvSpPr>
          <p:nvPr>
            <p:ph type="ctrTitle"/>
          </p:nvPr>
        </p:nvSpPr>
        <p:spPr>
          <a:xfrm>
            <a:off x="628650" y="428625"/>
            <a:ext cx="11272838" cy="4314825"/>
          </a:xfrm>
        </p:spPr>
        <p:txBody>
          <a:bodyPr>
            <a:normAutofit/>
          </a:bodyPr>
          <a:lstStyle/>
          <a:p>
            <a:r>
              <a:rPr lang="en-CH" b="1" dirty="0">
                <a:latin typeface="Avenir Black" panose="02000503020000020003" pitchFamily="2" charset="0"/>
              </a:rPr>
              <a:t>Social-Affective Prediction (SAP) Task </a:t>
            </a:r>
            <a:br>
              <a:rPr lang="en-CH" b="1" dirty="0">
                <a:latin typeface="Avenir Black" panose="02000503020000020003" pitchFamily="2" charset="0"/>
              </a:rPr>
            </a:br>
            <a:endParaRPr lang="en-CH" b="1" dirty="0">
              <a:latin typeface="Avenir Black" panose="02000503020000020003" pitchFamily="2" charset="0"/>
            </a:endParaRPr>
          </a:p>
        </p:txBody>
      </p:sp>
    </p:spTree>
    <p:extLst>
      <p:ext uri="{BB962C8B-B14F-4D97-AF65-F5344CB8AC3E}">
        <p14:creationId xmlns:p14="http://schemas.microsoft.com/office/powerpoint/2010/main" val="227874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5C5C5C"/>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206215C-C202-A0A5-D9BC-629C891621CD}"/>
              </a:ext>
            </a:extLst>
          </p:cNvPr>
          <p:cNvPicPr>
            <a:picLocks noChangeAspect="1"/>
          </p:cNvPicPr>
          <p:nvPr/>
        </p:nvPicPr>
        <p:blipFill>
          <a:blip r:embed="rId2"/>
          <a:stretch>
            <a:fillRect/>
          </a:stretch>
        </p:blipFill>
        <p:spPr>
          <a:xfrm>
            <a:off x="3506400" y="1609200"/>
            <a:ext cx="5174814" cy="3949200"/>
          </a:xfrm>
          <a:prstGeom prst="rect">
            <a:avLst/>
          </a:prstGeom>
        </p:spPr>
      </p:pic>
    </p:spTree>
    <p:extLst>
      <p:ext uri="{BB962C8B-B14F-4D97-AF65-F5344CB8AC3E}">
        <p14:creationId xmlns:p14="http://schemas.microsoft.com/office/powerpoint/2010/main" val="19446421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5C5C5C"/>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9775927-DE82-7C3D-5119-5E5604393D2F}"/>
              </a:ext>
            </a:extLst>
          </p:cNvPr>
          <p:cNvPicPr>
            <a:picLocks noChangeAspect="1"/>
          </p:cNvPicPr>
          <p:nvPr/>
        </p:nvPicPr>
        <p:blipFill>
          <a:blip r:embed="rId2"/>
          <a:stretch>
            <a:fillRect/>
          </a:stretch>
        </p:blipFill>
        <p:spPr>
          <a:xfrm>
            <a:off x="3506400" y="1609200"/>
            <a:ext cx="5174814" cy="3949200"/>
          </a:xfrm>
          <a:prstGeom prst="rect">
            <a:avLst/>
          </a:prstGeom>
        </p:spPr>
      </p:pic>
    </p:spTree>
    <p:extLst>
      <p:ext uri="{BB962C8B-B14F-4D97-AF65-F5344CB8AC3E}">
        <p14:creationId xmlns:p14="http://schemas.microsoft.com/office/powerpoint/2010/main" val="32622478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5C5C5C"/>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018794A-3CD2-5AE8-8036-1B3AE3CD1331}"/>
              </a:ext>
            </a:extLst>
          </p:cNvPr>
          <p:cNvPicPr>
            <a:picLocks noChangeAspect="1"/>
          </p:cNvPicPr>
          <p:nvPr/>
        </p:nvPicPr>
        <p:blipFill>
          <a:blip r:embed="rId2"/>
          <a:stretch>
            <a:fillRect/>
          </a:stretch>
        </p:blipFill>
        <p:spPr>
          <a:xfrm>
            <a:off x="3506400" y="1609200"/>
            <a:ext cx="5174814" cy="3949200"/>
          </a:xfrm>
          <a:prstGeom prst="rect">
            <a:avLst/>
          </a:prstGeom>
        </p:spPr>
      </p:pic>
    </p:spTree>
    <p:extLst>
      <p:ext uri="{BB962C8B-B14F-4D97-AF65-F5344CB8AC3E}">
        <p14:creationId xmlns:p14="http://schemas.microsoft.com/office/powerpoint/2010/main" val="1397879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5C5C5C"/>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F9F8F08-EA7D-2114-82DD-35DA07FC363B}"/>
              </a:ext>
            </a:extLst>
          </p:cNvPr>
          <p:cNvPicPr>
            <a:picLocks noChangeAspect="1"/>
          </p:cNvPicPr>
          <p:nvPr/>
        </p:nvPicPr>
        <p:blipFill>
          <a:blip r:embed="rId2"/>
          <a:stretch>
            <a:fillRect/>
          </a:stretch>
        </p:blipFill>
        <p:spPr>
          <a:xfrm>
            <a:off x="3506400" y="1609200"/>
            <a:ext cx="5174814" cy="3949200"/>
          </a:xfrm>
          <a:prstGeom prst="rect">
            <a:avLst/>
          </a:prstGeom>
        </p:spPr>
      </p:pic>
    </p:spTree>
    <p:extLst>
      <p:ext uri="{BB962C8B-B14F-4D97-AF65-F5344CB8AC3E}">
        <p14:creationId xmlns:p14="http://schemas.microsoft.com/office/powerpoint/2010/main" val="34029984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5C5C5C"/>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D582762-AD39-FD35-B38A-051614F60C13}"/>
              </a:ext>
            </a:extLst>
          </p:cNvPr>
          <p:cNvSpPr txBox="1"/>
          <p:nvPr/>
        </p:nvSpPr>
        <p:spPr>
          <a:xfrm>
            <a:off x="373856" y="193468"/>
            <a:ext cx="11444287" cy="523220"/>
          </a:xfrm>
          <a:prstGeom prst="rect">
            <a:avLst/>
          </a:prstGeom>
          <a:noFill/>
        </p:spPr>
        <p:txBody>
          <a:bodyPr wrap="square" rtlCol="0">
            <a:spAutoFit/>
          </a:bodyPr>
          <a:lstStyle/>
          <a:p>
            <a:pPr algn="ctr"/>
            <a:r>
              <a:rPr lang="en-CH" sz="2800" dirty="0">
                <a:solidFill>
                  <a:schemeClr val="bg1"/>
                </a:solidFill>
                <a:latin typeface="Arial" panose="020B0604020202020204" pitchFamily="34" charset="0"/>
                <a:cs typeface="Arial" panose="020B0604020202020204" pitchFamily="34" charset="0"/>
              </a:rPr>
              <a:t>What’s this person’s Smiliness?</a:t>
            </a:r>
          </a:p>
        </p:txBody>
      </p:sp>
      <p:pic>
        <p:nvPicPr>
          <p:cNvPr id="6" name="Picture 5">
            <a:extLst>
              <a:ext uri="{FF2B5EF4-FFF2-40B4-BE49-F238E27FC236}">
                <a16:creationId xmlns:a16="http://schemas.microsoft.com/office/drawing/2014/main" id="{8DEC7DB8-AEA6-F91D-1EB7-96EC60EB7C85}"/>
              </a:ext>
            </a:extLst>
          </p:cNvPr>
          <p:cNvPicPr>
            <a:picLocks noChangeAspect="1"/>
          </p:cNvPicPr>
          <p:nvPr/>
        </p:nvPicPr>
        <p:blipFill>
          <a:blip r:embed="rId2"/>
          <a:stretch>
            <a:fillRect/>
          </a:stretch>
        </p:blipFill>
        <p:spPr>
          <a:xfrm>
            <a:off x="3507203" y="1608882"/>
            <a:ext cx="5177589" cy="3951318"/>
          </a:xfrm>
          <a:prstGeom prst="rect">
            <a:avLst/>
          </a:prstGeom>
        </p:spPr>
      </p:pic>
      <p:sp>
        <p:nvSpPr>
          <p:cNvPr id="3" name="TextBox 2">
            <a:extLst>
              <a:ext uri="{FF2B5EF4-FFF2-40B4-BE49-F238E27FC236}">
                <a16:creationId xmlns:a16="http://schemas.microsoft.com/office/drawing/2014/main" id="{1F50AED6-C15A-90AC-8ED7-4E422F4882E6}"/>
              </a:ext>
            </a:extLst>
          </p:cNvPr>
          <p:cNvSpPr txBox="1"/>
          <p:nvPr/>
        </p:nvSpPr>
        <p:spPr>
          <a:xfrm>
            <a:off x="373853" y="687283"/>
            <a:ext cx="11444287" cy="830997"/>
          </a:xfrm>
          <a:prstGeom prst="rect">
            <a:avLst/>
          </a:prstGeom>
          <a:noFill/>
        </p:spPr>
        <p:txBody>
          <a:bodyPr wrap="square" rtlCol="0">
            <a:spAutoFit/>
          </a:bodyPr>
          <a:lstStyle/>
          <a:p>
            <a:r>
              <a:rPr lang="en-CH" sz="2400" dirty="0">
                <a:solidFill>
                  <a:schemeClr val="bg1"/>
                </a:solidFill>
                <a:latin typeface="Arial" panose="020B0604020202020204" pitchFamily="34" charset="0"/>
                <a:cs typeface="Arial" panose="020B0604020202020204" pitchFamily="34" charset="0"/>
              </a:rPr>
              <a:t>How likely is this person to smile back when receiving a smile? </a:t>
            </a:r>
          </a:p>
          <a:p>
            <a:r>
              <a:rPr lang="en-CH" sz="2400" dirty="0">
                <a:solidFill>
                  <a:schemeClr val="bg1"/>
                </a:solidFill>
                <a:latin typeface="Arial" panose="020B0604020202020204" pitchFamily="34" charset="0"/>
                <a:cs typeface="Arial" panose="020B0604020202020204" pitchFamily="34" charset="0"/>
              </a:rPr>
              <a:t>Press ➡︎ to stop the sliding bar.</a:t>
            </a:r>
          </a:p>
        </p:txBody>
      </p:sp>
    </p:spTree>
    <p:extLst>
      <p:ext uri="{BB962C8B-B14F-4D97-AF65-F5344CB8AC3E}">
        <p14:creationId xmlns:p14="http://schemas.microsoft.com/office/powerpoint/2010/main" val="18413102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5C5C5C"/>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5BA1990-0956-73A6-ED1F-76EAC2A24623}"/>
              </a:ext>
            </a:extLst>
          </p:cNvPr>
          <p:cNvPicPr>
            <a:picLocks noChangeAspect="1"/>
          </p:cNvPicPr>
          <p:nvPr/>
        </p:nvPicPr>
        <p:blipFill>
          <a:blip r:embed="rId2"/>
          <a:stretch>
            <a:fillRect/>
          </a:stretch>
        </p:blipFill>
        <p:spPr>
          <a:xfrm>
            <a:off x="3507203" y="1608882"/>
            <a:ext cx="5177589" cy="3951318"/>
          </a:xfrm>
          <a:prstGeom prst="rect">
            <a:avLst/>
          </a:prstGeom>
        </p:spPr>
      </p:pic>
      <p:sp>
        <p:nvSpPr>
          <p:cNvPr id="5" name="TextBox 4">
            <a:extLst>
              <a:ext uri="{FF2B5EF4-FFF2-40B4-BE49-F238E27FC236}">
                <a16:creationId xmlns:a16="http://schemas.microsoft.com/office/drawing/2014/main" id="{13EB8540-5F6C-5E1A-1301-5E493E0CB779}"/>
              </a:ext>
            </a:extLst>
          </p:cNvPr>
          <p:cNvSpPr txBox="1"/>
          <p:nvPr/>
        </p:nvSpPr>
        <p:spPr>
          <a:xfrm>
            <a:off x="373853" y="687283"/>
            <a:ext cx="11444287" cy="6001643"/>
          </a:xfrm>
          <a:prstGeom prst="rect">
            <a:avLst/>
          </a:prstGeom>
          <a:noFill/>
        </p:spPr>
        <p:txBody>
          <a:bodyPr wrap="square" rtlCol="0">
            <a:spAutoFit/>
          </a:bodyPr>
          <a:lstStyle/>
          <a:p>
            <a:r>
              <a:rPr lang="en-CH" sz="2400" dirty="0">
                <a:solidFill>
                  <a:schemeClr val="bg1"/>
                </a:solidFill>
                <a:latin typeface="Arial" panose="020B0604020202020204" pitchFamily="34" charset="0"/>
                <a:cs typeface="Arial" panose="020B0604020202020204" pitchFamily="34" charset="0"/>
              </a:rPr>
              <a:t>Do you choose to smile at this person and see if they smile back?</a:t>
            </a:r>
          </a:p>
          <a:p>
            <a:r>
              <a:rPr lang="en-CH" sz="2400" dirty="0">
                <a:solidFill>
                  <a:schemeClr val="bg1"/>
                </a:solidFill>
                <a:latin typeface="Arial" panose="020B0604020202020204" pitchFamily="34" charset="0"/>
                <a:cs typeface="Arial" panose="020B0604020202020204" pitchFamily="34" charset="0"/>
              </a:rPr>
              <a:t>⬅ to start smiling and when you finished ➡︎ smiling.*</a:t>
            </a:r>
          </a:p>
          <a:p>
            <a:r>
              <a:rPr lang="en-CH" sz="2400" dirty="0">
                <a:solidFill>
                  <a:schemeClr val="bg1"/>
                </a:solidFill>
                <a:latin typeface="Arial" panose="020B0604020202020204" pitchFamily="34" charset="0"/>
                <a:cs typeface="Arial" panose="020B0604020202020204" pitchFamily="34" charset="0"/>
              </a:rPr>
              <a:t>⬆︎ if you choose not to smile at this person.</a:t>
            </a:r>
          </a:p>
          <a:p>
            <a:endParaRPr lang="en-CH" sz="2400" dirty="0">
              <a:solidFill>
                <a:schemeClr val="bg1"/>
              </a:solidFill>
              <a:latin typeface="Arial" panose="020B0604020202020204" pitchFamily="34" charset="0"/>
              <a:cs typeface="Arial" panose="020B0604020202020204" pitchFamily="34" charset="0"/>
            </a:endParaRPr>
          </a:p>
          <a:p>
            <a:endParaRPr lang="en-CH" sz="2400" dirty="0">
              <a:solidFill>
                <a:schemeClr val="bg1"/>
              </a:solidFill>
              <a:latin typeface="Arial" panose="020B0604020202020204" pitchFamily="34" charset="0"/>
              <a:cs typeface="Arial" panose="020B0604020202020204" pitchFamily="34" charset="0"/>
            </a:endParaRPr>
          </a:p>
          <a:p>
            <a:endParaRPr lang="en-CH" sz="2400" dirty="0">
              <a:solidFill>
                <a:schemeClr val="bg1"/>
              </a:solidFill>
              <a:latin typeface="Arial" panose="020B0604020202020204" pitchFamily="34" charset="0"/>
              <a:cs typeface="Arial" panose="020B0604020202020204" pitchFamily="34" charset="0"/>
            </a:endParaRPr>
          </a:p>
          <a:p>
            <a:endParaRPr lang="en-CH" sz="2400" dirty="0">
              <a:solidFill>
                <a:schemeClr val="bg1"/>
              </a:solidFill>
              <a:latin typeface="Arial" panose="020B0604020202020204" pitchFamily="34" charset="0"/>
              <a:cs typeface="Arial" panose="020B0604020202020204" pitchFamily="34" charset="0"/>
            </a:endParaRPr>
          </a:p>
          <a:p>
            <a:endParaRPr lang="en-CH" sz="2400" dirty="0">
              <a:solidFill>
                <a:schemeClr val="bg1"/>
              </a:solidFill>
              <a:latin typeface="Arial" panose="020B0604020202020204" pitchFamily="34" charset="0"/>
              <a:cs typeface="Arial" panose="020B0604020202020204" pitchFamily="34" charset="0"/>
            </a:endParaRPr>
          </a:p>
          <a:p>
            <a:endParaRPr lang="en-CH" sz="2400" dirty="0">
              <a:solidFill>
                <a:schemeClr val="bg1"/>
              </a:solidFill>
              <a:latin typeface="Arial" panose="020B0604020202020204" pitchFamily="34" charset="0"/>
              <a:cs typeface="Arial" panose="020B0604020202020204" pitchFamily="34" charset="0"/>
            </a:endParaRPr>
          </a:p>
          <a:p>
            <a:endParaRPr lang="en-CH" sz="2400" dirty="0">
              <a:solidFill>
                <a:schemeClr val="bg1"/>
              </a:solidFill>
              <a:latin typeface="Arial" panose="020B0604020202020204" pitchFamily="34" charset="0"/>
              <a:cs typeface="Arial" panose="020B0604020202020204" pitchFamily="34" charset="0"/>
            </a:endParaRPr>
          </a:p>
          <a:p>
            <a:endParaRPr lang="en-CH" sz="2400" dirty="0">
              <a:solidFill>
                <a:schemeClr val="bg1"/>
              </a:solidFill>
              <a:latin typeface="Arial" panose="020B0604020202020204" pitchFamily="34" charset="0"/>
              <a:cs typeface="Arial" panose="020B0604020202020204" pitchFamily="34" charset="0"/>
            </a:endParaRPr>
          </a:p>
          <a:p>
            <a:endParaRPr lang="en-CH" sz="2400" dirty="0">
              <a:solidFill>
                <a:schemeClr val="bg1"/>
              </a:solidFill>
              <a:latin typeface="Arial" panose="020B0604020202020204" pitchFamily="34" charset="0"/>
              <a:cs typeface="Arial" panose="020B0604020202020204" pitchFamily="34" charset="0"/>
            </a:endParaRPr>
          </a:p>
          <a:p>
            <a:endParaRPr lang="en-CH" sz="2400" dirty="0">
              <a:solidFill>
                <a:schemeClr val="bg1"/>
              </a:solidFill>
              <a:latin typeface="Arial" panose="020B0604020202020204" pitchFamily="34" charset="0"/>
              <a:cs typeface="Arial" panose="020B0604020202020204" pitchFamily="34" charset="0"/>
            </a:endParaRPr>
          </a:p>
          <a:p>
            <a:endParaRPr lang="en-CH" sz="2400" dirty="0">
              <a:solidFill>
                <a:schemeClr val="bg1"/>
              </a:solidFill>
              <a:latin typeface="Arial" panose="020B0604020202020204" pitchFamily="34" charset="0"/>
              <a:cs typeface="Arial" panose="020B0604020202020204" pitchFamily="34" charset="0"/>
            </a:endParaRPr>
          </a:p>
          <a:p>
            <a:r>
              <a:rPr lang="en-CH" sz="2400" dirty="0">
                <a:solidFill>
                  <a:schemeClr val="bg1"/>
                </a:solidFill>
                <a:latin typeface="Arial" panose="020B0604020202020204" pitchFamily="34" charset="0"/>
                <a:cs typeface="Arial" panose="020B0604020202020204" pitchFamily="34" charset="0"/>
              </a:rPr>
              <a:t>* Indicating that you stopped is important in the MRI scanner because of how the MRI scanner works.</a:t>
            </a:r>
          </a:p>
        </p:txBody>
      </p:sp>
    </p:spTree>
    <p:extLst>
      <p:ext uri="{BB962C8B-B14F-4D97-AF65-F5344CB8AC3E}">
        <p14:creationId xmlns:p14="http://schemas.microsoft.com/office/powerpoint/2010/main" val="21983182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5C5C5C"/>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5BA1990-0956-73A6-ED1F-76EAC2A24623}"/>
              </a:ext>
            </a:extLst>
          </p:cNvPr>
          <p:cNvPicPr>
            <a:picLocks noChangeAspect="1"/>
          </p:cNvPicPr>
          <p:nvPr/>
        </p:nvPicPr>
        <p:blipFill>
          <a:blip r:embed="rId2"/>
          <a:stretch>
            <a:fillRect/>
          </a:stretch>
        </p:blipFill>
        <p:spPr>
          <a:xfrm>
            <a:off x="3507203" y="1608882"/>
            <a:ext cx="5177589" cy="3951318"/>
          </a:xfrm>
          <a:prstGeom prst="rect">
            <a:avLst/>
          </a:prstGeom>
        </p:spPr>
      </p:pic>
    </p:spTree>
    <p:extLst>
      <p:ext uri="{BB962C8B-B14F-4D97-AF65-F5344CB8AC3E}">
        <p14:creationId xmlns:p14="http://schemas.microsoft.com/office/powerpoint/2010/main" val="23638998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5C5C5C"/>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C3101FE-916F-7AC8-03CF-F8680EC21ADF}"/>
              </a:ext>
            </a:extLst>
          </p:cNvPr>
          <p:cNvSpPr txBox="1"/>
          <p:nvPr/>
        </p:nvSpPr>
        <p:spPr>
          <a:xfrm>
            <a:off x="373856" y="2510165"/>
            <a:ext cx="11444287" cy="1569660"/>
          </a:xfrm>
          <a:prstGeom prst="rect">
            <a:avLst/>
          </a:prstGeom>
          <a:noFill/>
        </p:spPr>
        <p:txBody>
          <a:bodyPr wrap="square" rtlCol="0">
            <a:spAutoFit/>
          </a:bodyPr>
          <a:lstStyle/>
          <a:p>
            <a:pPr algn="ctr"/>
            <a:r>
              <a:rPr lang="en-CH" sz="9600" dirty="0">
                <a:solidFill>
                  <a:schemeClr val="bg1"/>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4001679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FA53E-25A0-0960-0FCC-4CC105416AC1}"/>
              </a:ext>
            </a:extLst>
          </p:cNvPr>
          <p:cNvSpPr>
            <a:spLocks noGrp="1"/>
          </p:cNvSpPr>
          <p:nvPr>
            <p:ph type="title"/>
          </p:nvPr>
        </p:nvSpPr>
        <p:spPr>
          <a:xfrm>
            <a:off x="410688" y="365125"/>
            <a:ext cx="10943112" cy="584901"/>
          </a:xfrm>
        </p:spPr>
        <p:txBody>
          <a:bodyPr>
            <a:normAutofit/>
          </a:bodyPr>
          <a:lstStyle/>
          <a:p>
            <a:r>
              <a:rPr lang="en-CH" sz="2800" b="1" dirty="0">
                <a:latin typeface="Avenir Book" panose="02000503020000020003" pitchFamily="2" charset="0"/>
              </a:rPr>
              <a:t>Practice Task Slides in scanner (4 trials)</a:t>
            </a:r>
          </a:p>
        </p:txBody>
      </p:sp>
    </p:spTree>
    <p:extLst>
      <p:ext uri="{BB962C8B-B14F-4D97-AF65-F5344CB8AC3E}">
        <p14:creationId xmlns:p14="http://schemas.microsoft.com/office/powerpoint/2010/main" val="17301706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5C5C5C"/>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C3101FE-916F-7AC8-03CF-F8680EC21ADF}"/>
              </a:ext>
            </a:extLst>
          </p:cNvPr>
          <p:cNvSpPr txBox="1"/>
          <p:nvPr/>
        </p:nvSpPr>
        <p:spPr>
          <a:xfrm>
            <a:off x="391886" y="130629"/>
            <a:ext cx="11614067" cy="4216539"/>
          </a:xfrm>
          <a:prstGeom prst="rect">
            <a:avLst/>
          </a:prstGeom>
          <a:noFill/>
          <a:ln>
            <a:noFill/>
          </a:ln>
        </p:spPr>
        <p:txBody>
          <a:bodyPr wrap="square" rtlCol="0">
            <a:spAutoFit/>
          </a:bodyPr>
          <a:lstStyle/>
          <a:p>
            <a:pPr algn="ctr"/>
            <a:r>
              <a:rPr lang="en-CH" sz="2400" dirty="0">
                <a:solidFill>
                  <a:schemeClr val="bg1"/>
                </a:solidFill>
                <a:latin typeface="Arial" panose="020B0604020202020204" pitchFamily="34" charset="0"/>
                <a:cs typeface="Arial" panose="020B0604020202020204" pitchFamily="34" charset="0"/>
              </a:rPr>
              <a:t>Welcome to the </a:t>
            </a:r>
            <a:r>
              <a:rPr lang="en-GB" sz="2400" dirty="0">
                <a:solidFill>
                  <a:schemeClr val="bg1"/>
                </a:solidFill>
                <a:latin typeface="Arial" panose="020B0604020202020204" pitchFamily="34" charset="0"/>
                <a:cs typeface="Arial" panose="020B0604020202020204" pitchFamily="34" charset="0"/>
              </a:rPr>
              <a:t>S</a:t>
            </a:r>
            <a:r>
              <a:rPr lang="en-CH" sz="2400" dirty="0">
                <a:solidFill>
                  <a:schemeClr val="bg1"/>
                </a:solidFill>
                <a:latin typeface="Arial" panose="020B0604020202020204" pitchFamily="34" charset="0"/>
                <a:cs typeface="Arial" panose="020B0604020202020204" pitchFamily="34" charset="0"/>
              </a:rPr>
              <a:t>canner Practice Round of the SAP task.</a:t>
            </a:r>
          </a:p>
          <a:p>
            <a:endParaRPr lang="en-CH" sz="2400" dirty="0">
              <a:solidFill>
                <a:schemeClr val="bg1"/>
              </a:solidFill>
              <a:latin typeface="Arial" panose="020B0604020202020204" pitchFamily="34" charset="0"/>
              <a:cs typeface="Arial" panose="020B0604020202020204" pitchFamily="34" charset="0"/>
            </a:endParaRPr>
          </a:p>
          <a:p>
            <a:endParaRPr lang="en-CH" sz="2200" dirty="0">
              <a:solidFill>
                <a:schemeClr val="bg1"/>
              </a:solidFill>
              <a:latin typeface="Arial" panose="020B0604020202020204" pitchFamily="34" charset="0"/>
              <a:cs typeface="Arial" panose="020B0604020202020204" pitchFamily="34" charset="0"/>
            </a:endParaRPr>
          </a:p>
          <a:p>
            <a:r>
              <a:rPr lang="en-CH" sz="2200" dirty="0">
                <a:solidFill>
                  <a:schemeClr val="bg1"/>
                </a:solidFill>
                <a:latin typeface="Arial" panose="020B0604020202020204" pitchFamily="34" charset="0"/>
                <a:cs typeface="Arial" panose="020B0604020202020204" pitchFamily="34" charset="0"/>
              </a:rPr>
              <a:t>You are now getting a chance to practice the task in the scanner with the button box.</a:t>
            </a:r>
          </a:p>
          <a:p>
            <a:endParaRPr lang="en-CH" sz="2200" dirty="0">
              <a:solidFill>
                <a:schemeClr val="bg1"/>
              </a:solidFill>
              <a:latin typeface="Arial" panose="020B0604020202020204" pitchFamily="34" charset="0"/>
              <a:cs typeface="Arial" panose="020B0604020202020204" pitchFamily="34" charset="0"/>
            </a:endParaRPr>
          </a:p>
          <a:p>
            <a:r>
              <a:rPr lang="en-CH" sz="2200" dirty="0">
                <a:solidFill>
                  <a:schemeClr val="bg1"/>
                </a:solidFill>
                <a:latin typeface="Arial" panose="020B0604020202020204" pitchFamily="34" charset="0"/>
                <a:cs typeface="Arial" panose="020B0604020202020204" pitchFamily="34" charset="0"/>
              </a:rPr>
              <a:t>This is just so that you can get used to the setup with the button box and you laying down. You will see two faces here again. They will not be the same faces that you will interact with in the task later.</a:t>
            </a:r>
          </a:p>
          <a:p>
            <a:endParaRPr lang="en-CH" sz="2200" dirty="0">
              <a:solidFill>
                <a:schemeClr val="bg1"/>
              </a:solidFill>
              <a:latin typeface="Arial" panose="020B0604020202020204" pitchFamily="34" charset="0"/>
              <a:cs typeface="Arial" panose="020B0604020202020204" pitchFamily="34" charset="0"/>
            </a:endParaRPr>
          </a:p>
          <a:p>
            <a:r>
              <a:rPr lang="en-CH" sz="2200" dirty="0">
                <a:solidFill>
                  <a:schemeClr val="bg1"/>
                </a:solidFill>
                <a:latin typeface="Arial" panose="020B0604020202020204" pitchFamily="34" charset="0"/>
                <a:cs typeface="Arial" panose="020B0604020202020204" pitchFamily="34" charset="0"/>
              </a:rPr>
              <a:t>This practice will only involve 4 rounds.</a:t>
            </a:r>
          </a:p>
          <a:p>
            <a:endParaRPr lang="en-CH" sz="2200" dirty="0">
              <a:solidFill>
                <a:schemeClr val="bg1"/>
              </a:solidFill>
              <a:latin typeface="Arial" panose="020B0604020202020204" pitchFamily="34" charset="0"/>
              <a:cs typeface="Arial" panose="020B0604020202020204" pitchFamily="34" charset="0"/>
            </a:endParaRPr>
          </a:p>
          <a:p>
            <a:r>
              <a:rPr lang="en-CH" sz="2200" dirty="0">
                <a:solidFill>
                  <a:schemeClr val="bg1"/>
                </a:solidFill>
                <a:latin typeface="Arial" panose="020B0604020202020204" pitchFamily="34" charset="0"/>
                <a:cs typeface="Arial" panose="020B0604020202020204" pitchFamily="34" charset="0"/>
              </a:rPr>
              <a:t>If you have any questions, you can ask anytime during this short practice.</a:t>
            </a:r>
          </a:p>
        </p:txBody>
      </p:sp>
    </p:spTree>
    <p:extLst>
      <p:ext uri="{BB962C8B-B14F-4D97-AF65-F5344CB8AC3E}">
        <p14:creationId xmlns:p14="http://schemas.microsoft.com/office/powerpoint/2010/main" val="18940310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FA53E-25A0-0960-0FCC-4CC105416AC1}"/>
              </a:ext>
            </a:extLst>
          </p:cNvPr>
          <p:cNvSpPr>
            <a:spLocks noGrp="1"/>
          </p:cNvSpPr>
          <p:nvPr>
            <p:ph type="title"/>
          </p:nvPr>
        </p:nvSpPr>
        <p:spPr>
          <a:xfrm>
            <a:off x="410688" y="365125"/>
            <a:ext cx="10943112" cy="584901"/>
          </a:xfrm>
        </p:spPr>
        <p:txBody>
          <a:bodyPr>
            <a:normAutofit/>
          </a:bodyPr>
          <a:lstStyle/>
          <a:p>
            <a:r>
              <a:rPr lang="en-CH" sz="2800" b="1" dirty="0">
                <a:latin typeface="Avenir Book" panose="02000503020000020003" pitchFamily="2" charset="0"/>
              </a:rPr>
              <a:t>Practice Task Slides (12 trials)</a:t>
            </a:r>
          </a:p>
        </p:txBody>
      </p:sp>
    </p:spTree>
    <p:extLst>
      <p:ext uri="{BB962C8B-B14F-4D97-AF65-F5344CB8AC3E}">
        <p14:creationId xmlns:p14="http://schemas.microsoft.com/office/powerpoint/2010/main" val="27395421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FA53E-25A0-0960-0FCC-4CC105416AC1}"/>
              </a:ext>
            </a:extLst>
          </p:cNvPr>
          <p:cNvSpPr>
            <a:spLocks noGrp="1"/>
          </p:cNvSpPr>
          <p:nvPr>
            <p:ph type="title"/>
          </p:nvPr>
        </p:nvSpPr>
        <p:spPr>
          <a:xfrm>
            <a:off x="410688" y="365125"/>
            <a:ext cx="10943112" cy="584901"/>
          </a:xfrm>
        </p:spPr>
        <p:txBody>
          <a:bodyPr>
            <a:normAutofit/>
          </a:bodyPr>
          <a:lstStyle/>
          <a:p>
            <a:r>
              <a:rPr lang="en-CH" sz="2800" b="1" dirty="0">
                <a:latin typeface="Avenir Book" panose="02000503020000020003" pitchFamily="2" charset="0"/>
              </a:rPr>
              <a:t>Main Task Slides</a:t>
            </a:r>
          </a:p>
        </p:txBody>
      </p:sp>
    </p:spTree>
    <p:extLst>
      <p:ext uri="{BB962C8B-B14F-4D97-AF65-F5344CB8AC3E}">
        <p14:creationId xmlns:p14="http://schemas.microsoft.com/office/powerpoint/2010/main" val="41197002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5C5C5C"/>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C3101FE-916F-7AC8-03CF-F8680EC21ADF}"/>
              </a:ext>
            </a:extLst>
          </p:cNvPr>
          <p:cNvSpPr txBox="1"/>
          <p:nvPr/>
        </p:nvSpPr>
        <p:spPr>
          <a:xfrm>
            <a:off x="391886" y="130629"/>
            <a:ext cx="11614067" cy="6555641"/>
          </a:xfrm>
          <a:prstGeom prst="rect">
            <a:avLst/>
          </a:prstGeom>
          <a:noFill/>
          <a:ln>
            <a:noFill/>
          </a:ln>
        </p:spPr>
        <p:txBody>
          <a:bodyPr wrap="square" rtlCol="0">
            <a:spAutoFit/>
          </a:bodyPr>
          <a:lstStyle/>
          <a:p>
            <a:pPr algn="ctr"/>
            <a:r>
              <a:rPr lang="en-CH" sz="2400" dirty="0">
                <a:solidFill>
                  <a:schemeClr val="bg1"/>
                </a:solidFill>
                <a:latin typeface="Arial" panose="020B0604020202020204" pitchFamily="34" charset="0"/>
                <a:cs typeface="Arial" panose="020B0604020202020204" pitchFamily="34" charset="0"/>
              </a:rPr>
              <a:t>Welcome to the SAP task.</a:t>
            </a:r>
          </a:p>
          <a:p>
            <a:endParaRPr lang="en-CH" sz="2200" dirty="0">
              <a:solidFill>
                <a:schemeClr val="bg1"/>
              </a:solidFill>
              <a:latin typeface="Arial" panose="020B0604020202020204" pitchFamily="34" charset="0"/>
              <a:cs typeface="Arial" panose="020B0604020202020204" pitchFamily="34" charset="0"/>
            </a:endParaRPr>
          </a:p>
          <a:p>
            <a:r>
              <a:rPr lang="en-CH" sz="2200" dirty="0">
                <a:solidFill>
                  <a:schemeClr val="bg1"/>
                </a:solidFill>
                <a:latin typeface="Arial" panose="020B0604020202020204" pitchFamily="34" charset="0"/>
                <a:cs typeface="Arial" panose="020B0604020202020204" pitchFamily="34" charset="0"/>
              </a:rPr>
              <a:t>This is the SAP task that you have practiced already.</a:t>
            </a:r>
          </a:p>
          <a:p>
            <a:endParaRPr lang="en-CH" sz="2200" dirty="0">
              <a:solidFill>
                <a:schemeClr val="bg1"/>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CH" sz="2200" dirty="0">
                <a:solidFill>
                  <a:schemeClr val="bg1"/>
                </a:solidFill>
                <a:latin typeface="Arial" panose="020B0604020202020204" pitchFamily="34" charset="0"/>
                <a:cs typeface="Arial" panose="020B0604020202020204" pitchFamily="34" charset="0"/>
              </a:rPr>
              <a:t>During the main task you cannot ask any questions. So if you have any questions, please ask now.</a:t>
            </a:r>
          </a:p>
          <a:p>
            <a:pPr marL="342900" indent="-342900">
              <a:buFont typeface="Arial" panose="020B0604020202020204" pitchFamily="34" charset="0"/>
              <a:buChar char="•"/>
            </a:pPr>
            <a:endParaRPr lang="en-CH" sz="2200" dirty="0">
              <a:solidFill>
                <a:schemeClr val="bg1"/>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CH" sz="2200" dirty="0">
                <a:solidFill>
                  <a:schemeClr val="bg1"/>
                </a:solidFill>
                <a:latin typeface="Arial" panose="020B0604020202020204" pitchFamily="34" charset="0"/>
                <a:cs typeface="Arial" panose="020B0604020202020204" pitchFamily="34" charset="0"/>
              </a:rPr>
              <a:t>Because we are recording brain and physiological activity, please move as little as possible. If you move too much (incl. yawning, clenching your fists or yaw, wiggling your toes) the data cannot be used. So if you are uncomfortable, please let us know at this point. The data quality will be best if you are relaxed and still. Try not to tensen up any muscles, also keep your face relaxed when you are not asked to smile. </a:t>
            </a:r>
            <a:r>
              <a:rPr lang="en-CH" sz="2200" dirty="0">
                <a:solidFill>
                  <a:schemeClr val="bg1"/>
                </a:solidFill>
                <a:latin typeface="Arial" panose="020B0604020202020204" pitchFamily="34" charset="0"/>
                <a:cs typeface="Arial" panose="020B0604020202020204" pitchFamily="34" charset="0"/>
                <a:sym typeface="Wingdings" pitchFamily="2" charset="2"/>
              </a:rPr>
              <a:t></a:t>
            </a:r>
          </a:p>
          <a:p>
            <a:pPr marL="342900" indent="-342900">
              <a:buFont typeface="Arial" panose="020B0604020202020204" pitchFamily="34" charset="0"/>
              <a:buChar char="•"/>
            </a:pPr>
            <a:endParaRPr lang="en-CH" sz="2200" dirty="0">
              <a:solidFill>
                <a:schemeClr val="bg1"/>
              </a:solidFill>
              <a:latin typeface="Arial" panose="020B0604020202020204" pitchFamily="34" charset="0"/>
              <a:cs typeface="Arial" panose="020B0604020202020204" pitchFamily="34" charset="0"/>
              <a:sym typeface="Wingdings" pitchFamily="2" charset="2"/>
            </a:endParaRPr>
          </a:p>
          <a:p>
            <a:pPr marL="342900" indent="-342900">
              <a:buFont typeface="Arial" panose="020B0604020202020204" pitchFamily="34" charset="0"/>
              <a:buChar char="•"/>
            </a:pPr>
            <a:r>
              <a:rPr lang="en-CH" sz="2200" dirty="0">
                <a:solidFill>
                  <a:schemeClr val="bg1"/>
                </a:solidFill>
                <a:latin typeface="Arial" panose="020B0604020202020204" pitchFamily="34" charset="0"/>
                <a:cs typeface="Arial" panose="020B0604020202020204" pitchFamily="34" charset="0"/>
              </a:rPr>
              <a:t>Everytime you predict correctly and receive a congruent reaction (you smile – t</a:t>
            </a:r>
            <a:r>
              <a:rPr lang="en-GB" sz="2200" dirty="0">
                <a:solidFill>
                  <a:schemeClr val="bg1"/>
                </a:solidFill>
                <a:latin typeface="Arial" panose="020B0604020202020204" pitchFamily="34" charset="0"/>
                <a:cs typeface="Arial" panose="020B0604020202020204" pitchFamily="34" charset="0"/>
              </a:rPr>
              <a:t>he</a:t>
            </a:r>
            <a:r>
              <a:rPr lang="en-CH" sz="2200" dirty="0">
                <a:solidFill>
                  <a:schemeClr val="bg1"/>
                </a:solidFill>
                <a:latin typeface="Arial" panose="020B0604020202020204" pitchFamily="34" charset="0"/>
                <a:cs typeface="Arial" panose="020B0604020202020204" pitchFamily="34" charset="0"/>
              </a:rPr>
              <a:t> face smiles or you stay neutral – the face stays neutral) you earn a point. If you collect 70 points you get an additional bonus of AUD 5, if you colledt 120 points you get a bonus of AUD 10.</a:t>
            </a:r>
          </a:p>
          <a:p>
            <a:pPr marL="342900" indent="-342900">
              <a:buFont typeface="Arial" panose="020B0604020202020204" pitchFamily="34" charset="0"/>
              <a:buChar char="•"/>
            </a:pPr>
            <a:endParaRPr lang="en-CH" sz="2200" dirty="0">
              <a:solidFill>
                <a:schemeClr val="bg1"/>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CH" sz="2200" dirty="0">
                <a:solidFill>
                  <a:schemeClr val="bg1"/>
                </a:solidFill>
                <a:latin typeface="Arial" panose="020B0604020202020204" pitchFamily="34" charset="0"/>
                <a:cs typeface="Arial" panose="020B0604020202020204" pitchFamily="34" charset="0"/>
              </a:rPr>
              <a:t>The task is going to take ca. 15 minutes. </a:t>
            </a:r>
          </a:p>
        </p:txBody>
      </p:sp>
    </p:spTree>
    <p:extLst>
      <p:ext uri="{BB962C8B-B14F-4D97-AF65-F5344CB8AC3E}">
        <p14:creationId xmlns:p14="http://schemas.microsoft.com/office/powerpoint/2010/main" val="13579299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5C5C5C"/>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C3101FE-916F-7AC8-03CF-F8680EC21ADF}"/>
              </a:ext>
            </a:extLst>
          </p:cNvPr>
          <p:cNvSpPr txBox="1"/>
          <p:nvPr/>
        </p:nvSpPr>
        <p:spPr>
          <a:xfrm>
            <a:off x="391886" y="130629"/>
            <a:ext cx="11614067" cy="4893647"/>
          </a:xfrm>
          <a:prstGeom prst="rect">
            <a:avLst/>
          </a:prstGeom>
          <a:noFill/>
          <a:ln>
            <a:noFill/>
          </a:ln>
        </p:spPr>
        <p:txBody>
          <a:bodyPr wrap="square" rtlCol="0">
            <a:spAutoFit/>
          </a:bodyPr>
          <a:lstStyle/>
          <a:p>
            <a:pPr algn="ctr"/>
            <a:r>
              <a:rPr lang="en-CH" sz="2400" dirty="0">
                <a:solidFill>
                  <a:schemeClr val="bg1"/>
                </a:solidFill>
                <a:latin typeface="Arial" panose="020B0604020202020204" pitchFamily="34" charset="0"/>
                <a:cs typeface="Arial" panose="020B0604020202020204" pitchFamily="34" charset="0"/>
              </a:rPr>
              <a:t>Welcome to the SAP task.</a:t>
            </a:r>
          </a:p>
          <a:p>
            <a:endParaRPr lang="en-CH" sz="2400" dirty="0">
              <a:solidFill>
                <a:schemeClr val="bg1"/>
              </a:solidFill>
              <a:latin typeface="Arial" panose="020B0604020202020204" pitchFamily="34" charset="0"/>
              <a:cs typeface="Arial" panose="020B0604020202020204" pitchFamily="34" charset="0"/>
            </a:endParaRPr>
          </a:p>
          <a:p>
            <a:endParaRPr lang="en-CH" sz="2200" dirty="0">
              <a:solidFill>
                <a:schemeClr val="bg1"/>
              </a:solidFill>
              <a:latin typeface="Arial" panose="020B0604020202020204" pitchFamily="34" charset="0"/>
              <a:cs typeface="Arial" panose="020B0604020202020204" pitchFamily="34" charset="0"/>
            </a:endParaRPr>
          </a:p>
          <a:p>
            <a:r>
              <a:rPr lang="en-CH" sz="2200" dirty="0">
                <a:solidFill>
                  <a:schemeClr val="bg1"/>
                </a:solidFill>
                <a:latin typeface="Arial" panose="020B0604020202020204" pitchFamily="34" charset="0"/>
                <a:cs typeface="Arial" panose="020B0604020202020204" pitchFamily="34" charset="0"/>
              </a:rPr>
              <a:t>This is the SAP task that you have practiced already. </a:t>
            </a:r>
          </a:p>
          <a:p>
            <a:endParaRPr lang="en-CH" sz="2200" dirty="0">
              <a:solidFill>
                <a:schemeClr val="bg1"/>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CH" sz="2200" dirty="0">
                <a:solidFill>
                  <a:schemeClr val="bg1"/>
                </a:solidFill>
                <a:latin typeface="Arial" panose="020B0604020202020204" pitchFamily="34" charset="0"/>
                <a:cs typeface="Arial" panose="020B0604020202020204" pitchFamily="34" charset="0"/>
              </a:rPr>
              <a:t>During the main task you cannot ask any questions. So if you have any questions, please ask now.</a:t>
            </a:r>
          </a:p>
          <a:p>
            <a:pPr marL="342900" indent="-342900">
              <a:buFont typeface="Arial" panose="020B0604020202020204" pitchFamily="34" charset="0"/>
              <a:buChar char="•"/>
            </a:pPr>
            <a:endParaRPr lang="en-CH" sz="2200" dirty="0">
              <a:solidFill>
                <a:schemeClr val="bg1"/>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CH" sz="2200" dirty="0">
                <a:solidFill>
                  <a:schemeClr val="bg1"/>
                </a:solidFill>
                <a:latin typeface="Arial" panose="020B0604020202020204" pitchFamily="34" charset="0"/>
                <a:cs typeface="Arial" panose="020B0604020202020204" pitchFamily="34" charset="0"/>
              </a:rPr>
              <a:t>Everytime you predict correctly and receive a congruent reaction (you smile – t</a:t>
            </a:r>
            <a:r>
              <a:rPr lang="en-GB" sz="2200" dirty="0">
                <a:solidFill>
                  <a:schemeClr val="bg1"/>
                </a:solidFill>
                <a:latin typeface="Arial" panose="020B0604020202020204" pitchFamily="34" charset="0"/>
                <a:cs typeface="Arial" panose="020B0604020202020204" pitchFamily="34" charset="0"/>
              </a:rPr>
              <a:t>he</a:t>
            </a:r>
            <a:r>
              <a:rPr lang="en-CH" sz="2200" dirty="0">
                <a:solidFill>
                  <a:schemeClr val="bg1"/>
                </a:solidFill>
                <a:latin typeface="Arial" panose="020B0604020202020204" pitchFamily="34" charset="0"/>
                <a:cs typeface="Arial" panose="020B0604020202020204" pitchFamily="34" charset="0"/>
              </a:rPr>
              <a:t> face smiles or you stay neutral – the face stays neutral) you earn a point. If you collect 20 points you get an additional bonus of AUD 5, if you collect 40 points you get a bonus of AUD 10.</a:t>
            </a:r>
          </a:p>
          <a:p>
            <a:endParaRPr lang="en-CH" sz="2200" dirty="0">
              <a:solidFill>
                <a:schemeClr val="bg1"/>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CH" sz="2200" dirty="0">
                <a:solidFill>
                  <a:schemeClr val="bg1"/>
                </a:solidFill>
                <a:latin typeface="Arial" panose="020B0604020202020204" pitchFamily="34" charset="0"/>
                <a:cs typeface="Arial" panose="020B0604020202020204" pitchFamily="34" charset="0"/>
              </a:rPr>
              <a:t>The task is going to take ca. 20 minutes. </a:t>
            </a:r>
          </a:p>
        </p:txBody>
      </p:sp>
    </p:spTree>
    <p:extLst>
      <p:ext uri="{BB962C8B-B14F-4D97-AF65-F5344CB8AC3E}">
        <p14:creationId xmlns:p14="http://schemas.microsoft.com/office/powerpoint/2010/main" val="41026520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5C5C5C"/>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C3101FE-916F-7AC8-03CF-F8680EC21ADF}"/>
              </a:ext>
            </a:extLst>
          </p:cNvPr>
          <p:cNvSpPr txBox="1"/>
          <p:nvPr/>
        </p:nvSpPr>
        <p:spPr>
          <a:xfrm>
            <a:off x="391886" y="130629"/>
            <a:ext cx="11614067" cy="4124206"/>
          </a:xfrm>
          <a:prstGeom prst="rect">
            <a:avLst/>
          </a:prstGeom>
          <a:noFill/>
          <a:ln>
            <a:noFill/>
          </a:ln>
        </p:spPr>
        <p:txBody>
          <a:bodyPr wrap="square" rtlCol="0">
            <a:spAutoFit/>
          </a:bodyPr>
          <a:lstStyle/>
          <a:p>
            <a:pPr algn="ctr"/>
            <a:endParaRPr lang="en-CH" sz="2400" dirty="0">
              <a:solidFill>
                <a:schemeClr val="bg1"/>
              </a:solidFill>
              <a:latin typeface="Arial" panose="020B0604020202020204" pitchFamily="34" charset="0"/>
              <a:cs typeface="Arial" panose="020B0604020202020204" pitchFamily="34" charset="0"/>
            </a:endParaRPr>
          </a:p>
          <a:p>
            <a:pPr algn="ctr"/>
            <a:endParaRPr lang="en-CH" sz="2400" dirty="0">
              <a:solidFill>
                <a:schemeClr val="bg1"/>
              </a:solidFill>
              <a:latin typeface="Arial" panose="020B0604020202020204" pitchFamily="34" charset="0"/>
              <a:cs typeface="Arial" panose="020B0604020202020204" pitchFamily="34" charset="0"/>
            </a:endParaRPr>
          </a:p>
          <a:p>
            <a:pPr algn="ctr"/>
            <a:endParaRPr lang="en-CH" sz="2400" dirty="0">
              <a:solidFill>
                <a:schemeClr val="bg1"/>
              </a:solidFill>
              <a:latin typeface="Arial" panose="020B0604020202020204" pitchFamily="34" charset="0"/>
              <a:cs typeface="Arial" panose="020B0604020202020204" pitchFamily="34" charset="0"/>
            </a:endParaRPr>
          </a:p>
          <a:p>
            <a:pPr algn="ctr"/>
            <a:endParaRPr lang="en-CH" sz="2400" dirty="0">
              <a:solidFill>
                <a:schemeClr val="bg1"/>
              </a:solidFill>
              <a:latin typeface="Arial" panose="020B0604020202020204" pitchFamily="34" charset="0"/>
              <a:cs typeface="Arial" panose="020B0604020202020204" pitchFamily="34" charset="0"/>
            </a:endParaRPr>
          </a:p>
          <a:p>
            <a:pPr algn="ctr"/>
            <a:endParaRPr lang="en-CH" sz="2400" dirty="0">
              <a:solidFill>
                <a:schemeClr val="bg1"/>
              </a:solidFill>
              <a:latin typeface="Arial" panose="020B0604020202020204" pitchFamily="34" charset="0"/>
              <a:cs typeface="Arial" panose="020B0604020202020204" pitchFamily="34" charset="0"/>
            </a:endParaRPr>
          </a:p>
          <a:p>
            <a:pPr algn="ctr"/>
            <a:endParaRPr lang="en-CH" sz="2400" dirty="0">
              <a:solidFill>
                <a:schemeClr val="bg1"/>
              </a:solidFill>
              <a:latin typeface="Arial" panose="020B0604020202020204" pitchFamily="34" charset="0"/>
              <a:cs typeface="Arial" panose="020B0604020202020204" pitchFamily="34" charset="0"/>
            </a:endParaRPr>
          </a:p>
          <a:p>
            <a:pPr algn="ctr"/>
            <a:endParaRPr lang="en-CH" sz="2400" dirty="0">
              <a:solidFill>
                <a:schemeClr val="bg1"/>
              </a:solidFill>
              <a:latin typeface="Arial" panose="020B0604020202020204" pitchFamily="34" charset="0"/>
              <a:cs typeface="Arial" panose="020B0604020202020204" pitchFamily="34" charset="0"/>
            </a:endParaRPr>
          </a:p>
          <a:p>
            <a:pPr algn="ctr"/>
            <a:endParaRPr lang="en-CH" sz="2400" dirty="0">
              <a:solidFill>
                <a:schemeClr val="bg1"/>
              </a:solidFill>
              <a:latin typeface="Arial" panose="020B0604020202020204" pitchFamily="34" charset="0"/>
              <a:cs typeface="Arial" panose="020B0604020202020204" pitchFamily="34" charset="0"/>
            </a:endParaRPr>
          </a:p>
          <a:p>
            <a:pPr algn="ctr"/>
            <a:r>
              <a:rPr lang="en-US" sz="2400" dirty="0">
                <a:solidFill>
                  <a:schemeClr val="bg1"/>
                </a:solidFill>
                <a:latin typeface="Arial" panose="020B0604020202020204" pitchFamily="34" charset="0"/>
                <a:cs typeface="Arial" panose="020B0604020202020204" pitchFamily="34" charset="0"/>
              </a:rPr>
              <a:t>The </a:t>
            </a:r>
            <a:r>
              <a:rPr lang="en-CH" sz="2400" dirty="0">
                <a:solidFill>
                  <a:schemeClr val="bg1"/>
                </a:solidFill>
                <a:latin typeface="Arial" panose="020B0604020202020204" pitchFamily="34" charset="0"/>
                <a:cs typeface="Arial" panose="020B0604020202020204" pitchFamily="34" charset="0"/>
              </a:rPr>
              <a:t>SAP task is starting anytime now...</a:t>
            </a:r>
          </a:p>
          <a:p>
            <a:endParaRPr lang="en-CH" sz="2400" dirty="0">
              <a:solidFill>
                <a:schemeClr val="bg1"/>
              </a:solidFill>
              <a:latin typeface="Arial" panose="020B0604020202020204" pitchFamily="34" charset="0"/>
              <a:cs typeface="Arial" panose="020B0604020202020204" pitchFamily="34" charset="0"/>
            </a:endParaRPr>
          </a:p>
          <a:p>
            <a:endParaRPr lang="en-CH" sz="22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57533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5C5C5C"/>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5BA1990-0956-73A6-ED1F-76EAC2A24623}"/>
              </a:ext>
            </a:extLst>
          </p:cNvPr>
          <p:cNvPicPr>
            <a:picLocks noChangeAspect="1"/>
          </p:cNvPicPr>
          <p:nvPr/>
        </p:nvPicPr>
        <p:blipFill>
          <a:blip r:embed="rId2"/>
          <a:stretch>
            <a:fillRect/>
          </a:stretch>
        </p:blipFill>
        <p:spPr>
          <a:xfrm>
            <a:off x="3507203" y="1608882"/>
            <a:ext cx="5177589" cy="3951318"/>
          </a:xfrm>
          <a:prstGeom prst="rect">
            <a:avLst/>
          </a:prstGeom>
        </p:spPr>
      </p:pic>
    </p:spTree>
    <p:extLst>
      <p:ext uri="{BB962C8B-B14F-4D97-AF65-F5344CB8AC3E}">
        <p14:creationId xmlns:p14="http://schemas.microsoft.com/office/powerpoint/2010/main" val="388883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5C5C5C"/>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D582762-AD39-FD35-B38A-051614F60C13}"/>
              </a:ext>
            </a:extLst>
          </p:cNvPr>
          <p:cNvSpPr txBox="1"/>
          <p:nvPr/>
        </p:nvSpPr>
        <p:spPr>
          <a:xfrm>
            <a:off x="373856" y="193468"/>
            <a:ext cx="11444287" cy="523220"/>
          </a:xfrm>
          <a:prstGeom prst="rect">
            <a:avLst/>
          </a:prstGeom>
          <a:noFill/>
        </p:spPr>
        <p:txBody>
          <a:bodyPr wrap="square" rtlCol="0">
            <a:spAutoFit/>
          </a:bodyPr>
          <a:lstStyle/>
          <a:p>
            <a:pPr algn="ctr"/>
            <a:r>
              <a:rPr lang="en-CH" sz="2800" dirty="0">
                <a:solidFill>
                  <a:schemeClr val="bg1"/>
                </a:solidFill>
                <a:latin typeface="Arial" panose="020B0604020202020204" pitchFamily="34" charset="0"/>
                <a:cs typeface="Arial" panose="020B0604020202020204" pitchFamily="34" charset="0"/>
              </a:rPr>
              <a:t>What’s this person’s smiliness?</a:t>
            </a:r>
          </a:p>
        </p:txBody>
      </p:sp>
      <p:pic>
        <p:nvPicPr>
          <p:cNvPr id="6" name="Picture 5">
            <a:extLst>
              <a:ext uri="{FF2B5EF4-FFF2-40B4-BE49-F238E27FC236}">
                <a16:creationId xmlns:a16="http://schemas.microsoft.com/office/drawing/2014/main" id="{8DEC7DB8-AEA6-F91D-1EB7-96EC60EB7C85}"/>
              </a:ext>
            </a:extLst>
          </p:cNvPr>
          <p:cNvPicPr>
            <a:picLocks noChangeAspect="1"/>
          </p:cNvPicPr>
          <p:nvPr/>
        </p:nvPicPr>
        <p:blipFill>
          <a:blip r:embed="rId2"/>
          <a:stretch>
            <a:fillRect/>
          </a:stretch>
        </p:blipFill>
        <p:spPr>
          <a:xfrm>
            <a:off x="3507203" y="1608882"/>
            <a:ext cx="5177589" cy="3951318"/>
          </a:xfrm>
          <a:prstGeom prst="rect">
            <a:avLst/>
          </a:prstGeom>
        </p:spPr>
      </p:pic>
      <p:sp>
        <p:nvSpPr>
          <p:cNvPr id="3" name="TextBox 2">
            <a:extLst>
              <a:ext uri="{FF2B5EF4-FFF2-40B4-BE49-F238E27FC236}">
                <a16:creationId xmlns:a16="http://schemas.microsoft.com/office/drawing/2014/main" id="{1F50AED6-C15A-90AC-8ED7-4E422F4882E6}"/>
              </a:ext>
            </a:extLst>
          </p:cNvPr>
          <p:cNvSpPr txBox="1"/>
          <p:nvPr/>
        </p:nvSpPr>
        <p:spPr>
          <a:xfrm>
            <a:off x="373853" y="687283"/>
            <a:ext cx="11444287" cy="461665"/>
          </a:xfrm>
          <a:prstGeom prst="rect">
            <a:avLst/>
          </a:prstGeom>
          <a:noFill/>
        </p:spPr>
        <p:txBody>
          <a:bodyPr wrap="square" rtlCol="0">
            <a:spAutoFit/>
          </a:bodyPr>
          <a:lstStyle/>
          <a:p>
            <a:pPr algn="ctr"/>
            <a:r>
              <a:rPr lang="en-CH" sz="2400" dirty="0">
                <a:solidFill>
                  <a:schemeClr val="bg1"/>
                </a:solidFill>
                <a:latin typeface="Arial" panose="020B0604020202020204" pitchFamily="34" charset="0"/>
                <a:cs typeface="Arial" panose="020B0604020202020204" pitchFamily="34" charset="0"/>
              </a:rPr>
              <a:t>Use the index finger to stop the sliding bar.</a:t>
            </a:r>
          </a:p>
        </p:txBody>
      </p:sp>
    </p:spTree>
    <p:extLst>
      <p:ext uri="{BB962C8B-B14F-4D97-AF65-F5344CB8AC3E}">
        <p14:creationId xmlns:p14="http://schemas.microsoft.com/office/powerpoint/2010/main" val="13855096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5C5C5C"/>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D582762-AD39-FD35-B38A-051614F60C13}"/>
              </a:ext>
            </a:extLst>
          </p:cNvPr>
          <p:cNvSpPr txBox="1"/>
          <p:nvPr/>
        </p:nvSpPr>
        <p:spPr>
          <a:xfrm>
            <a:off x="373856" y="490866"/>
            <a:ext cx="11444287" cy="523220"/>
          </a:xfrm>
          <a:prstGeom prst="rect">
            <a:avLst/>
          </a:prstGeom>
          <a:noFill/>
        </p:spPr>
        <p:txBody>
          <a:bodyPr wrap="square" rtlCol="0">
            <a:spAutoFit/>
          </a:bodyPr>
          <a:lstStyle/>
          <a:p>
            <a:pPr algn="ctr"/>
            <a:r>
              <a:rPr lang="en-CH" sz="2800" dirty="0">
                <a:solidFill>
                  <a:schemeClr val="bg1"/>
                </a:solidFill>
                <a:latin typeface="Arial" panose="020B0604020202020204" pitchFamily="34" charset="0"/>
                <a:cs typeface="Arial" panose="020B0604020202020204" pitchFamily="34" charset="0"/>
              </a:rPr>
              <a:t>What’s their General Smiliness?</a:t>
            </a:r>
          </a:p>
        </p:txBody>
      </p:sp>
      <p:sp>
        <p:nvSpPr>
          <p:cNvPr id="4" name="TextBox 3">
            <a:extLst>
              <a:ext uri="{FF2B5EF4-FFF2-40B4-BE49-F238E27FC236}">
                <a16:creationId xmlns:a16="http://schemas.microsoft.com/office/drawing/2014/main" id="{695D40FF-A1FE-E022-930A-B1F85985ACA6}"/>
              </a:ext>
            </a:extLst>
          </p:cNvPr>
          <p:cNvSpPr txBox="1"/>
          <p:nvPr/>
        </p:nvSpPr>
        <p:spPr>
          <a:xfrm>
            <a:off x="502442" y="6215391"/>
            <a:ext cx="11444287" cy="523220"/>
          </a:xfrm>
          <a:prstGeom prst="rect">
            <a:avLst/>
          </a:prstGeom>
          <a:noFill/>
        </p:spPr>
        <p:txBody>
          <a:bodyPr wrap="square" rtlCol="0">
            <a:spAutoFit/>
          </a:bodyPr>
          <a:lstStyle/>
          <a:p>
            <a:pPr algn="ctr"/>
            <a:r>
              <a:rPr lang="en-GB" sz="2800" dirty="0">
                <a:solidFill>
                  <a:schemeClr val="bg1"/>
                </a:solidFill>
                <a:latin typeface="Arial" panose="020B0604020202020204" pitchFamily="34" charset="0"/>
                <a:cs typeface="Arial" panose="020B0604020202020204" pitchFamily="34" charset="0"/>
              </a:rPr>
              <a:t>v</a:t>
            </a:r>
            <a:r>
              <a:rPr lang="en-CH" sz="2800" dirty="0">
                <a:solidFill>
                  <a:schemeClr val="bg1"/>
                </a:solidFill>
                <a:latin typeface="Arial" panose="020B0604020202020204" pitchFamily="34" charset="0"/>
                <a:cs typeface="Arial" panose="020B0604020202020204" pitchFamily="34" charset="0"/>
              </a:rPr>
              <a:t>ery unlikely……..……………|…………………………………very likely</a:t>
            </a:r>
          </a:p>
        </p:txBody>
      </p:sp>
      <p:pic>
        <p:nvPicPr>
          <p:cNvPr id="3" name="Picture 2">
            <a:extLst>
              <a:ext uri="{FF2B5EF4-FFF2-40B4-BE49-F238E27FC236}">
                <a16:creationId xmlns:a16="http://schemas.microsoft.com/office/drawing/2014/main" id="{806E8D17-9B9E-C3AB-0A7F-48472E18AF7C}"/>
              </a:ext>
            </a:extLst>
          </p:cNvPr>
          <p:cNvPicPr>
            <a:picLocks noChangeAspect="1"/>
          </p:cNvPicPr>
          <p:nvPr/>
        </p:nvPicPr>
        <p:blipFill>
          <a:blip r:embed="rId2"/>
          <a:stretch>
            <a:fillRect/>
          </a:stretch>
        </p:blipFill>
        <p:spPr>
          <a:xfrm>
            <a:off x="3507203" y="1608882"/>
            <a:ext cx="5177589" cy="3951318"/>
          </a:xfrm>
          <a:prstGeom prst="rect">
            <a:avLst/>
          </a:prstGeom>
        </p:spPr>
      </p:pic>
    </p:spTree>
    <p:extLst>
      <p:ext uri="{BB962C8B-B14F-4D97-AF65-F5344CB8AC3E}">
        <p14:creationId xmlns:p14="http://schemas.microsoft.com/office/powerpoint/2010/main" val="36234433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5C5C5C"/>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2361CFE-4012-70A1-CB6C-259411BA06A1}"/>
              </a:ext>
            </a:extLst>
          </p:cNvPr>
          <p:cNvPicPr>
            <a:picLocks noChangeAspect="1"/>
          </p:cNvPicPr>
          <p:nvPr/>
        </p:nvPicPr>
        <p:blipFill>
          <a:blip r:embed="rId2"/>
          <a:stretch>
            <a:fillRect/>
          </a:stretch>
        </p:blipFill>
        <p:spPr>
          <a:xfrm>
            <a:off x="3507203" y="1608882"/>
            <a:ext cx="5177589" cy="3951318"/>
          </a:xfrm>
          <a:prstGeom prst="rect">
            <a:avLst/>
          </a:prstGeom>
        </p:spPr>
      </p:pic>
      <p:sp>
        <p:nvSpPr>
          <p:cNvPr id="2" name="TextBox 1">
            <a:extLst>
              <a:ext uri="{FF2B5EF4-FFF2-40B4-BE49-F238E27FC236}">
                <a16:creationId xmlns:a16="http://schemas.microsoft.com/office/drawing/2014/main" id="{32E15C6E-CD45-EEE2-EAB3-BB8B480EE7E4}"/>
              </a:ext>
            </a:extLst>
          </p:cNvPr>
          <p:cNvSpPr txBox="1"/>
          <p:nvPr/>
        </p:nvSpPr>
        <p:spPr>
          <a:xfrm>
            <a:off x="1" y="687283"/>
            <a:ext cx="12192000" cy="830997"/>
          </a:xfrm>
          <a:prstGeom prst="rect">
            <a:avLst/>
          </a:prstGeom>
          <a:noFill/>
        </p:spPr>
        <p:txBody>
          <a:bodyPr wrap="square" lIns="36000" rIns="36000" rtlCol="0">
            <a:spAutoFit/>
          </a:bodyPr>
          <a:lstStyle/>
          <a:p>
            <a:pPr algn="ctr"/>
            <a:r>
              <a:rPr lang="en-US" sz="2400" dirty="0">
                <a:solidFill>
                  <a:schemeClr val="bg1"/>
                </a:solidFill>
                <a:latin typeface="Arial" panose="020B0604020202020204" pitchFamily="34" charset="0"/>
                <a:cs typeface="Arial" panose="020B0604020202020204" pitchFamily="34" charset="0"/>
              </a:rPr>
              <a:t>Choose to smile: use index finger to start and ring finger when your face is neutral again.</a:t>
            </a:r>
          </a:p>
          <a:p>
            <a:pPr algn="ctr"/>
            <a:r>
              <a:rPr lang="en-US" sz="2400" dirty="0">
                <a:solidFill>
                  <a:schemeClr val="bg1"/>
                </a:solidFill>
                <a:latin typeface="Arial" panose="020B0604020202020204" pitchFamily="34" charset="0"/>
                <a:cs typeface="Arial" panose="020B0604020202020204" pitchFamily="34" charset="0"/>
              </a:rPr>
              <a:t>Choose to stay neutral: indicate choice with middle finger.</a:t>
            </a:r>
            <a:endParaRPr lang="en-CH" sz="24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236141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5C5C5C"/>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36EA789-13CE-DB7E-6F3B-2FC8531B9D22}"/>
              </a:ext>
            </a:extLst>
          </p:cNvPr>
          <p:cNvSpPr txBox="1"/>
          <p:nvPr/>
        </p:nvSpPr>
        <p:spPr>
          <a:xfrm>
            <a:off x="373855" y="6056893"/>
            <a:ext cx="11444287" cy="523220"/>
          </a:xfrm>
          <a:prstGeom prst="rect">
            <a:avLst/>
          </a:prstGeom>
          <a:noFill/>
        </p:spPr>
        <p:txBody>
          <a:bodyPr wrap="square" rtlCol="0">
            <a:spAutoFit/>
          </a:bodyPr>
          <a:lstStyle/>
          <a:p>
            <a:pPr algn="ctr"/>
            <a:r>
              <a:rPr lang="en-GB" sz="2800" i="1" dirty="0">
                <a:solidFill>
                  <a:schemeClr val="bg1"/>
                </a:solidFill>
                <a:latin typeface="Arial" panose="020B0604020202020204" pitchFamily="34" charset="0"/>
                <a:cs typeface="Arial" panose="020B0604020202020204" pitchFamily="34" charset="0"/>
              </a:rPr>
              <a:t>[P</a:t>
            </a:r>
            <a:r>
              <a:rPr lang="en-CH" sz="2800" i="1" dirty="0">
                <a:solidFill>
                  <a:schemeClr val="bg1"/>
                </a:solidFill>
                <a:latin typeface="Arial" panose="020B0604020202020204" pitchFamily="34" charset="0"/>
                <a:cs typeface="Arial" panose="020B0604020202020204" pitchFamily="34" charset="0"/>
              </a:rPr>
              <a:t>articipant indicates start with button press]</a:t>
            </a:r>
          </a:p>
        </p:txBody>
      </p:sp>
      <p:pic>
        <p:nvPicPr>
          <p:cNvPr id="3" name="Picture 2">
            <a:extLst>
              <a:ext uri="{FF2B5EF4-FFF2-40B4-BE49-F238E27FC236}">
                <a16:creationId xmlns:a16="http://schemas.microsoft.com/office/drawing/2014/main" id="{6C07DFE1-A2CD-49FF-F1E5-D491292C6922}"/>
              </a:ext>
            </a:extLst>
          </p:cNvPr>
          <p:cNvPicPr>
            <a:picLocks noChangeAspect="1"/>
          </p:cNvPicPr>
          <p:nvPr/>
        </p:nvPicPr>
        <p:blipFill>
          <a:blip r:embed="rId2"/>
          <a:stretch>
            <a:fillRect/>
          </a:stretch>
        </p:blipFill>
        <p:spPr>
          <a:xfrm>
            <a:off x="3507203" y="1608882"/>
            <a:ext cx="5177589" cy="3951318"/>
          </a:xfrm>
          <a:prstGeom prst="rect">
            <a:avLst/>
          </a:prstGeom>
        </p:spPr>
      </p:pic>
    </p:spTree>
    <p:extLst>
      <p:ext uri="{BB962C8B-B14F-4D97-AF65-F5344CB8AC3E}">
        <p14:creationId xmlns:p14="http://schemas.microsoft.com/office/powerpoint/2010/main" val="29101720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5C5C5C"/>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36EA789-13CE-DB7E-6F3B-2FC8531B9D22}"/>
              </a:ext>
            </a:extLst>
          </p:cNvPr>
          <p:cNvSpPr txBox="1"/>
          <p:nvPr/>
        </p:nvSpPr>
        <p:spPr>
          <a:xfrm>
            <a:off x="373855" y="6056893"/>
            <a:ext cx="11444287" cy="523220"/>
          </a:xfrm>
          <a:prstGeom prst="rect">
            <a:avLst/>
          </a:prstGeom>
          <a:noFill/>
        </p:spPr>
        <p:txBody>
          <a:bodyPr wrap="square" rtlCol="0">
            <a:spAutoFit/>
          </a:bodyPr>
          <a:lstStyle/>
          <a:p>
            <a:pPr algn="ctr"/>
            <a:r>
              <a:rPr lang="en-GB" sz="2800" i="1" dirty="0">
                <a:solidFill>
                  <a:schemeClr val="bg1"/>
                </a:solidFill>
                <a:latin typeface="Arial" panose="020B0604020202020204" pitchFamily="34" charset="0"/>
                <a:cs typeface="Arial" panose="020B0604020202020204" pitchFamily="34" charset="0"/>
              </a:rPr>
              <a:t>[P</a:t>
            </a:r>
            <a:r>
              <a:rPr lang="en-CH" sz="2800" i="1" dirty="0">
                <a:solidFill>
                  <a:schemeClr val="bg1"/>
                </a:solidFill>
                <a:latin typeface="Arial" panose="020B0604020202020204" pitchFamily="34" charset="0"/>
                <a:cs typeface="Arial" panose="020B0604020202020204" pitchFamily="34" charset="0"/>
              </a:rPr>
              <a:t>articipant indicates skip with button press]</a:t>
            </a:r>
          </a:p>
        </p:txBody>
      </p:sp>
      <p:pic>
        <p:nvPicPr>
          <p:cNvPr id="4" name="Picture 3">
            <a:extLst>
              <a:ext uri="{FF2B5EF4-FFF2-40B4-BE49-F238E27FC236}">
                <a16:creationId xmlns:a16="http://schemas.microsoft.com/office/drawing/2014/main" id="{40172DCA-CAC4-22AA-4153-0C13A4678131}"/>
              </a:ext>
            </a:extLst>
          </p:cNvPr>
          <p:cNvPicPr>
            <a:picLocks noChangeAspect="1"/>
          </p:cNvPicPr>
          <p:nvPr/>
        </p:nvPicPr>
        <p:blipFill>
          <a:blip r:embed="rId2"/>
          <a:stretch>
            <a:fillRect/>
          </a:stretch>
        </p:blipFill>
        <p:spPr>
          <a:xfrm>
            <a:off x="3507203" y="1608882"/>
            <a:ext cx="5177589" cy="3951318"/>
          </a:xfrm>
          <a:prstGeom prst="rect">
            <a:avLst/>
          </a:prstGeom>
        </p:spPr>
      </p:pic>
    </p:spTree>
    <p:extLst>
      <p:ext uri="{BB962C8B-B14F-4D97-AF65-F5344CB8AC3E}">
        <p14:creationId xmlns:p14="http://schemas.microsoft.com/office/powerpoint/2010/main" val="37318394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5C5C5C"/>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C3101FE-916F-7AC8-03CF-F8680EC21ADF}"/>
              </a:ext>
            </a:extLst>
          </p:cNvPr>
          <p:cNvSpPr txBox="1"/>
          <p:nvPr/>
        </p:nvSpPr>
        <p:spPr>
          <a:xfrm>
            <a:off x="391886" y="130629"/>
            <a:ext cx="11614067" cy="6494085"/>
          </a:xfrm>
          <a:prstGeom prst="rect">
            <a:avLst/>
          </a:prstGeom>
          <a:noFill/>
          <a:ln>
            <a:noFill/>
          </a:ln>
        </p:spPr>
        <p:txBody>
          <a:bodyPr wrap="square" rtlCol="0">
            <a:spAutoFit/>
          </a:bodyPr>
          <a:lstStyle/>
          <a:p>
            <a:pPr algn="ctr"/>
            <a:r>
              <a:rPr lang="en-CH" sz="2400" dirty="0">
                <a:solidFill>
                  <a:schemeClr val="bg1"/>
                </a:solidFill>
                <a:latin typeface="Arial" panose="020B0604020202020204" pitchFamily="34" charset="0"/>
                <a:cs typeface="Arial" panose="020B0604020202020204" pitchFamily="34" charset="0"/>
              </a:rPr>
              <a:t>Welcome to the Practice Round of the SAP task.</a:t>
            </a:r>
          </a:p>
          <a:p>
            <a:endParaRPr lang="en-CH" sz="2400" dirty="0">
              <a:solidFill>
                <a:schemeClr val="bg1"/>
              </a:solidFill>
              <a:latin typeface="Arial" panose="020B0604020202020204" pitchFamily="34" charset="0"/>
              <a:cs typeface="Arial" panose="020B0604020202020204" pitchFamily="34" charset="0"/>
            </a:endParaRPr>
          </a:p>
          <a:p>
            <a:r>
              <a:rPr lang="en-CH" sz="2200" dirty="0">
                <a:solidFill>
                  <a:schemeClr val="bg1"/>
                </a:solidFill>
                <a:latin typeface="Arial" panose="020B0604020202020204" pitchFamily="34" charset="0"/>
                <a:cs typeface="Arial" panose="020B0604020202020204" pitchFamily="34" charset="0"/>
              </a:rPr>
              <a:t>In the following you will be able to practice the SAP task. The instructions will be more detailed here than in the MRI. You can ask questions at any time!</a:t>
            </a:r>
          </a:p>
          <a:p>
            <a:endParaRPr lang="en-CH" sz="2200" dirty="0">
              <a:solidFill>
                <a:schemeClr val="bg1"/>
              </a:solidFill>
              <a:latin typeface="Arial" panose="020B0604020202020204" pitchFamily="34" charset="0"/>
              <a:cs typeface="Arial" panose="020B0604020202020204" pitchFamily="34" charset="0"/>
            </a:endParaRPr>
          </a:p>
          <a:p>
            <a:r>
              <a:rPr lang="en-CH" sz="2200" dirty="0">
                <a:solidFill>
                  <a:schemeClr val="bg1"/>
                </a:solidFill>
                <a:latin typeface="Arial" panose="020B0604020202020204" pitchFamily="34" charset="0"/>
                <a:cs typeface="Arial" panose="020B0604020202020204" pitchFamily="34" charset="0"/>
              </a:rPr>
              <a:t>This is the general setup of the task:</a:t>
            </a:r>
          </a:p>
          <a:p>
            <a:endParaRPr lang="en-CH" sz="2200" dirty="0">
              <a:solidFill>
                <a:schemeClr val="bg1"/>
              </a:solidFill>
              <a:latin typeface="Arial" panose="020B0604020202020204" pitchFamily="34" charset="0"/>
              <a:cs typeface="Arial" panose="020B0604020202020204" pitchFamily="34" charset="0"/>
            </a:endParaRPr>
          </a:p>
          <a:p>
            <a:pPr>
              <a:spcAft>
                <a:spcPts val="1200"/>
              </a:spcAft>
            </a:pPr>
            <a:r>
              <a:rPr lang="en-CH" sz="2200" dirty="0">
                <a:solidFill>
                  <a:schemeClr val="bg1"/>
                </a:solidFill>
                <a:latin typeface="Arial" panose="020B0604020202020204" pitchFamily="34" charset="0"/>
                <a:cs typeface="Arial" panose="020B0604020202020204" pitchFamily="34" charset="0"/>
              </a:rPr>
              <a:t>1. You will see a face</a:t>
            </a:r>
          </a:p>
          <a:p>
            <a:pPr>
              <a:spcAft>
                <a:spcPts val="1200"/>
              </a:spcAft>
            </a:pPr>
            <a:r>
              <a:rPr lang="en-CH" sz="2200" dirty="0">
                <a:solidFill>
                  <a:schemeClr val="bg1"/>
                </a:solidFill>
                <a:latin typeface="Arial" panose="020B0604020202020204" pitchFamily="34" charset="0"/>
                <a:cs typeface="Arial" panose="020B0604020202020204" pitchFamily="34" charset="0"/>
              </a:rPr>
              <a:t>2. You are asked how likely this person is to smile back when receiving a smile</a:t>
            </a:r>
          </a:p>
          <a:p>
            <a:pPr>
              <a:spcAft>
                <a:spcPts val="1200"/>
              </a:spcAft>
            </a:pPr>
            <a:r>
              <a:rPr lang="en-CH" sz="2200" dirty="0">
                <a:solidFill>
                  <a:schemeClr val="bg1"/>
                </a:solidFill>
                <a:latin typeface="Arial" panose="020B0604020202020204" pitchFamily="34" charset="0"/>
                <a:cs typeface="Arial" panose="020B0604020202020204" pitchFamily="34" charset="0"/>
              </a:rPr>
              <a:t>3. You are asked to smile or keep a neutral face and indicate that with a button press</a:t>
            </a:r>
          </a:p>
          <a:p>
            <a:pPr>
              <a:spcAft>
                <a:spcPts val="1200"/>
              </a:spcAft>
            </a:pPr>
            <a:r>
              <a:rPr lang="en-CH" sz="2200" dirty="0">
                <a:solidFill>
                  <a:schemeClr val="bg1"/>
                </a:solidFill>
                <a:latin typeface="Arial" panose="020B0604020202020204" pitchFamily="34" charset="0"/>
                <a:cs typeface="Arial" panose="020B0604020202020204" pitchFamily="34" charset="0"/>
              </a:rPr>
              <a:t>4. You smile or keep a neutral face</a:t>
            </a:r>
          </a:p>
          <a:p>
            <a:pPr>
              <a:spcAft>
                <a:spcPts val="1200"/>
              </a:spcAft>
            </a:pPr>
            <a:r>
              <a:rPr lang="en-CH" sz="2200" dirty="0">
                <a:solidFill>
                  <a:schemeClr val="bg1"/>
                </a:solidFill>
                <a:latin typeface="Arial" panose="020B0604020202020204" pitchFamily="34" charset="0"/>
                <a:cs typeface="Arial" panose="020B0604020202020204" pitchFamily="34" charset="0"/>
              </a:rPr>
              <a:t>5. You then see the face smiling back at you or staying neutral</a:t>
            </a:r>
          </a:p>
          <a:p>
            <a:pPr>
              <a:spcAft>
                <a:spcPts val="1200"/>
              </a:spcAft>
            </a:pPr>
            <a:r>
              <a:rPr lang="en-CH" sz="2200" dirty="0">
                <a:solidFill>
                  <a:schemeClr val="bg1"/>
                </a:solidFill>
                <a:latin typeface="Arial" panose="020B0604020202020204" pitchFamily="34" charset="0"/>
                <a:cs typeface="Arial" panose="020B0604020202020204" pitchFamily="34" charset="0"/>
              </a:rPr>
              <a:t>6. You </a:t>
            </a:r>
            <a:r>
              <a:rPr lang="en-CH" sz="2200" u="sng" dirty="0">
                <a:solidFill>
                  <a:schemeClr val="bg1"/>
                </a:solidFill>
                <a:latin typeface="Arial" panose="020B0604020202020204" pitchFamily="34" charset="0"/>
                <a:cs typeface="Arial" panose="020B0604020202020204" pitchFamily="34" charset="0"/>
              </a:rPr>
              <a:t>receive a point </a:t>
            </a:r>
            <a:r>
              <a:rPr lang="en-CH" sz="2200" dirty="0">
                <a:solidFill>
                  <a:schemeClr val="bg1"/>
                </a:solidFill>
                <a:latin typeface="Arial" panose="020B0604020202020204" pitchFamily="34" charset="0"/>
                <a:cs typeface="Arial" panose="020B0604020202020204" pitchFamily="34" charset="0"/>
              </a:rPr>
              <a:t>if you smiled and got a smile back or if the face stayed neutral when you also stayed neutral.</a:t>
            </a:r>
          </a:p>
          <a:p>
            <a:endParaRPr lang="en-CH" sz="2200" dirty="0">
              <a:solidFill>
                <a:schemeClr val="bg1"/>
              </a:solidFill>
              <a:latin typeface="Arial" panose="020B0604020202020204" pitchFamily="34" charset="0"/>
              <a:cs typeface="Arial" panose="020B0604020202020204" pitchFamily="34" charset="0"/>
            </a:endParaRPr>
          </a:p>
          <a:p>
            <a:pPr algn="ctr">
              <a:spcAft>
                <a:spcPts val="1200"/>
              </a:spcAft>
            </a:pPr>
            <a:r>
              <a:rPr lang="en-CH" sz="2200" dirty="0">
                <a:solidFill>
                  <a:schemeClr val="bg1"/>
                </a:solidFill>
                <a:latin typeface="Arial" panose="020B0604020202020204" pitchFamily="34" charset="0"/>
                <a:cs typeface="Arial" panose="020B0604020202020204" pitchFamily="34" charset="0"/>
              </a:rPr>
              <a:t>Your goal is to predict accurately, whether a face will smile back at you or not.</a:t>
            </a:r>
          </a:p>
        </p:txBody>
      </p:sp>
    </p:spTree>
    <p:extLst>
      <p:ext uri="{BB962C8B-B14F-4D97-AF65-F5344CB8AC3E}">
        <p14:creationId xmlns:p14="http://schemas.microsoft.com/office/powerpoint/2010/main" val="29761168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5C5C5C"/>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90A9DA5-1FD9-012D-2AF2-C70E43B8A3F1}"/>
              </a:ext>
            </a:extLst>
          </p:cNvPr>
          <p:cNvSpPr txBox="1"/>
          <p:nvPr/>
        </p:nvSpPr>
        <p:spPr>
          <a:xfrm>
            <a:off x="467718" y="5709653"/>
            <a:ext cx="11444287" cy="523220"/>
          </a:xfrm>
          <a:prstGeom prst="rect">
            <a:avLst/>
          </a:prstGeom>
          <a:noFill/>
        </p:spPr>
        <p:txBody>
          <a:bodyPr wrap="square" rtlCol="0">
            <a:spAutoFit/>
          </a:bodyPr>
          <a:lstStyle/>
          <a:p>
            <a:pPr algn="ctr"/>
            <a:r>
              <a:rPr lang="en-GB" sz="2800" i="1" dirty="0">
                <a:solidFill>
                  <a:schemeClr val="bg1"/>
                </a:solidFill>
                <a:latin typeface="Arial" panose="020B0604020202020204" pitchFamily="34" charset="0"/>
                <a:cs typeface="Arial" panose="020B0604020202020204" pitchFamily="34" charset="0"/>
              </a:rPr>
              <a:t>[P</a:t>
            </a:r>
            <a:r>
              <a:rPr lang="en-CH" sz="2800" i="1" dirty="0">
                <a:solidFill>
                  <a:schemeClr val="bg1"/>
                </a:solidFill>
                <a:latin typeface="Arial" panose="020B0604020202020204" pitchFamily="34" charset="0"/>
                <a:cs typeface="Arial" panose="020B0604020202020204" pitchFamily="34" charset="0"/>
              </a:rPr>
              <a:t>articipant smiles indicates stop with button press]</a:t>
            </a:r>
          </a:p>
        </p:txBody>
      </p:sp>
      <p:pic>
        <p:nvPicPr>
          <p:cNvPr id="3" name="Picture 2">
            <a:extLst>
              <a:ext uri="{FF2B5EF4-FFF2-40B4-BE49-F238E27FC236}">
                <a16:creationId xmlns:a16="http://schemas.microsoft.com/office/drawing/2014/main" id="{CD5CDD1B-25C5-903A-7EE0-76946005CD2A}"/>
              </a:ext>
            </a:extLst>
          </p:cNvPr>
          <p:cNvPicPr>
            <a:picLocks noChangeAspect="1"/>
          </p:cNvPicPr>
          <p:nvPr/>
        </p:nvPicPr>
        <p:blipFill>
          <a:blip r:embed="rId2"/>
          <a:stretch>
            <a:fillRect/>
          </a:stretch>
        </p:blipFill>
        <p:spPr>
          <a:xfrm>
            <a:off x="3507203" y="1608882"/>
            <a:ext cx="5177589" cy="3951318"/>
          </a:xfrm>
          <a:prstGeom prst="rect">
            <a:avLst/>
          </a:prstGeom>
        </p:spPr>
      </p:pic>
    </p:spTree>
    <p:extLst>
      <p:ext uri="{BB962C8B-B14F-4D97-AF65-F5344CB8AC3E}">
        <p14:creationId xmlns:p14="http://schemas.microsoft.com/office/powerpoint/2010/main" val="250629968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5C5C5C"/>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EFCF8B2-4B20-26B3-46DC-0BB4827EEAF2}"/>
              </a:ext>
            </a:extLst>
          </p:cNvPr>
          <p:cNvPicPr>
            <a:picLocks noChangeAspect="1"/>
          </p:cNvPicPr>
          <p:nvPr/>
        </p:nvPicPr>
        <p:blipFill>
          <a:blip r:embed="rId2"/>
          <a:stretch>
            <a:fillRect/>
          </a:stretch>
        </p:blipFill>
        <p:spPr>
          <a:xfrm>
            <a:off x="3507203" y="1608882"/>
            <a:ext cx="5177589" cy="3951318"/>
          </a:xfrm>
          <a:prstGeom prst="rect">
            <a:avLst/>
          </a:prstGeom>
        </p:spPr>
      </p:pic>
    </p:spTree>
    <p:extLst>
      <p:ext uri="{BB962C8B-B14F-4D97-AF65-F5344CB8AC3E}">
        <p14:creationId xmlns:p14="http://schemas.microsoft.com/office/powerpoint/2010/main" val="404979071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5C5C5C"/>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ED500B3-04F6-F96C-783F-04C815BBA52E}"/>
              </a:ext>
            </a:extLst>
          </p:cNvPr>
          <p:cNvPicPr>
            <a:picLocks noChangeAspect="1"/>
          </p:cNvPicPr>
          <p:nvPr/>
        </p:nvPicPr>
        <p:blipFill>
          <a:blip r:embed="rId2"/>
          <a:stretch>
            <a:fillRect/>
          </a:stretch>
        </p:blipFill>
        <p:spPr>
          <a:xfrm>
            <a:off x="3506400" y="1609200"/>
            <a:ext cx="5174814" cy="3949200"/>
          </a:xfrm>
          <a:prstGeom prst="rect">
            <a:avLst/>
          </a:prstGeom>
        </p:spPr>
      </p:pic>
    </p:spTree>
    <p:extLst>
      <p:ext uri="{BB962C8B-B14F-4D97-AF65-F5344CB8AC3E}">
        <p14:creationId xmlns:p14="http://schemas.microsoft.com/office/powerpoint/2010/main" val="219143603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5C5C5C"/>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E7ABC92-F2E3-A733-37E2-94E1C4AAA4CB}"/>
              </a:ext>
            </a:extLst>
          </p:cNvPr>
          <p:cNvPicPr>
            <a:picLocks noChangeAspect="1"/>
          </p:cNvPicPr>
          <p:nvPr/>
        </p:nvPicPr>
        <p:blipFill>
          <a:blip r:embed="rId2"/>
          <a:stretch>
            <a:fillRect/>
          </a:stretch>
        </p:blipFill>
        <p:spPr>
          <a:xfrm>
            <a:off x="3506400" y="1609200"/>
            <a:ext cx="5174814" cy="3949200"/>
          </a:xfrm>
          <a:prstGeom prst="rect">
            <a:avLst/>
          </a:prstGeom>
        </p:spPr>
      </p:pic>
    </p:spTree>
    <p:extLst>
      <p:ext uri="{BB962C8B-B14F-4D97-AF65-F5344CB8AC3E}">
        <p14:creationId xmlns:p14="http://schemas.microsoft.com/office/powerpoint/2010/main" val="35883403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5C5C5C"/>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01995BA-36D4-5C71-38DC-FA3615EDBA1C}"/>
              </a:ext>
            </a:extLst>
          </p:cNvPr>
          <p:cNvPicPr>
            <a:picLocks noChangeAspect="1"/>
          </p:cNvPicPr>
          <p:nvPr/>
        </p:nvPicPr>
        <p:blipFill>
          <a:blip r:embed="rId2"/>
          <a:stretch>
            <a:fillRect/>
          </a:stretch>
        </p:blipFill>
        <p:spPr>
          <a:xfrm>
            <a:off x="3506400" y="1609200"/>
            <a:ext cx="5174814" cy="3949200"/>
          </a:xfrm>
          <a:prstGeom prst="rect">
            <a:avLst/>
          </a:prstGeom>
        </p:spPr>
      </p:pic>
    </p:spTree>
    <p:extLst>
      <p:ext uri="{BB962C8B-B14F-4D97-AF65-F5344CB8AC3E}">
        <p14:creationId xmlns:p14="http://schemas.microsoft.com/office/powerpoint/2010/main" val="418224076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5C5C5C"/>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2C0382A-E985-6D86-51C1-B0C50BBB4036}"/>
              </a:ext>
            </a:extLst>
          </p:cNvPr>
          <p:cNvPicPr>
            <a:picLocks noChangeAspect="1"/>
          </p:cNvPicPr>
          <p:nvPr/>
        </p:nvPicPr>
        <p:blipFill>
          <a:blip r:embed="rId2"/>
          <a:stretch>
            <a:fillRect/>
          </a:stretch>
        </p:blipFill>
        <p:spPr>
          <a:xfrm>
            <a:off x="3506400" y="1609200"/>
            <a:ext cx="5174814" cy="3949200"/>
          </a:xfrm>
          <a:prstGeom prst="rect">
            <a:avLst/>
          </a:prstGeom>
        </p:spPr>
      </p:pic>
    </p:spTree>
    <p:extLst>
      <p:ext uri="{BB962C8B-B14F-4D97-AF65-F5344CB8AC3E}">
        <p14:creationId xmlns:p14="http://schemas.microsoft.com/office/powerpoint/2010/main" val="86551064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5C5C5C"/>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608201E-83F9-1F76-9ACB-08B08B1252B8}"/>
              </a:ext>
            </a:extLst>
          </p:cNvPr>
          <p:cNvPicPr>
            <a:picLocks noChangeAspect="1"/>
          </p:cNvPicPr>
          <p:nvPr/>
        </p:nvPicPr>
        <p:blipFill>
          <a:blip r:embed="rId2"/>
          <a:stretch>
            <a:fillRect/>
          </a:stretch>
        </p:blipFill>
        <p:spPr>
          <a:xfrm>
            <a:off x="3506400" y="1609200"/>
            <a:ext cx="5174814" cy="3949200"/>
          </a:xfrm>
          <a:prstGeom prst="rect">
            <a:avLst/>
          </a:prstGeom>
        </p:spPr>
      </p:pic>
    </p:spTree>
    <p:extLst>
      <p:ext uri="{BB962C8B-B14F-4D97-AF65-F5344CB8AC3E}">
        <p14:creationId xmlns:p14="http://schemas.microsoft.com/office/powerpoint/2010/main" val="127653353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5C5C5C"/>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58166CB-00EF-9524-29D3-3DBB370EFA3E}"/>
              </a:ext>
            </a:extLst>
          </p:cNvPr>
          <p:cNvPicPr>
            <a:picLocks noChangeAspect="1"/>
          </p:cNvPicPr>
          <p:nvPr/>
        </p:nvPicPr>
        <p:blipFill>
          <a:blip r:embed="rId2"/>
          <a:stretch>
            <a:fillRect/>
          </a:stretch>
        </p:blipFill>
        <p:spPr>
          <a:xfrm>
            <a:off x="3506400" y="1609200"/>
            <a:ext cx="5174814" cy="3949200"/>
          </a:xfrm>
          <a:prstGeom prst="rect">
            <a:avLst/>
          </a:prstGeom>
        </p:spPr>
      </p:pic>
    </p:spTree>
    <p:extLst>
      <p:ext uri="{BB962C8B-B14F-4D97-AF65-F5344CB8AC3E}">
        <p14:creationId xmlns:p14="http://schemas.microsoft.com/office/powerpoint/2010/main" val="11558005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5C5C5C"/>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FD78C45-367B-013D-6AE1-ECEF9BE68782}"/>
              </a:ext>
            </a:extLst>
          </p:cNvPr>
          <p:cNvPicPr>
            <a:picLocks noChangeAspect="1"/>
          </p:cNvPicPr>
          <p:nvPr/>
        </p:nvPicPr>
        <p:blipFill>
          <a:blip r:embed="rId2"/>
          <a:stretch>
            <a:fillRect/>
          </a:stretch>
        </p:blipFill>
        <p:spPr>
          <a:xfrm>
            <a:off x="3506400" y="1609200"/>
            <a:ext cx="5174814" cy="3949200"/>
          </a:xfrm>
          <a:prstGeom prst="rect">
            <a:avLst/>
          </a:prstGeom>
        </p:spPr>
      </p:pic>
    </p:spTree>
    <p:extLst>
      <p:ext uri="{BB962C8B-B14F-4D97-AF65-F5344CB8AC3E}">
        <p14:creationId xmlns:p14="http://schemas.microsoft.com/office/powerpoint/2010/main" val="170402215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rgbClr val="5C5C5C"/>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D85AB63-23F3-B733-1826-5D7A68505988}"/>
              </a:ext>
            </a:extLst>
          </p:cNvPr>
          <p:cNvPicPr>
            <a:picLocks noChangeAspect="1"/>
          </p:cNvPicPr>
          <p:nvPr/>
        </p:nvPicPr>
        <p:blipFill>
          <a:blip r:embed="rId2"/>
          <a:stretch>
            <a:fillRect/>
          </a:stretch>
        </p:blipFill>
        <p:spPr>
          <a:xfrm>
            <a:off x="3506400" y="1609200"/>
            <a:ext cx="5174814" cy="3949200"/>
          </a:xfrm>
          <a:prstGeom prst="rect">
            <a:avLst/>
          </a:prstGeom>
        </p:spPr>
      </p:pic>
    </p:spTree>
    <p:extLst>
      <p:ext uri="{BB962C8B-B14F-4D97-AF65-F5344CB8AC3E}">
        <p14:creationId xmlns:p14="http://schemas.microsoft.com/office/powerpoint/2010/main" val="28542843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5C5C5C"/>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C3101FE-916F-7AC8-03CF-F8680EC21ADF}"/>
              </a:ext>
            </a:extLst>
          </p:cNvPr>
          <p:cNvSpPr txBox="1"/>
          <p:nvPr/>
        </p:nvSpPr>
        <p:spPr>
          <a:xfrm>
            <a:off x="391886" y="130629"/>
            <a:ext cx="11614067" cy="3877985"/>
          </a:xfrm>
          <a:prstGeom prst="rect">
            <a:avLst/>
          </a:prstGeom>
          <a:noFill/>
          <a:ln>
            <a:noFill/>
          </a:ln>
        </p:spPr>
        <p:txBody>
          <a:bodyPr wrap="square" rtlCol="0">
            <a:spAutoFit/>
          </a:bodyPr>
          <a:lstStyle/>
          <a:p>
            <a:pPr algn="ctr"/>
            <a:r>
              <a:rPr lang="en-CH" sz="2400" dirty="0">
                <a:solidFill>
                  <a:schemeClr val="bg1"/>
                </a:solidFill>
                <a:latin typeface="Arial" panose="020B0604020202020204" pitchFamily="34" charset="0"/>
                <a:cs typeface="Arial" panose="020B0604020202020204" pitchFamily="34" charset="0"/>
              </a:rPr>
              <a:t>POINTS</a:t>
            </a:r>
          </a:p>
          <a:p>
            <a:endParaRPr lang="en-CH" sz="2400" dirty="0">
              <a:solidFill>
                <a:schemeClr val="bg1"/>
              </a:solidFill>
              <a:latin typeface="Arial" panose="020B0604020202020204" pitchFamily="34" charset="0"/>
              <a:cs typeface="Arial" panose="020B0604020202020204" pitchFamily="34" charset="0"/>
            </a:endParaRPr>
          </a:p>
          <a:p>
            <a:r>
              <a:rPr lang="en-CH" sz="2200" dirty="0">
                <a:solidFill>
                  <a:schemeClr val="bg1"/>
                </a:solidFill>
                <a:latin typeface="Arial" panose="020B0604020202020204" pitchFamily="34" charset="0"/>
                <a:cs typeface="Arial" panose="020B0604020202020204" pitchFamily="34" charset="0"/>
              </a:rPr>
              <a:t>If you predict accurately and smile at faces that smile back and stay neutral with faces that stay neutral in return, you will make points.</a:t>
            </a:r>
          </a:p>
          <a:p>
            <a:endParaRPr lang="en-CH" sz="2200" dirty="0">
              <a:solidFill>
                <a:schemeClr val="bg1"/>
              </a:solidFill>
              <a:latin typeface="Arial" panose="020B0604020202020204" pitchFamily="34" charset="0"/>
              <a:cs typeface="Arial" panose="020B0604020202020204" pitchFamily="34" charset="0"/>
            </a:endParaRPr>
          </a:p>
          <a:p>
            <a:r>
              <a:rPr lang="en-CH" sz="2200" dirty="0">
                <a:solidFill>
                  <a:schemeClr val="bg1"/>
                </a:solidFill>
                <a:latin typeface="Arial" panose="020B0604020202020204" pitchFamily="34" charset="0"/>
                <a:cs typeface="Arial" panose="020B0604020202020204" pitchFamily="34" charset="0"/>
              </a:rPr>
              <a:t>If you can reach 80 points you will earn an additional 5 AUD on top of the participation reimbursement.</a:t>
            </a:r>
          </a:p>
          <a:p>
            <a:endParaRPr lang="en-CH" sz="2200" dirty="0">
              <a:solidFill>
                <a:schemeClr val="bg1"/>
              </a:solidFill>
              <a:latin typeface="Arial" panose="020B0604020202020204" pitchFamily="34" charset="0"/>
              <a:cs typeface="Arial" panose="020B0604020202020204" pitchFamily="34" charset="0"/>
            </a:endParaRPr>
          </a:p>
          <a:p>
            <a:r>
              <a:rPr lang="en-CH" sz="2200" dirty="0">
                <a:solidFill>
                  <a:schemeClr val="bg1"/>
                </a:solidFill>
                <a:latin typeface="Arial" panose="020B0604020202020204" pitchFamily="34" charset="0"/>
                <a:cs typeface="Arial" panose="020B0604020202020204" pitchFamily="34" charset="0"/>
              </a:rPr>
              <a:t>If you reach 120 points you will earn an additional 5 AUDon top of the participation reimbursement and the 80-point bonus.</a:t>
            </a:r>
          </a:p>
          <a:p>
            <a:endParaRPr lang="en-CH" sz="22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8608087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5C5C5C"/>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ECFDE45-71EC-8D32-5999-374716A9EAF5}"/>
              </a:ext>
            </a:extLst>
          </p:cNvPr>
          <p:cNvPicPr>
            <a:picLocks noChangeAspect="1"/>
          </p:cNvPicPr>
          <p:nvPr/>
        </p:nvPicPr>
        <p:blipFill>
          <a:blip r:embed="rId2"/>
          <a:stretch>
            <a:fillRect/>
          </a:stretch>
        </p:blipFill>
        <p:spPr>
          <a:xfrm>
            <a:off x="3506400" y="1609200"/>
            <a:ext cx="5174814" cy="3949200"/>
          </a:xfrm>
          <a:prstGeom prst="rect">
            <a:avLst/>
          </a:prstGeom>
        </p:spPr>
      </p:pic>
    </p:spTree>
    <p:extLst>
      <p:ext uri="{BB962C8B-B14F-4D97-AF65-F5344CB8AC3E}">
        <p14:creationId xmlns:p14="http://schemas.microsoft.com/office/powerpoint/2010/main" val="388054439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5C5C5C"/>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C3101FE-916F-7AC8-03CF-F8680EC21ADF}"/>
              </a:ext>
            </a:extLst>
          </p:cNvPr>
          <p:cNvSpPr txBox="1"/>
          <p:nvPr/>
        </p:nvSpPr>
        <p:spPr>
          <a:xfrm>
            <a:off x="373856" y="2510165"/>
            <a:ext cx="11444287" cy="1569660"/>
          </a:xfrm>
          <a:prstGeom prst="rect">
            <a:avLst/>
          </a:prstGeom>
          <a:noFill/>
        </p:spPr>
        <p:txBody>
          <a:bodyPr wrap="square" rtlCol="0">
            <a:spAutoFit/>
          </a:bodyPr>
          <a:lstStyle/>
          <a:p>
            <a:pPr algn="ctr"/>
            <a:r>
              <a:rPr lang="en-CH" sz="9600" dirty="0">
                <a:solidFill>
                  <a:schemeClr val="bg1"/>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315293587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rgbClr val="5C5C5C"/>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73EA4BC-C794-ADDF-A1A3-B7FC9E83B19C}"/>
              </a:ext>
            </a:extLst>
          </p:cNvPr>
          <p:cNvSpPr txBox="1"/>
          <p:nvPr/>
        </p:nvSpPr>
        <p:spPr>
          <a:xfrm>
            <a:off x="373853" y="3013501"/>
            <a:ext cx="11444287" cy="830997"/>
          </a:xfrm>
          <a:prstGeom prst="rect">
            <a:avLst/>
          </a:prstGeom>
          <a:noFill/>
        </p:spPr>
        <p:txBody>
          <a:bodyPr wrap="square" rtlCol="0">
            <a:spAutoFit/>
          </a:bodyPr>
          <a:lstStyle/>
          <a:p>
            <a:pPr algn="ctr"/>
            <a:r>
              <a:rPr lang="en-CH" sz="4800" dirty="0">
                <a:solidFill>
                  <a:schemeClr val="bg1"/>
                </a:solidFill>
                <a:latin typeface="Arial" panose="020B0604020202020204" pitchFamily="34" charset="0"/>
                <a:cs typeface="Arial" panose="020B0604020202020204" pitchFamily="34" charset="0"/>
              </a:rPr>
              <a:t>+ 1</a:t>
            </a:r>
          </a:p>
        </p:txBody>
      </p:sp>
    </p:spTree>
    <p:extLst>
      <p:ext uri="{BB962C8B-B14F-4D97-AF65-F5344CB8AC3E}">
        <p14:creationId xmlns:p14="http://schemas.microsoft.com/office/powerpoint/2010/main" val="106293270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rgbClr val="5C5C5C"/>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2F27E21-B004-68AF-2485-A4D06B57CE76}"/>
              </a:ext>
            </a:extLst>
          </p:cNvPr>
          <p:cNvSpPr txBox="1"/>
          <p:nvPr/>
        </p:nvSpPr>
        <p:spPr>
          <a:xfrm>
            <a:off x="373853" y="3013501"/>
            <a:ext cx="11444287" cy="830997"/>
          </a:xfrm>
          <a:prstGeom prst="rect">
            <a:avLst/>
          </a:prstGeom>
          <a:noFill/>
        </p:spPr>
        <p:txBody>
          <a:bodyPr wrap="square" rtlCol="0">
            <a:spAutoFit/>
          </a:bodyPr>
          <a:lstStyle/>
          <a:p>
            <a:pPr algn="ctr"/>
            <a:r>
              <a:rPr lang="en-CH" sz="4800" dirty="0">
                <a:solidFill>
                  <a:schemeClr val="bg1"/>
                </a:solidFill>
                <a:latin typeface="Arial" panose="020B0604020202020204" pitchFamily="34" charset="0"/>
                <a:cs typeface="Arial" panose="020B0604020202020204" pitchFamily="34" charset="0"/>
              </a:rPr>
              <a:t>- 1</a:t>
            </a:r>
          </a:p>
        </p:txBody>
      </p:sp>
    </p:spTree>
    <p:extLst>
      <p:ext uri="{BB962C8B-B14F-4D97-AF65-F5344CB8AC3E}">
        <p14:creationId xmlns:p14="http://schemas.microsoft.com/office/powerpoint/2010/main" val="3868708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5C5C5C"/>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5BA1990-0956-73A6-ED1F-76EAC2A24623}"/>
              </a:ext>
            </a:extLst>
          </p:cNvPr>
          <p:cNvPicPr>
            <a:picLocks noChangeAspect="1"/>
          </p:cNvPicPr>
          <p:nvPr/>
        </p:nvPicPr>
        <p:blipFill>
          <a:blip r:embed="rId2"/>
          <a:stretch>
            <a:fillRect/>
          </a:stretch>
        </p:blipFill>
        <p:spPr>
          <a:xfrm>
            <a:off x="3507203" y="1608882"/>
            <a:ext cx="5177589" cy="3951318"/>
          </a:xfrm>
          <a:prstGeom prst="rect">
            <a:avLst/>
          </a:prstGeom>
        </p:spPr>
      </p:pic>
    </p:spTree>
    <p:extLst>
      <p:ext uri="{BB962C8B-B14F-4D97-AF65-F5344CB8AC3E}">
        <p14:creationId xmlns:p14="http://schemas.microsoft.com/office/powerpoint/2010/main" val="30247321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5C5C5C"/>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9007B45-5829-55B4-FFDE-ADDE76D55E7A}"/>
              </a:ext>
            </a:extLst>
          </p:cNvPr>
          <p:cNvPicPr>
            <a:picLocks noChangeAspect="1"/>
          </p:cNvPicPr>
          <p:nvPr/>
        </p:nvPicPr>
        <p:blipFill>
          <a:blip r:embed="rId2"/>
          <a:stretch>
            <a:fillRect/>
          </a:stretch>
        </p:blipFill>
        <p:spPr>
          <a:xfrm>
            <a:off x="3506400" y="1609200"/>
            <a:ext cx="5174814" cy="3949200"/>
          </a:xfrm>
          <a:prstGeom prst="rect">
            <a:avLst/>
          </a:prstGeom>
        </p:spPr>
      </p:pic>
    </p:spTree>
    <p:extLst>
      <p:ext uri="{BB962C8B-B14F-4D97-AF65-F5344CB8AC3E}">
        <p14:creationId xmlns:p14="http://schemas.microsoft.com/office/powerpoint/2010/main" val="19714496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5C5C5C"/>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E4951E3-1A6B-EC3E-1BA1-4E534825FDA0}"/>
              </a:ext>
            </a:extLst>
          </p:cNvPr>
          <p:cNvPicPr>
            <a:picLocks noChangeAspect="1"/>
          </p:cNvPicPr>
          <p:nvPr/>
        </p:nvPicPr>
        <p:blipFill>
          <a:blip r:embed="rId2"/>
          <a:stretch>
            <a:fillRect/>
          </a:stretch>
        </p:blipFill>
        <p:spPr>
          <a:xfrm>
            <a:off x="3506400" y="1609200"/>
            <a:ext cx="5174814" cy="3949200"/>
          </a:xfrm>
          <a:prstGeom prst="rect">
            <a:avLst/>
          </a:prstGeom>
        </p:spPr>
      </p:pic>
    </p:spTree>
    <p:extLst>
      <p:ext uri="{BB962C8B-B14F-4D97-AF65-F5344CB8AC3E}">
        <p14:creationId xmlns:p14="http://schemas.microsoft.com/office/powerpoint/2010/main" val="41394638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5C5C5C"/>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C8536A2-9FF6-82F8-907B-C783CAA42764}"/>
              </a:ext>
            </a:extLst>
          </p:cNvPr>
          <p:cNvPicPr>
            <a:picLocks noChangeAspect="1"/>
          </p:cNvPicPr>
          <p:nvPr/>
        </p:nvPicPr>
        <p:blipFill>
          <a:blip r:embed="rId2"/>
          <a:stretch>
            <a:fillRect/>
          </a:stretch>
        </p:blipFill>
        <p:spPr>
          <a:xfrm>
            <a:off x="3506400" y="1609200"/>
            <a:ext cx="5174814" cy="3949200"/>
          </a:xfrm>
          <a:prstGeom prst="rect">
            <a:avLst/>
          </a:prstGeom>
        </p:spPr>
      </p:pic>
    </p:spTree>
    <p:extLst>
      <p:ext uri="{BB962C8B-B14F-4D97-AF65-F5344CB8AC3E}">
        <p14:creationId xmlns:p14="http://schemas.microsoft.com/office/powerpoint/2010/main" val="5865458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5C5C5C"/>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A45069F-CE78-D152-9A26-DA5C75E29A52}"/>
              </a:ext>
            </a:extLst>
          </p:cNvPr>
          <p:cNvPicPr>
            <a:picLocks noChangeAspect="1"/>
          </p:cNvPicPr>
          <p:nvPr/>
        </p:nvPicPr>
        <p:blipFill>
          <a:blip r:embed="rId2"/>
          <a:stretch>
            <a:fillRect/>
          </a:stretch>
        </p:blipFill>
        <p:spPr>
          <a:xfrm>
            <a:off x="3506400" y="1609200"/>
            <a:ext cx="5174814" cy="3949200"/>
          </a:xfrm>
          <a:prstGeom prst="rect">
            <a:avLst/>
          </a:prstGeom>
        </p:spPr>
      </p:pic>
    </p:spTree>
    <p:extLst>
      <p:ext uri="{BB962C8B-B14F-4D97-AF65-F5344CB8AC3E}">
        <p14:creationId xmlns:p14="http://schemas.microsoft.com/office/powerpoint/2010/main" val="13131422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963</TotalTime>
  <Words>844</Words>
  <Application>Microsoft Macintosh PowerPoint</Application>
  <PresentationFormat>Widescreen</PresentationFormat>
  <Paragraphs>96</Paragraphs>
  <Slides>43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43</vt:i4>
      </vt:variant>
    </vt:vector>
  </HeadingPairs>
  <TitlesOfParts>
    <vt:vector size="49" baseType="lpstr">
      <vt:lpstr>Arial</vt:lpstr>
      <vt:lpstr>Avenir Black</vt:lpstr>
      <vt:lpstr>Avenir Book</vt:lpstr>
      <vt:lpstr>Calibri</vt:lpstr>
      <vt:lpstr>Calibri Light</vt:lpstr>
      <vt:lpstr>Office Theme</vt:lpstr>
      <vt:lpstr>Social-Affective Prediction (SAP) Task  </vt:lpstr>
      <vt:lpstr>Practice Task Slides (12 trials)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Practice Task Slides in scanner (4 trials)</vt:lpstr>
      <vt:lpstr>PowerPoint Presentation</vt:lpstr>
      <vt:lpstr>Main Task Slides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Social-Affective Prediction (SAP) Task  </dc:title>
  <dc:creator>Katharina Wellstein</dc:creator>
  <cp:lastModifiedBy>Katharina Wellstein</cp:lastModifiedBy>
  <cp:revision>14</cp:revision>
  <dcterms:created xsi:type="dcterms:W3CDTF">2024-02-18T22:57:18Z</dcterms:created>
  <dcterms:modified xsi:type="dcterms:W3CDTF">2024-09-20T05:06:04Z</dcterms:modified>
</cp:coreProperties>
</file>