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503" r:id="rId7"/>
    <p:sldId id="3504" r:id="rId8"/>
    <p:sldId id="3505" r:id="rId9"/>
    <p:sldId id="3506" r:id="rId10"/>
    <p:sldId id="3507" r:id="rId11"/>
    <p:sldId id="3508" r:id="rId12"/>
    <p:sldId id="3509" r:id="rId13"/>
    <p:sldId id="3513" r:id="rId14"/>
    <p:sldId id="3510" r:id="rId15"/>
    <p:sldId id="3512" r:id="rId16"/>
    <p:sldId id="3517" r:id="rId17"/>
    <p:sldId id="3514" r:id="rId18"/>
    <p:sldId id="3515" r:id="rId19"/>
    <p:sldId id="3516" r:id="rId20"/>
    <p:sldId id="3518" r:id="rId21"/>
    <p:sldId id="3511" r:id="rId22"/>
    <p:sldId id="3475" r:id="rId23"/>
    <p:sldId id="3474" r:id="rId24"/>
    <p:sldId id="3498" r:id="rId25"/>
    <p:sldId id="3502" r:id="rId26"/>
    <p:sldId id="3500" r:id="rId27"/>
    <p:sldId id="3501" r:id="rId28"/>
    <p:sldId id="3499" r:id="rId29"/>
    <p:sldId id="3473" r:id="rId30"/>
    <p:sldId id="3478" r:id="rId31"/>
    <p:sldId id="284" r:id="rId32"/>
    <p:sldId id="286" r:id="rId33"/>
    <p:sldId id="287" r:id="rId34"/>
    <p:sldId id="3465" r:id="rId35"/>
    <p:sldId id="3466" r:id="rId36"/>
    <p:sldId id="294" r:id="rId37"/>
    <p:sldId id="3487" r:id="rId38"/>
    <p:sldId id="3488" r:id="rId39"/>
    <p:sldId id="3489" r:id="rId40"/>
    <p:sldId id="3490" r:id="rId41"/>
    <p:sldId id="3491" r:id="rId42"/>
    <p:sldId id="3492" r:id="rId43"/>
    <p:sldId id="3493" r:id="rId44"/>
    <p:sldId id="3494" r:id="rId45"/>
    <p:sldId id="3495" r:id="rId46"/>
    <p:sldId id="3468" r:id="rId47"/>
    <p:sldId id="3476" r:id="rId48"/>
    <p:sldId id="3477" r:id="rId4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6464"/>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88"/>
    <p:restoredTop sz="95666"/>
  </p:normalViewPr>
  <p:slideViewPr>
    <p:cSldViewPr snapToGrid="0">
      <p:cViewPr varScale="1">
        <p:scale>
          <a:sx n="84" d="100"/>
          <a:sy n="84" d="100"/>
        </p:scale>
        <p:origin x="19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24.09.24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24.09.24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Control Task</a:t>
            </a:r>
            <a:br>
              <a:rPr lang="en-CH" b="1" dirty="0">
                <a:latin typeface="Avenir Black" panose="02000503020000020003" pitchFamily="2" charset="0"/>
              </a:rPr>
            </a:br>
            <a:br>
              <a:rPr lang="en-CH" b="1" dirty="0">
                <a:latin typeface="Avenir Black" panose="02000503020000020003" pitchFamily="2" charset="0"/>
              </a:rPr>
            </a:br>
            <a:r>
              <a:rPr lang="en-CH" b="1" dirty="0">
                <a:latin typeface="Avenir Black" panose="02000503020000020003" pitchFamily="2" charset="0"/>
              </a:rPr>
              <a:t>Egg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012BC2EB-F701-40AE-590B-9D87773940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CC73594-A10B-3860-D4D6-62F137E8AB4E}"/>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18356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303A3D60-A86D-2CCD-C6C6-3879243C9D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A24F34-F847-B17F-F6A1-01F39F4357A0}"/>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211794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F09EB5C3-4709-1945-6744-4BDED1C4142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75B7CE9-1802-3529-4D9A-FA4C8DB8E77A}"/>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12855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2C88D5F1-9287-DE81-223B-7BB36D4EBA3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D70A3-D8E2-5C2B-39D5-9F38C0EA8743}"/>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207987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F6B622EE-F23F-D4BD-E824-7D4E4F4EC7F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C69702F-BCE3-3CE8-AB49-46B384A0C11E}"/>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60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44107FE-1F9D-EA44-2E78-12F9756D847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9B43FF8-12A2-9A38-FB5F-D8F1CE086B4E}"/>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268770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50472FFC-7DD5-3ABE-E8BE-9B97926BBAD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F79E84C-2BA4-4705-BFA4-B576E74F7D13}"/>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100452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BE95D80F-A785-8BCF-10E5-66214C05618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7F0EF7A-A3FD-92EA-555D-F9CFD2883547}"/>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03809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175B0C43-B8D7-9BFF-40DF-31571A55E23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1D20682-B213-15A7-E8C8-C2DCAAFE4CD3}"/>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154035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CC9EF0FA-14BF-1060-87F9-71452158C0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A94D826-2971-FE60-B8E0-3A1D067CCDF0}"/>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13836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6D4FADA-1D18-D543-8664-E51154FF8F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2E32F9E-80DE-D59A-F217-30F87E616522}"/>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87657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2B32-FDB6-DA51-1D0A-39A67A5A66BE}"/>
              </a:ext>
            </a:extLst>
          </p:cNvPr>
          <p:cNvSpPr>
            <a:spLocks noGrp="1"/>
          </p:cNvSpPr>
          <p:nvPr>
            <p:ph type="title"/>
          </p:nvPr>
        </p:nvSpPr>
        <p:spPr/>
        <p:txBody>
          <a:bodyPr/>
          <a:lstStyle/>
          <a:p>
            <a:endParaRPr lang="en-CH"/>
          </a:p>
        </p:txBody>
      </p:sp>
    </p:spTree>
    <p:extLst>
      <p:ext uri="{BB962C8B-B14F-4D97-AF65-F5344CB8AC3E}">
        <p14:creationId xmlns:p14="http://schemas.microsoft.com/office/powerpoint/2010/main" val="623573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555641"/>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(incl. yawning, clenching your fists or yaw, wiggling your toes) the data cannot be used. So if you are uncomfortable, please let us know at this point. The data quality will be best if you are relaxed and still. Try not to tensen up any muscles, also keep your face relaxed when you are not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sym typeface="Wingdings" pitchFamily="2" charset="2"/>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70 points you get an additional bonus of AUD 5, if you colledt 120 points you get a bonus of AUD 10.</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15 minutes. </a:t>
            </a:r>
          </a:p>
        </p:txBody>
      </p:sp>
    </p:spTree>
    <p:extLst>
      <p:ext uri="{BB962C8B-B14F-4D97-AF65-F5344CB8AC3E}">
        <p14:creationId xmlns:p14="http://schemas.microsoft.com/office/powerpoint/2010/main" val="135792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893647"/>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 </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20 points you get an additional bonus of AUD 5, if you collect 40 points you get a bonus of AUD 10.</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20 minutes. </a:t>
            </a:r>
          </a:p>
        </p:txBody>
      </p:sp>
    </p:spTree>
    <p:extLst>
      <p:ext uri="{BB962C8B-B14F-4D97-AF65-F5344CB8AC3E}">
        <p14:creationId xmlns:p14="http://schemas.microsoft.com/office/powerpoint/2010/main" val="410265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888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38779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Egg task.</a:t>
            </a:r>
          </a:p>
          <a:p>
            <a:endParaRPr lang="en-CH" sz="24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In this task you goal is to buy as many fresh eggs from the egg farmer for your store as possible. You want to get a good variety of eggs but some of them are more sensitive and get rotten more easily.</a:t>
            </a: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Because there are different sorts of eggs, you have to learn which ones are more likely to be rotten and which ones are more likely to stay fresh. </a:t>
            </a: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Try to collect as many eggs as possible. </a:t>
            </a:r>
          </a:p>
          <a:p>
            <a:endParaRPr lang="en-GB"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193468"/>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this person’s smiliness?</a:t>
            </a:r>
          </a:p>
        </p:txBody>
      </p:sp>
      <p:pic>
        <p:nvPicPr>
          <p:cNvPr id="6" name="Picture 5">
            <a:extLst>
              <a:ext uri="{FF2B5EF4-FFF2-40B4-BE49-F238E27FC236}">
                <a16:creationId xmlns:a16="http://schemas.microsoft.com/office/drawing/2014/main" id="{8DEC7DB8-AEA6-F91D-1EB7-96EC60EB7C85}"/>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3" name="TextBox 2">
            <a:extLst>
              <a:ext uri="{FF2B5EF4-FFF2-40B4-BE49-F238E27FC236}">
                <a16:creationId xmlns:a16="http://schemas.microsoft.com/office/drawing/2014/main" id="{1F50AED6-C15A-90AC-8ED7-4E422F4882E6}"/>
              </a:ext>
            </a:extLst>
          </p:cNvPr>
          <p:cNvSpPr txBox="1"/>
          <p:nvPr/>
        </p:nvSpPr>
        <p:spPr>
          <a:xfrm>
            <a:off x="373853" y="687283"/>
            <a:ext cx="11444287" cy="461665"/>
          </a:xfrm>
          <a:prstGeom prst="rect">
            <a:avLst/>
          </a:prstGeom>
          <a:noFill/>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Use the index finger to stop the sliding bar.</a:t>
            </a:r>
          </a:p>
        </p:txBody>
      </p:sp>
    </p:spTree>
    <p:extLst>
      <p:ext uri="{BB962C8B-B14F-4D97-AF65-F5344CB8AC3E}">
        <p14:creationId xmlns:p14="http://schemas.microsoft.com/office/powerpoint/2010/main" val="138550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490866"/>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their General Smiliness?</a:t>
            </a:r>
          </a:p>
        </p:txBody>
      </p:sp>
      <p:sp>
        <p:nvSpPr>
          <p:cNvPr id="4" name="TextBox 3">
            <a:extLst>
              <a:ext uri="{FF2B5EF4-FFF2-40B4-BE49-F238E27FC236}">
                <a16:creationId xmlns:a16="http://schemas.microsoft.com/office/drawing/2014/main" id="{695D40FF-A1FE-E022-930A-B1F85985ACA6}"/>
              </a:ext>
            </a:extLst>
          </p:cNvPr>
          <p:cNvSpPr txBox="1"/>
          <p:nvPr/>
        </p:nvSpPr>
        <p:spPr>
          <a:xfrm>
            <a:off x="502442" y="6215391"/>
            <a:ext cx="11444287" cy="523220"/>
          </a:xfrm>
          <a:prstGeom prst="rect">
            <a:avLst/>
          </a:prstGeom>
          <a:noFill/>
        </p:spPr>
        <p:txBody>
          <a:bodyPr wrap="square" rtlCol="0">
            <a:spAutoFit/>
          </a:bodyPr>
          <a:lstStyle/>
          <a:p>
            <a:pPr algn="ctr"/>
            <a:r>
              <a:rPr lang="en-GB" sz="2800" dirty="0">
                <a:solidFill>
                  <a:schemeClr val="bg1"/>
                </a:solidFill>
                <a:latin typeface="Arial" panose="020B0604020202020204" pitchFamily="34" charset="0"/>
                <a:cs typeface="Arial" panose="020B0604020202020204" pitchFamily="34" charset="0"/>
              </a:rPr>
              <a:t>v</a:t>
            </a:r>
            <a:r>
              <a:rPr lang="en-CH" sz="2800" dirty="0">
                <a:solidFill>
                  <a:schemeClr val="bg1"/>
                </a:solidFill>
                <a:latin typeface="Arial" panose="020B0604020202020204" pitchFamily="34" charset="0"/>
                <a:cs typeface="Arial" panose="020B0604020202020204" pitchFamily="34" charset="0"/>
              </a:rPr>
              <a:t>ery unlikely……..……………|…………………………………very likely</a:t>
            </a:r>
          </a:p>
        </p:txBody>
      </p:sp>
      <p:pic>
        <p:nvPicPr>
          <p:cNvPr id="3" name="Picture 2">
            <a:extLst>
              <a:ext uri="{FF2B5EF4-FFF2-40B4-BE49-F238E27FC236}">
                <a16:creationId xmlns:a16="http://schemas.microsoft.com/office/drawing/2014/main" id="{806E8D17-9B9E-C3AB-0A7F-48472E18AF7C}"/>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62344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61CFE-4012-70A1-CB6C-259411BA06A1}"/>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2" name="TextBox 1">
            <a:extLst>
              <a:ext uri="{FF2B5EF4-FFF2-40B4-BE49-F238E27FC236}">
                <a16:creationId xmlns:a16="http://schemas.microsoft.com/office/drawing/2014/main" id="{32E15C6E-CD45-EEE2-EAB3-BB8B480EE7E4}"/>
              </a:ext>
            </a:extLst>
          </p:cNvPr>
          <p:cNvSpPr txBox="1"/>
          <p:nvPr/>
        </p:nvSpPr>
        <p:spPr>
          <a:xfrm>
            <a:off x="1" y="687283"/>
            <a:ext cx="12192000" cy="830997"/>
          </a:xfrm>
          <a:prstGeom prst="rect">
            <a:avLst/>
          </a:prstGeom>
          <a:noFill/>
        </p:spPr>
        <p:txBody>
          <a:bodyPr wrap="square" lIns="36000" rIns="36000" rtlCol="0">
            <a:spAutoFit/>
          </a:bodyPr>
          <a:lstStyle/>
          <a:p>
            <a:pPr algn="ctr"/>
            <a:r>
              <a:rPr lang="en-US" sz="2400" dirty="0">
                <a:solidFill>
                  <a:schemeClr val="bg1"/>
                </a:solidFill>
                <a:latin typeface="Arial" panose="020B0604020202020204" pitchFamily="34" charset="0"/>
                <a:cs typeface="Arial" panose="020B0604020202020204" pitchFamily="34" charset="0"/>
              </a:rPr>
              <a:t>Choose to smile: use index finger to start and ring finger when your face is neutral again.</a:t>
            </a:r>
          </a:p>
          <a:p>
            <a:pPr algn="ctr"/>
            <a:r>
              <a:rPr lang="en-US" sz="2400" dirty="0">
                <a:solidFill>
                  <a:schemeClr val="bg1"/>
                </a:solidFill>
                <a:latin typeface="Arial" panose="020B0604020202020204" pitchFamily="34" charset="0"/>
                <a:cs typeface="Arial" panose="020B0604020202020204" pitchFamily="34" charset="0"/>
              </a:rPr>
              <a:t>Choose to stay neutral: indicate choice with middle finger.</a:t>
            </a:r>
            <a:endParaRPr lang="en-CH"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61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start with button press]</a:t>
            </a:r>
          </a:p>
        </p:txBody>
      </p:sp>
      <p:pic>
        <p:nvPicPr>
          <p:cNvPr id="3" name="Picture 2">
            <a:extLst>
              <a:ext uri="{FF2B5EF4-FFF2-40B4-BE49-F238E27FC236}">
                <a16:creationId xmlns:a16="http://schemas.microsoft.com/office/drawing/2014/main" id="{6C07DFE1-A2CD-49FF-F1E5-D491292C692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910172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skip with button press]</a:t>
            </a:r>
          </a:p>
        </p:txBody>
      </p:sp>
      <p:pic>
        <p:nvPicPr>
          <p:cNvPr id="4" name="Picture 3">
            <a:extLst>
              <a:ext uri="{FF2B5EF4-FFF2-40B4-BE49-F238E27FC236}">
                <a16:creationId xmlns:a16="http://schemas.microsoft.com/office/drawing/2014/main" id="{40172DCA-CAC4-22AA-4153-0C13A4678131}"/>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731839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A9DA5-1FD9-012D-2AF2-C70E43B8A3F1}"/>
              </a:ext>
            </a:extLst>
          </p:cNvPr>
          <p:cNvSpPr txBox="1"/>
          <p:nvPr/>
        </p:nvSpPr>
        <p:spPr>
          <a:xfrm>
            <a:off x="467718" y="570965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smiles indicates stop with button press]</a:t>
            </a:r>
          </a:p>
        </p:txBody>
      </p:sp>
      <p:pic>
        <p:nvPicPr>
          <p:cNvPr id="3" name="Picture 2">
            <a:extLst>
              <a:ext uri="{FF2B5EF4-FFF2-40B4-BE49-F238E27FC236}">
                <a16:creationId xmlns:a16="http://schemas.microsoft.com/office/drawing/2014/main" id="{CD5CDD1B-25C5-903A-7EE0-76946005CD2A}"/>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506299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FCF8B2-4B20-26B3-46DC-0BB4827EEAF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4049790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D500B3-04F6-F96C-783F-04C815BBA52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191436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ABC92-F2E3-A733-37E2-94E1C4AAA4CB}"/>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58834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995BA-36D4-5C71-38DC-FA3615EDBA1C}"/>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418224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If an egg that you buy is rotten, you will loose a point. If you refrain from collecting an egg that would have been fresh however, you also loose a point. You gain points if you buy fresh eggs or correctly refuse rotten eggs offered by the farmer.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you will earn an additional 5 AUDon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0382A-E985-6D86-51C1-B0C50BBB4036}"/>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865510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8201E-83F9-1F76-9ACB-08B08B1252B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276533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166CB-00EF-9524-29D3-3DBB370EFA3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1558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78C45-367B-013D-6AE1-ECEF9BE68782}"/>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704022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5AB63-23F3-B733-1826-5D7A6850598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854284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FDE45-71EC-8D32-5999-374716A9EAF5}"/>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880544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52935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A99499-E62E-36AE-E9CC-5AD602FD0030}"/>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57EBA9A-231D-6E98-F53D-42C881A06F9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66ACF03-06CF-DEEF-B6C6-3EB4F093909D}"/>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249458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AFCECEE9-9371-4319-429F-28F48D23EDB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0D12FB-B502-2141-84DB-699677F44440}"/>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36339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ED77651F-EE57-6D85-6805-98313E03CD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09742A0-4437-4626-486F-DED455F4D8EC}"/>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298410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1F8AAB88-DD21-6A50-E0D3-955F767C203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07EA149-F988-ACAE-AD3F-A45C3309A941}"/>
              </a:ext>
            </a:extLst>
          </p:cNvPr>
          <p:cNvPicPr>
            <a:picLocks noChangeAspect="1"/>
          </p:cNvPicPr>
          <p:nvPr/>
        </p:nvPicPr>
        <p:blipFill>
          <a:blip r:embed="rId2"/>
          <a:stretch>
            <a:fillRect/>
          </a:stretch>
        </p:blipFill>
        <p:spPr>
          <a:xfrm>
            <a:off x="4121400" y="1454400"/>
            <a:ext cx="3949200" cy="3949200"/>
          </a:xfrm>
          <a:prstGeom prst="rect">
            <a:avLst/>
          </a:prstGeom>
        </p:spPr>
      </p:pic>
    </p:spTree>
    <p:extLst>
      <p:ext uri="{BB962C8B-B14F-4D97-AF65-F5344CB8AC3E}">
        <p14:creationId xmlns:p14="http://schemas.microsoft.com/office/powerpoint/2010/main" val="1223329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724</Words>
  <Application>Microsoft Macintosh PowerPoint</Application>
  <PresentationFormat>Widescreen</PresentationFormat>
  <Paragraphs>72</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Avenir Black</vt:lpstr>
      <vt:lpstr>Avenir Book</vt:lpstr>
      <vt:lpstr>Calibri</vt:lpstr>
      <vt:lpstr>Calibri Light</vt:lpstr>
      <vt:lpstr>Office Theme</vt:lpstr>
      <vt:lpstr>Social-Affective Prediction (SAP) Control Task  Egg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16</cp:revision>
  <dcterms:created xsi:type="dcterms:W3CDTF">2024-02-18T22:57:18Z</dcterms:created>
  <dcterms:modified xsi:type="dcterms:W3CDTF">2024-09-24T11:14:31Z</dcterms:modified>
</cp:coreProperties>
</file>