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82" r:id="rId4"/>
    <p:sldId id="3497" r:id="rId5"/>
    <p:sldId id="283" r:id="rId6"/>
    <p:sldId id="3479" r:id="rId7"/>
    <p:sldId id="3480" r:id="rId8"/>
    <p:sldId id="3481" r:id="rId9"/>
    <p:sldId id="3482" r:id="rId10"/>
    <p:sldId id="3483" r:id="rId11"/>
    <p:sldId id="3484" r:id="rId12"/>
    <p:sldId id="3485" r:id="rId13"/>
    <p:sldId id="3486" r:id="rId14"/>
    <p:sldId id="3503" r:id="rId15"/>
    <p:sldId id="3504" r:id="rId16"/>
    <p:sldId id="3505" r:id="rId17"/>
    <p:sldId id="3506" r:id="rId18"/>
    <p:sldId id="3508" r:id="rId19"/>
    <p:sldId id="3509" r:id="rId20"/>
    <p:sldId id="3510" r:id="rId21"/>
    <p:sldId id="3475" r:id="rId22"/>
    <p:sldId id="3474" r:id="rId23"/>
    <p:sldId id="3498" r:id="rId24"/>
    <p:sldId id="3502" r:id="rId25"/>
    <p:sldId id="3500" r:id="rId26"/>
    <p:sldId id="3499" r:id="rId27"/>
    <p:sldId id="3476" r:id="rId28"/>
    <p:sldId id="3477" r:id="rId2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12"/>
    <p:restoredTop sz="95666"/>
  </p:normalViewPr>
  <p:slideViewPr>
    <p:cSldViewPr snapToGrid="0">
      <p:cViewPr varScale="1">
        <p:scale>
          <a:sx n="107" d="100"/>
          <a:sy n="107" d="100"/>
        </p:scale>
        <p:origin x="3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3CC8-6864-C001-E0CC-C18C1148D4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06D46EFD-BB15-81B3-CFB7-607DFC03C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B8A971F-37C6-08F8-8B54-B15FD32F747D}"/>
              </a:ext>
            </a:extLst>
          </p:cNvPr>
          <p:cNvSpPr>
            <a:spLocks noGrp="1"/>
          </p:cNvSpPr>
          <p:nvPr>
            <p:ph type="dt" sz="half" idx="10"/>
          </p:nvPr>
        </p:nvSpPr>
        <p:spPr/>
        <p:txBody>
          <a:bodyPr/>
          <a:lstStyle/>
          <a:p>
            <a:fld id="{9B916260-F45C-B647-88A4-C91F6BA5DC4E}" type="datetimeFigureOut">
              <a:rPr lang="en-CH" smtClean="0"/>
              <a:t>26.09.24</a:t>
            </a:fld>
            <a:endParaRPr lang="en-CH"/>
          </a:p>
        </p:txBody>
      </p:sp>
      <p:sp>
        <p:nvSpPr>
          <p:cNvPr id="5" name="Footer Placeholder 4">
            <a:extLst>
              <a:ext uri="{FF2B5EF4-FFF2-40B4-BE49-F238E27FC236}">
                <a16:creationId xmlns:a16="http://schemas.microsoft.com/office/drawing/2014/main" id="{4AA5B6C6-3F39-216B-491B-A82284F1EC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7C4025F-EF1B-B9C5-D748-5668A049031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47051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B4C6-F5CF-85E2-94E8-87EE6031EA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17F2D32-6944-DA21-BE4B-6EEF254F3B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D31737-6020-83BF-DB38-075A29C4E98B}"/>
              </a:ext>
            </a:extLst>
          </p:cNvPr>
          <p:cNvSpPr>
            <a:spLocks noGrp="1"/>
          </p:cNvSpPr>
          <p:nvPr>
            <p:ph type="dt" sz="half" idx="10"/>
          </p:nvPr>
        </p:nvSpPr>
        <p:spPr/>
        <p:txBody>
          <a:bodyPr/>
          <a:lstStyle/>
          <a:p>
            <a:fld id="{9B916260-F45C-B647-88A4-C91F6BA5DC4E}" type="datetimeFigureOut">
              <a:rPr lang="en-CH" smtClean="0"/>
              <a:t>26.09.24</a:t>
            </a:fld>
            <a:endParaRPr lang="en-CH"/>
          </a:p>
        </p:txBody>
      </p:sp>
      <p:sp>
        <p:nvSpPr>
          <p:cNvPr id="5" name="Footer Placeholder 4">
            <a:extLst>
              <a:ext uri="{FF2B5EF4-FFF2-40B4-BE49-F238E27FC236}">
                <a16:creationId xmlns:a16="http://schemas.microsoft.com/office/drawing/2014/main" id="{D516B512-A251-CF32-0E8B-D2781F078A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762FE7-03DB-DF43-0478-2917EFA90F3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1085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58DCC-F148-86DA-9F16-A968482926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DF18125-6968-1CC6-CFAA-AE492A8BFF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8842073-874F-55C4-B1CD-3AD4E2AA2D34}"/>
              </a:ext>
            </a:extLst>
          </p:cNvPr>
          <p:cNvSpPr>
            <a:spLocks noGrp="1"/>
          </p:cNvSpPr>
          <p:nvPr>
            <p:ph type="dt" sz="half" idx="10"/>
          </p:nvPr>
        </p:nvSpPr>
        <p:spPr/>
        <p:txBody>
          <a:bodyPr/>
          <a:lstStyle/>
          <a:p>
            <a:fld id="{9B916260-F45C-B647-88A4-C91F6BA5DC4E}" type="datetimeFigureOut">
              <a:rPr lang="en-CH" smtClean="0"/>
              <a:t>26.09.24</a:t>
            </a:fld>
            <a:endParaRPr lang="en-CH"/>
          </a:p>
        </p:txBody>
      </p:sp>
      <p:sp>
        <p:nvSpPr>
          <p:cNvPr id="5" name="Footer Placeholder 4">
            <a:extLst>
              <a:ext uri="{FF2B5EF4-FFF2-40B4-BE49-F238E27FC236}">
                <a16:creationId xmlns:a16="http://schemas.microsoft.com/office/drawing/2014/main" id="{6F90E08E-534B-416E-1EC2-95C2180256A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CB5FE3-0E1A-7F19-27DA-110AEC58E42B}"/>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28174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5BAA-1811-3D26-C40A-5A5F68761E2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9B885F9-6DD6-EB2B-8757-FD21DA2DA8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7BBF378-1E64-BC3A-4BBE-C36F95697C7F}"/>
              </a:ext>
            </a:extLst>
          </p:cNvPr>
          <p:cNvSpPr>
            <a:spLocks noGrp="1"/>
          </p:cNvSpPr>
          <p:nvPr>
            <p:ph type="dt" sz="half" idx="10"/>
          </p:nvPr>
        </p:nvSpPr>
        <p:spPr/>
        <p:txBody>
          <a:bodyPr/>
          <a:lstStyle/>
          <a:p>
            <a:fld id="{9B916260-F45C-B647-88A4-C91F6BA5DC4E}" type="datetimeFigureOut">
              <a:rPr lang="en-CH" smtClean="0"/>
              <a:t>26.09.24</a:t>
            </a:fld>
            <a:endParaRPr lang="en-CH"/>
          </a:p>
        </p:txBody>
      </p:sp>
      <p:sp>
        <p:nvSpPr>
          <p:cNvPr id="5" name="Footer Placeholder 4">
            <a:extLst>
              <a:ext uri="{FF2B5EF4-FFF2-40B4-BE49-F238E27FC236}">
                <a16:creationId xmlns:a16="http://schemas.microsoft.com/office/drawing/2014/main" id="{F616A988-979E-C1BD-2F07-2E20C237C9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2F9897-F9F6-A7C5-ABC6-9D9CF22EC0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74238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EB14-57E1-3BC8-729F-90F2BFF173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3BC7E51-0EF3-936F-3AED-299FBA79F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EFEEA8-ECD1-02F6-B8A9-7F2C766A63C5}"/>
              </a:ext>
            </a:extLst>
          </p:cNvPr>
          <p:cNvSpPr>
            <a:spLocks noGrp="1"/>
          </p:cNvSpPr>
          <p:nvPr>
            <p:ph type="dt" sz="half" idx="10"/>
          </p:nvPr>
        </p:nvSpPr>
        <p:spPr/>
        <p:txBody>
          <a:bodyPr/>
          <a:lstStyle/>
          <a:p>
            <a:fld id="{9B916260-F45C-B647-88A4-C91F6BA5DC4E}" type="datetimeFigureOut">
              <a:rPr lang="en-CH" smtClean="0"/>
              <a:t>26.09.24</a:t>
            </a:fld>
            <a:endParaRPr lang="en-CH"/>
          </a:p>
        </p:txBody>
      </p:sp>
      <p:sp>
        <p:nvSpPr>
          <p:cNvPr id="5" name="Footer Placeholder 4">
            <a:extLst>
              <a:ext uri="{FF2B5EF4-FFF2-40B4-BE49-F238E27FC236}">
                <a16:creationId xmlns:a16="http://schemas.microsoft.com/office/drawing/2014/main" id="{B04F896D-9014-5C35-8B07-AB89F816A5F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0C2C7C-C17E-1CC1-2B73-19878CA210F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567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9F5D-5089-50E8-A80E-8B97613BB2B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CBA727A-EC4B-447E-BF0D-EC10EFFC39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DF2674B1-4E77-A712-0200-E3737BF18C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8A1ABA3-9936-94DE-2D78-76924B037D82}"/>
              </a:ext>
            </a:extLst>
          </p:cNvPr>
          <p:cNvSpPr>
            <a:spLocks noGrp="1"/>
          </p:cNvSpPr>
          <p:nvPr>
            <p:ph type="dt" sz="half" idx="10"/>
          </p:nvPr>
        </p:nvSpPr>
        <p:spPr/>
        <p:txBody>
          <a:bodyPr/>
          <a:lstStyle/>
          <a:p>
            <a:fld id="{9B916260-F45C-B647-88A4-C91F6BA5DC4E}" type="datetimeFigureOut">
              <a:rPr lang="en-CH" smtClean="0"/>
              <a:t>26.09.24</a:t>
            </a:fld>
            <a:endParaRPr lang="en-CH"/>
          </a:p>
        </p:txBody>
      </p:sp>
      <p:sp>
        <p:nvSpPr>
          <p:cNvPr id="6" name="Footer Placeholder 5">
            <a:extLst>
              <a:ext uri="{FF2B5EF4-FFF2-40B4-BE49-F238E27FC236}">
                <a16:creationId xmlns:a16="http://schemas.microsoft.com/office/drawing/2014/main" id="{0BBE9162-17AE-1EC3-F814-545F970801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A7B5B5F-8D53-3568-A071-686E47B1ED8E}"/>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3884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FAC5-4EED-3969-869A-94FC59FF5EC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AA35B27-B388-760D-6D35-BAA8443EE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E3A083-A190-B731-D658-1B047DC9F3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1843D65-F5B5-0453-819C-266153E7D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0A8153-4AB6-D8FD-F367-4DF8D12288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AFA0483-72DB-4C9E-04B5-25B8959A0FA7}"/>
              </a:ext>
            </a:extLst>
          </p:cNvPr>
          <p:cNvSpPr>
            <a:spLocks noGrp="1"/>
          </p:cNvSpPr>
          <p:nvPr>
            <p:ph type="dt" sz="half" idx="10"/>
          </p:nvPr>
        </p:nvSpPr>
        <p:spPr/>
        <p:txBody>
          <a:bodyPr/>
          <a:lstStyle/>
          <a:p>
            <a:fld id="{9B916260-F45C-B647-88A4-C91F6BA5DC4E}" type="datetimeFigureOut">
              <a:rPr lang="en-CH" smtClean="0"/>
              <a:t>26.09.24</a:t>
            </a:fld>
            <a:endParaRPr lang="en-CH"/>
          </a:p>
        </p:txBody>
      </p:sp>
      <p:sp>
        <p:nvSpPr>
          <p:cNvPr id="8" name="Footer Placeholder 7">
            <a:extLst>
              <a:ext uri="{FF2B5EF4-FFF2-40B4-BE49-F238E27FC236}">
                <a16:creationId xmlns:a16="http://schemas.microsoft.com/office/drawing/2014/main" id="{671833A9-C4E2-963D-B302-BD5D9D03B54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96CC581-AE09-31F9-815D-35847722EC5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473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3E9-83FC-A6FB-2E67-3578112C28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A9F2B88-9737-0E37-5891-920A2466590F}"/>
              </a:ext>
            </a:extLst>
          </p:cNvPr>
          <p:cNvSpPr>
            <a:spLocks noGrp="1"/>
          </p:cNvSpPr>
          <p:nvPr>
            <p:ph type="dt" sz="half" idx="10"/>
          </p:nvPr>
        </p:nvSpPr>
        <p:spPr/>
        <p:txBody>
          <a:bodyPr/>
          <a:lstStyle/>
          <a:p>
            <a:fld id="{9B916260-F45C-B647-88A4-C91F6BA5DC4E}" type="datetimeFigureOut">
              <a:rPr lang="en-CH" smtClean="0"/>
              <a:t>26.09.24</a:t>
            </a:fld>
            <a:endParaRPr lang="en-CH"/>
          </a:p>
        </p:txBody>
      </p:sp>
      <p:sp>
        <p:nvSpPr>
          <p:cNvPr id="4" name="Footer Placeholder 3">
            <a:extLst>
              <a:ext uri="{FF2B5EF4-FFF2-40B4-BE49-F238E27FC236}">
                <a16:creationId xmlns:a16="http://schemas.microsoft.com/office/drawing/2014/main" id="{07B2355B-D8E5-45FE-AD9E-33AB2B63ECA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800323C-D06C-9F33-6FCB-DA94630A42C0}"/>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91878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4E6C6-6819-AF99-F1C1-F5F228ACA683}"/>
              </a:ext>
            </a:extLst>
          </p:cNvPr>
          <p:cNvSpPr>
            <a:spLocks noGrp="1"/>
          </p:cNvSpPr>
          <p:nvPr>
            <p:ph type="dt" sz="half" idx="10"/>
          </p:nvPr>
        </p:nvSpPr>
        <p:spPr/>
        <p:txBody>
          <a:bodyPr/>
          <a:lstStyle/>
          <a:p>
            <a:fld id="{9B916260-F45C-B647-88A4-C91F6BA5DC4E}" type="datetimeFigureOut">
              <a:rPr lang="en-CH" smtClean="0"/>
              <a:t>26.09.24</a:t>
            </a:fld>
            <a:endParaRPr lang="en-CH"/>
          </a:p>
        </p:txBody>
      </p:sp>
      <p:sp>
        <p:nvSpPr>
          <p:cNvPr id="3" name="Footer Placeholder 2">
            <a:extLst>
              <a:ext uri="{FF2B5EF4-FFF2-40B4-BE49-F238E27FC236}">
                <a16:creationId xmlns:a16="http://schemas.microsoft.com/office/drawing/2014/main" id="{E9F8F3AE-4CDB-1D8D-EADB-07475A00245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5349449-6D17-4D03-3ECB-098D50F72F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24547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FF1-6A28-CA08-449E-5B7DCE83F4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DC12F018-593F-46EC-04A3-9595B1B8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E55D7B9-7477-4E6A-10E9-F8F9B79A8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91BFF1-7C91-E378-8EAE-FBE12F628567}"/>
              </a:ext>
            </a:extLst>
          </p:cNvPr>
          <p:cNvSpPr>
            <a:spLocks noGrp="1"/>
          </p:cNvSpPr>
          <p:nvPr>
            <p:ph type="dt" sz="half" idx="10"/>
          </p:nvPr>
        </p:nvSpPr>
        <p:spPr/>
        <p:txBody>
          <a:bodyPr/>
          <a:lstStyle/>
          <a:p>
            <a:fld id="{9B916260-F45C-B647-88A4-C91F6BA5DC4E}" type="datetimeFigureOut">
              <a:rPr lang="en-CH" smtClean="0"/>
              <a:t>26.09.24</a:t>
            </a:fld>
            <a:endParaRPr lang="en-CH"/>
          </a:p>
        </p:txBody>
      </p:sp>
      <p:sp>
        <p:nvSpPr>
          <p:cNvPr id="6" name="Footer Placeholder 5">
            <a:extLst>
              <a:ext uri="{FF2B5EF4-FFF2-40B4-BE49-F238E27FC236}">
                <a16:creationId xmlns:a16="http://schemas.microsoft.com/office/drawing/2014/main" id="{38B5BCF8-7453-AA99-18CA-2E907167DF3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996A181-5BEA-B9CB-A9EF-18548ADED50D}"/>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5106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C60-8A15-6F3B-1DAB-301D3F9743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7C85F2A-734E-A1B3-E12D-436D1A4FF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ED180C7-9AA9-052F-6E66-5DF49369B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9A9DDC-DB2E-65C1-35D1-B527268101C7}"/>
              </a:ext>
            </a:extLst>
          </p:cNvPr>
          <p:cNvSpPr>
            <a:spLocks noGrp="1"/>
          </p:cNvSpPr>
          <p:nvPr>
            <p:ph type="dt" sz="half" idx="10"/>
          </p:nvPr>
        </p:nvSpPr>
        <p:spPr/>
        <p:txBody>
          <a:bodyPr/>
          <a:lstStyle/>
          <a:p>
            <a:fld id="{9B916260-F45C-B647-88A4-C91F6BA5DC4E}" type="datetimeFigureOut">
              <a:rPr lang="en-CH" smtClean="0"/>
              <a:t>26.09.24</a:t>
            </a:fld>
            <a:endParaRPr lang="en-CH"/>
          </a:p>
        </p:txBody>
      </p:sp>
      <p:sp>
        <p:nvSpPr>
          <p:cNvPr id="6" name="Footer Placeholder 5">
            <a:extLst>
              <a:ext uri="{FF2B5EF4-FFF2-40B4-BE49-F238E27FC236}">
                <a16:creationId xmlns:a16="http://schemas.microsoft.com/office/drawing/2014/main" id="{9570B91D-3C0A-D67C-556E-E5FF05330E8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0C08CB-1EB7-C832-C838-8406CC19E41C}"/>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03399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1A696-5C59-F35A-EFBF-563AC3E80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8B129BE-4A91-D9FB-C3A8-485BAE636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0A338C6-71D3-0E64-BA5C-E91F302E3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16260-F45C-B647-88A4-C91F6BA5DC4E}" type="datetimeFigureOut">
              <a:rPr lang="en-CH" smtClean="0"/>
              <a:t>26.09.24</a:t>
            </a:fld>
            <a:endParaRPr lang="en-CH"/>
          </a:p>
        </p:txBody>
      </p:sp>
      <p:sp>
        <p:nvSpPr>
          <p:cNvPr id="5" name="Footer Placeholder 4">
            <a:extLst>
              <a:ext uri="{FF2B5EF4-FFF2-40B4-BE49-F238E27FC236}">
                <a16:creationId xmlns:a16="http://schemas.microsoft.com/office/drawing/2014/main" id="{C5BB7EE0-1F2C-EA74-7C74-5EE7886F7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80FE1CCF-0F42-44AF-1517-0B167A3CC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2B87-F2B3-2D43-9903-FACB49A44C96}" type="slidenum">
              <a:rPr lang="en-CH" smtClean="0"/>
              <a:t>‹#›</a:t>
            </a:fld>
            <a:endParaRPr lang="en-CH"/>
          </a:p>
        </p:txBody>
      </p:sp>
    </p:spTree>
    <p:extLst>
      <p:ext uri="{BB962C8B-B14F-4D97-AF65-F5344CB8AC3E}">
        <p14:creationId xmlns:p14="http://schemas.microsoft.com/office/powerpoint/2010/main" val="26131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CE66-23B1-F190-11E2-70D4AACD338D}"/>
              </a:ext>
            </a:extLst>
          </p:cNvPr>
          <p:cNvSpPr>
            <a:spLocks noGrp="1"/>
          </p:cNvSpPr>
          <p:nvPr>
            <p:ph type="ctrTitle"/>
          </p:nvPr>
        </p:nvSpPr>
        <p:spPr>
          <a:xfrm>
            <a:off x="628650" y="428625"/>
            <a:ext cx="11272838" cy="4314825"/>
          </a:xfrm>
        </p:spPr>
        <p:txBody>
          <a:bodyPr>
            <a:normAutofit/>
          </a:bodyPr>
          <a:lstStyle/>
          <a:p>
            <a:r>
              <a:rPr lang="en-CH" b="1" dirty="0">
                <a:latin typeface="Avenir Black" panose="02000503020000020003" pitchFamily="2" charset="0"/>
              </a:rPr>
              <a:t>Social-Affective Prediction (SAP) Task </a:t>
            </a:r>
            <a:br>
              <a:rPr lang="en-CH" b="1" dirty="0">
                <a:latin typeface="Avenir Black" panose="02000503020000020003" pitchFamily="2" charset="0"/>
              </a:rPr>
            </a:br>
            <a:endParaRPr lang="en-CH" b="1" dirty="0">
              <a:latin typeface="Avenir Black" panose="02000503020000020003" pitchFamily="2" charset="0"/>
            </a:endParaRPr>
          </a:p>
        </p:txBody>
      </p:sp>
    </p:spTree>
    <p:extLst>
      <p:ext uri="{BB962C8B-B14F-4D97-AF65-F5344CB8AC3E}">
        <p14:creationId xmlns:p14="http://schemas.microsoft.com/office/powerpoint/2010/main" val="22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877C18-2AC4-AD3E-88E1-3B24759CC822}"/>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4464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22FE1A-67F2-9A08-251F-880432C4BF90}"/>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6224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AC8A44-F8E5-4253-30EE-6B1C3EA472C7}"/>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978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A62FE8-2D8D-89A6-318D-1514870111D0}"/>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402998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76A4C4B-E30E-49C8-C5A0-A56073E3B3F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538235B-77A0-A93E-9DAD-2619574BCCDF}"/>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940129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4F82EEEB-5F99-A93B-5E9E-5D82D68710C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D8A1C4-3478-B45A-354F-72CA4C81BADD}"/>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190118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23842670-23EC-FF2C-37DC-4CF2272FBD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1DA3C76-A213-D446-D929-FC6B55F690D9}"/>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50312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9E149A9-7180-D359-9879-95854E5C4A5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484E80-68E0-6B00-9A2B-EE6BDE3C1FD2}"/>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723639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6990725-8F94-C053-5AC4-CEA757A1C1D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46AC72B-A166-D05F-8815-9C9C44BD943B}"/>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353681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F3F2F404-A47E-A10E-83A1-6BDE7975BF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4FA992D-5DF9-8C9A-88EB-4B32614E1F0F}"/>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6764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(12 trials)</a:t>
            </a:r>
          </a:p>
        </p:txBody>
      </p:sp>
    </p:spTree>
    <p:extLst>
      <p:ext uri="{BB962C8B-B14F-4D97-AF65-F5344CB8AC3E}">
        <p14:creationId xmlns:p14="http://schemas.microsoft.com/office/powerpoint/2010/main" val="273954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174BBD4-D3C1-1D42-A875-A95FDC95DD2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9C15D69-D36C-D7E6-3F16-9F013349CBF9}"/>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274849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venir Light" panose="020B0402020203020204" pitchFamily="34" charset="77"/>
                <a:cs typeface="Arial" panose="020B0604020202020204" pitchFamily="34" charset="0"/>
              </a:rPr>
              <a:t>+</a:t>
            </a:r>
          </a:p>
        </p:txBody>
      </p:sp>
    </p:spTree>
    <p:extLst>
      <p:ext uri="{BB962C8B-B14F-4D97-AF65-F5344CB8AC3E}">
        <p14:creationId xmlns:p14="http://schemas.microsoft.com/office/powerpoint/2010/main" val="1400167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in scanner (4 trials)</a:t>
            </a:r>
          </a:p>
        </p:txBody>
      </p:sp>
    </p:spTree>
    <p:extLst>
      <p:ext uri="{BB962C8B-B14F-4D97-AF65-F5344CB8AC3E}">
        <p14:creationId xmlns:p14="http://schemas.microsoft.com/office/powerpoint/2010/main" val="1730170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21653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a:t>
            </a:r>
            <a:r>
              <a:rPr lang="en-GB" sz="2400" dirty="0">
                <a:solidFill>
                  <a:schemeClr val="bg1"/>
                </a:solidFill>
                <a:latin typeface="Arial" panose="020B0604020202020204" pitchFamily="34" charset="0"/>
                <a:cs typeface="Arial" panose="020B0604020202020204" pitchFamily="34" charset="0"/>
              </a:rPr>
              <a:t>s</a:t>
            </a:r>
            <a:r>
              <a:rPr lang="en-CH" sz="2400" dirty="0">
                <a:solidFill>
                  <a:schemeClr val="bg1"/>
                </a:solidFill>
                <a:latin typeface="Arial" panose="020B0604020202020204" pitchFamily="34" charset="0"/>
                <a:cs typeface="Arial" panose="020B0604020202020204" pitchFamily="34" charset="0"/>
              </a:rPr>
              <a:t>canner practice round of the SAP task.</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You are now getting a chance to practice the task in the scanner with the button box.</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just so that you can get used to the setup with the button box and you laying down. You will see two faces here again. They will not be the same faces that you will interact with in the task later.</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practice will only involve 4 rounds.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have any questions, you can ask anytime during this short practice.</a:t>
            </a:r>
          </a:p>
        </p:txBody>
      </p:sp>
    </p:spTree>
    <p:extLst>
      <p:ext uri="{BB962C8B-B14F-4D97-AF65-F5344CB8AC3E}">
        <p14:creationId xmlns:p14="http://schemas.microsoft.com/office/powerpoint/2010/main" val="1894031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Main Task Slides</a:t>
            </a:r>
          </a:p>
        </p:txBody>
      </p:sp>
    </p:spTree>
    <p:extLst>
      <p:ext uri="{BB962C8B-B14F-4D97-AF65-F5344CB8AC3E}">
        <p14:creationId xmlns:p14="http://schemas.microsoft.com/office/powerpoint/2010/main" val="4119700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524315"/>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SAP task.</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SAP task that you have practiced already.</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During the task you cannot ask any questions. So if you have questions, please ask now.</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Because we are recording brain and physiological activity, please move as little as possible. If you move too much (yawning, clenching your fists or yaw, wiggling your toes) the data cannot be used. So if you are uncomfortable, please let us know at this point. </a:t>
            </a:r>
          </a:p>
          <a:p>
            <a:r>
              <a:rPr lang="en-CH" sz="2200" dirty="0">
                <a:solidFill>
                  <a:schemeClr val="bg1"/>
                </a:solidFill>
                <a:latin typeface="Arial" panose="020B0604020202020204" pitchFamily="34" charset="0"/>
                <a:cs typeface="Arial" panose="020B0604020202020204" pitchFamily="34" charset="0"/>
              </a:rPr>
              <a:t>The data quality will be best if you are relaxed and still. Try not to tensen up any muscles, also keep your face relaxed when you are </a:t>
            </a:r>
            <a:r>
              <a:rPr lang="en-CH" sz="2200" u="sng" dirty="0">
                <a:solidFill>
                  <a:schemeClr val="bg1"/>
                </a:solidFill>
                <a:latin typeface="Arial" panose="020B0604020202020204" pitchFamily="34" charset="0"/>
                <a:cs typeface="Arial" panose="020B0604020202020204" pitchFamily="34" charset="0"/>
              </a:rPr>
              <a:t>not</a:t>
            </a:r>
            <a:r>
              <a:rPr lang="en-CH" sz="2200" dirty="0">
                <a:solidFill>
                  <a:schemeClr val="bg1"/>
                </a:solidFill>
                <a:latin typeface="Arial" panose="020B0604020202020204" pitchFamily="34" charset="0"/>
                <a:cs typeface="Arial" panose="020B0604020202020204" pitchFamily="34" charset="0"/>
              </a:rPr>
              <a:t> asked to smile. </a:t>
            </a:r>
            <a:r>
              <a:rPr lang="en-CH" sz="2200" dirty="0">
                <a:solidFill>
                  <a:schemeClr val="bg1"/>
                </a:solidFill>
                <a:latin typeface="Arial" panose="020B0604020202020204" pitchFamily="34" charset="0"/>
                <a:cs typeface="Arial" panose="020B0604020202020204" pitchFamily="34" charset="0"/>
                <a:sym typeface="Wingdings" pitchFamily="2" charset="2"/>
              </a:rPr>
              <a: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The task is going to take about 20 minutes. </a:t>
            </a:r>
          </a:p>
        </p:txBody>
      </p:sp>
    </p:spTree>
    <p:extLst>
      <p:ext uri="{BB962C8B-B14F-4D97-AF65-F5344CB8AC3E}">
        <p14:creationId xmlns:p14="http://schemas.microsoft.com/office/powerpoint/2010/main" val="1357929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124206"/>
          </a:xfrm>
          <a:prstGeom prst="rect">
            <a:avLst/>
          </a:prstGeom>
          <a:noFill/>
          <a:ln>
            <a:noFill/>
          </a:ln>
        </p:spPr>
        <p:txBody>
          <a:bodyPr wrap="square" rtlCol="0">
            <a:spAutoFit/>
          </a:bodyPr>
          <a:lstStyle/>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rPr>
              <a:t>The </a:t>
            </a:r>
            <a:r>
              <a:rPr lang="en-CH" sz="2400" dirty="0">
                <a:solidFill>
                  <a:schemeClr val="bg1"/>
                </a:solidFill>
                <a:latin typeface="Arial" panose="020B0604020202020204" pitchFamily="34" charset="0"/>
                <a:cs typeface="Arial" panose="020B0604020202020204" pitchFamily="34" charset="0"/>
              </a:rPr>
              <a:t>SAP task is starting anytime now...</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53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3EA4BC-C794-ADDF-A1A3-B7FC9E83B19C}"/>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062932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27E21-B004-68AF-2485-A4D06B57CE76}"/>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386870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6494085"/>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practice round of the SAP task.</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In the following you will be able to practice the SAP task. The instructions will be more detailed here than in the MRI. You can ask questions at any time!</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general setup of the task:</a:t>
            </a:r>
          </a:p>
          <a:p>
            <a:endParaRPr lang="en-CH" sz="2200" dirty="0">
              <a:solidFill>
                <a:schemeClr val="bg1"/>
              </a:solidFill>
              <a:latin typeface="Arial" panose="020B0604020202020204" pitchFamily="34" charset="0"/>
              <a:cs typeface="Arial" panose="020B0604020202020204" pitchFamily="34" charset="0"/>
            </a:endParaRPr>
          </a:p>
          <a:p>
            <a:pPr>
              <a:spcAft>
                <a:spcPts val="1200"/>
              </a:spcAft>
            </a:pPr>
            <a:r>
              <a:rPr lang="en-CH" sz="2200" dirty="0">
                <a:solidFill>
                  <a:schemeClr val="bg1"/>
                </a:solidFill>
                <a:latin typeface="Arial" panose="020B0604020202020204" pitchFamily="34" charset="0"/>
                <a:cs typeface="Arial" panose="020B0604020202020204" pitchFamily="34" charset="0"/>
              </a:rPr>
              <a:t>1. You will see a face</a:t>
            </a:r>
          </a:p>
          <a:p>
            <a:pPr>
              <a:spcAft>
                <a:spcPts val="1200"/>
              </a:spcAft>
            </a:pPr>
            <a:r>
              <a:rPr lang="en-CH" sz="2200" dirty="0">
                <a:solidFill>
                  <a:schemeClr val="bg1"/>
                </a:solidFill>
                <a:latin typeface="Arial" panose="020B0604020202020204" pitchFamily="34" charset="0"/>
                <a:cs typeface="Arial" panose="020B0604020202020204" pitchFamily="34" charset="0"/>
              </a:rPr>
              <a:t>2. You are asked how likely this person is to smile back when receiving a smile</a:t>
            </a:r>
          </a:p>
          <a:p>
            <a:pPr>
              <a:spcAft>
                <a:spcPts val="1200"/>
              </a:spcAft>
            </a:pPr>
            <a:r>
              <a:rPr lang="en-CH" sz="2200" dirty="0">
                <a:solidFill>
                  <a:schemeClr val="bg1"/>
                </a:solidFill>
                <a:latin typeface="Arial" panose="020B0604020202020204" pitchFamily="34" charset="0"/>
                <a:cs typeface="Arial" panose="020B0604020202020204" pitchFamily="34" charset="0"/>
              </a:rPr>
              <a:t>3. You are asked to smile or keep a neutral face and indicate that with a button press</a:t>
            </a:r>
          </a:p>
          <a:p>
            <a:pPr>
              <a:spcAft>
                <a:spcPts val="1200"/>
              </a:spcAft>
            </a:pPr>
            <a:r>
              <a:rPr lang="en-CH" sz="2200" dirty="0">
                <a:solidFill>
                  <a:schemeClr val="bg1"/>
                </a:solidFill>
                <a:latin typeface="Arial" panose="020B0604020202020204" pitchFamily="34" charset="0"/>
                <a:cs typeface="Arial" panose="020B0604020202020204" pitchFamily="34" charset="0"/>
              </a:rPr>
              <a:t>4. You smile or keep a neutral face</a:t>
            </a:r>
          </a:p>
          <a:p>
            <a:pPr>
              <a:spcAft>
                <a:spcPts val="1200"/>
              </a:spcAft>
            </a:pPr>
            <a:r>
              <a:rPr lang="en-CH" sz="2200" dirty="0">
                <a:solidFill>
                  <a:schemeClr val="bg1"/>
                </a:solidFill>
                <a:latin typeface="Arial" panose="020B0604020202020204" pitchFamily="34" charset="0"/>
                <a:cs typeface="Arial" panose="020B0604020202020204" pitchFamily="34" charset="0"/>
              </a:rPr>
              <a:t>5. You then see the face smiling back at you or staying neutral</a:t>
            </a:r>
          </a:p>
          <a:p>
            <a:pPr>
              <a:spcAft>
                <a:spcPts val="1200"/>
              </a:spcAft>
            </a:pPr>
            <a:r>
              <a:rPr lang="en-CH" sz="2200" dirty="0">
                <a:solidFill>
                  <a:schemeClr val="bg1"/>
                </a:solidFill>
                <a:latin typeface="Arial" panose="020B0604020202020204" pitchFamily="34" charset="0"/>
                <a:cs typeface="Arial" panose="020B0604020202020204" pitchFamily="34" charset="0"/>
              </a:rPr>
              <a:t>6. You </a:t>
            </a:r>
            <a:r>
              <a:rPr lang="en-CH" sz="2200" u="sng" dirty="0">
                <a:solidFill>
                  <a:schemeClr val="bg1"/>
                </a:solidFill>
                <a:latin typeface="Arial" panose="020B0604020202020204" pitchFamily="34" charset="0"/>
                <a:cs typeface="Arial" panose="020B0604020202020204" pitchFamily="34" charset="0"/>
              </a:rPr>
              <a:t>receive a point </a:t>
            </a:r>
            <a:r>
              <a:rPr lang="en-CH" sz="2200" dirty="0">
                <a:solidFill>
                  <a:schemeClr val="bg1"/>
                </a:solidFill>
                <a:latin typeface="Arial" panose="020B0604020202020204" pitchFamily="34" charset="0"/>
                <a:cs typeface="Arial" panose="020B0604020202020204" pitchFamily="34" charset="0"/>
              </a:rPr>
              <a:t>if you smiled and got a smile back or if the face stayed neutral when you also stayed neutral.</a:t>
            </a:r>
          </a:p>
          <a:p>
            <a:endParaRPr lang="en-CH" sz="2200" dirty="0">
              <a:solidFill>
                <a:schemeClr val="bg1"/>
              </a:solidFill>
              <a:latin typeface="Arial" panose="020B0604020202020204" pitchFamily="34" charset="0"/>
              <a:cs typeface="Arial" panose="020B0604020202020204" pitchFamily="34" charset="0"/>
            </a:endParaRPr>
          </a:p>
          <a:p>
            <a:pPr algn="ctr">
              <a:spcAft>
                <a:spcPts val="1200"/>
              </a:spcAft>
            </a:pPr>
            <a:r>
              <a:rPr lang="en-CH" sz="2200" dirty="0">
                <a:solidFill>
                  <a:schemeClr val="bg1"/>
                </a:solidFill>
                <a:latin typeface="Arial" panose="020B0604020202020204" pitchFamily="34" charset="0"/>
                <a:cs typeface="Arial" panose="020B0604020202020204" pitchFamily="34" charset="0"/>
              </a:rPr>
              <a:t>Your goal is to predict accurately, whether a face will smile back at you or not.</a:t>
            </a:r>
          </a:p>
        </p:txBody>
      </p:sp>
    </p:spTree>
    <p:extLst>
      <p:ext uri="{BB962C8B-B14F-4D97-AF65-F5344CB8AC3E}">
        <p14:creationId xmlns:p14="http://schemas.microsoft.com/office/powerpoint/2010/main" val="297611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stay neutral in return,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50 points across all tasks you will earn an additional 5 AUD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100 points across all tasks you will earn an additional 5 AUD on top of the participation reimbursement and the 50-point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each task you will learn how many points you accumulated.</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08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42480A-BBD8-6D26-ED28-6A7FA443D398}"/>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02473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9FD08C-73E1-7B9E-6DEC-32BF3283A1A4}"/>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7144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26774-AD3D-A2BF-8B22-289424073E47}"/>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13946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0F08B-DC1B-BB78-54B3-C8A371BB9278}"/>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58654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3729A-FF3F-F995-3345-DEEDC1FC84C1}"/>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13142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TotalTime>
  <Words>524</Words>
  <Application>Microsoft Macintosh PowerPoint</Application>
  <PresentationFormat>Widescreen</PresentationFormat>
  <Paragraphs>59</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Avenir Black</vt:lpstr>
      <vt:lpstr>Avenir Book</vt:lpstr>
      <vt:lpstr>Avenir Light</vt:lpstr>
      <vt:lpstr>Calibri</vt:lpstr>
      <vt:lpstr>Calibri Light</vt:lpstr>
      <vt:lpstr>Office Theme</vt:lpstr>
      <vt:lpstr>Social-Affective Prediction (SAP) Task  </vt:lpstr>
      <vt:lpstr>Practice Task Slides (12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Task Slides in scanner (4 trials)</vt:lpstr>
      <vt:lpstr>PowerPoint Presentation</vt:lpstr>
      <vt:lpstr>Main Task Slides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Social-Affective Prediction (SAP) Task  </dc:title>
  <dc:creator>Katharina Wellstein</dc:creator>
  <cp:lastModifiedBy>Katharina Wellstein</cp:lastModifiedBy>
  <cp:revision>15</cp:revision>
  <dcterms:created xsi:type="dcterms:W3CDTF">2024-02-18T22:57:18Z</dcterms:created>
  <dcterms:modified xsi:type="dcterms:W3CDTF">2024-09-26T05:11:50Z</dcterms:modified>
</cp:coreProperties>
</file>