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283" r:id="rId6"/>
    <p:sldId id="3479" r:id="rId7"/>
    <p:sldId id="3480" r:id="rId8"/>
    <p:sldId id="3481" r:id="rId9"/>
    <p:sldId id="3482" r:id="rId10"/>
    <p:sldId id="3483" r:id="rId11"/>
    <p:sldId id="3484" r:id="rId12"/>
    <p:sldId id="3485" r:id="rId13"/>
    <p:sldId id="3486" r:id="rId14"/>
    <p:sldId id="261" r:id="rId15"/>
    <p:sldId id="3471" r:id="rId16"/>
    <p:sldId id="3472" r:id="rId17"/>
    <p:sldId id="3475" r:id="rId18"/>
    <p:sldId id="3474" r:id="rId19"/>
    <p:sldId id="3498" r:id="rId20"/>
    <p:sldId id="3502" r:id="rId21"/>
    <p:sldId id="3500" r:id="rId22"/>
    <p:sldId id="3501" r:id="rId23"/>
    <p:sldId id="3499" r:id="rId24"/>
    <p:sldId id="3473" r:id="rId25"/>
    <p:sldId id="3478" r:id="rId26"/>
    <p:sldId id="284" r:id="rId27"/>
    <p:sldId id="286" r:id="rId28"/>
    <p:sldId id="287" r:id="rId29"/>
    <p:sldId id="3465" r:id="rId30"/>
    <p:sldId id="3466" r:id="rId31"/>
    <p:sldId id="294" r:id="rId32"/>
    <p:sldId id="3487" r:id="rId33"/>
    <p:sldId id="3488" r:id="rId34"/>
    <p:sldId id="3489" r:id="rId35"/>
    <p:sldId id="3490" r:id="rId36"/>
    <p:sldId id="3491" r:id="rId37"/>
    <p:sldId id="3492" r:id="rId38"/>
    <p:sldId id="3493" r:id="rId39"/>
    <p:sldId id="3494" r:id="rId40"/>
    <p:sldId id="3495" r:id="rId41"/>
    <p:sldId id="3468" r:id="rId42"/>
    <p:sldId id="3476" r:id="rId43"/>
    <p:sldId id="3477" r:id="rId44"/>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812"/>
    <p:restoredTop sz="95666"/>
  </p:normalViewPr>
  <p:slideViewPr>
    <p:cSldViewPr snapToGrid="0">
      <p:cViewPr varScale="1">
        <p:scale>
          <a:sx n="107" d="100"/>
          <a:sy n="107" d="100"/>
        </p:scale>
        <p:origin x="368"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25.07.24</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25.07.24</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06215C-C202-A0A5-D9BC-629C891621CD}"/>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775927-DE82-7C3D-5119-5E5604393D2F}"/>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18794A-3CD2-5AE8-8036-1B3AE3CD1331}"/>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9F8F08-EA7D-2114-82DD-35DA07FC363B}"/>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193468"/>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this person’s Smiliness?</a:t>
            </a:r>
          </a:p>
        </p:txBody>
      </p:sp>
      <p:pic>
        <p:nvPicPr>
          <p:cNvPr id="6" name="Picture 5">
            <a:extLst>
              <a:ext uri="{FF2B5EF4-FFF2-40B4-BE49-F238E27FC236}">
                <a16:creationId xmlns:a16="http://schemas.microsoft.com/office/drawing/2014/main" id="{8DEC7DB8-AEA6-F91D-1EB7-96EC60EB7C85}"/>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3" name="TextBox 2">
            <a:extLst>
              <a:ext uri="{FF2B5EF4-FFF2-40B4-BE49-F238E27FC236}">
                <a16:creationId xmlns:a16="http://schemas.microsoft.com/office/drawing/2014/main" id="{1F50AED6-C15A-90AC-8ED7-4E422F4882E6}"/>
              </a:ext>
            </a:extLst>
          </p:cNvPr>
          <p:cNvSpPr txBox="1"/>
          <p:nvPr/>
        </p:nvSpPr>
        <p:spPr>
          <a:xfrm>
            <a:off x="373853" y="687283"/>
            <a:ext cx="11444287" cy="830997"/>
          </a:xfrm>
          <a:prstGeom prst="rect">
            <a:avLst/>
          </a:prstGeom>
          <a:noFill/>
        </p:spPr>
        <p:txBody>
          <a:bodyPr wrap="square" rtlCol="0">
            <a:spAutoFit/>
          </a:bodyPr>
          <a:lstStyle/>
          <a:p>
            <a:r>
              <a:rPr lang="en-CH" sz="2400" dirty="0">
                <a:solidFill>
                  <a:schemeClr val="bg1"/>
                </a:solidFill>
                <a:latin typeface="Arial" panose="020B0604020202020204" pitchFamily="34" charset="0"/>
                <a:cs typeface="Arial" panose="020B0604020202020204" pitchFamily="34" charset="0"/>
              </a:rPr>
              <a:t>How likely is this person to smile back when receiving a smile? </a:t>
            </a:r>
          </a:p>
          <a:p>
            <a:r>
              <a:rPr lang="en-CH" sz="2400" dirty="0">
                <a:solidFill>
                  <a:schemeClr val="bg1"/>
                </a:solidFill>
                <a:latin typeface="Arial" panose="020B0604020202020204" pitchFamily="34" charset="0"/>
                <a:cs typeface="Arial" panose="020B0604020202020204" pitchFamily="34" charset="0"/>
              </a:rPr>
              <a:t>Press ➡︎ to stop the sliding bar.</a:t>
            </a:r>
          </a:p>
        </p:txBody>
      </p:sp>
    </p:spTree>
    <p:extLst>
      <p:ext uri="{BB962C8B-B14F-4D97-AF65-F5344CB8AC3E}">
        <p14:creationId xmlns:p14="http://schemas.microsoft.com/office/powerpoint/2010/main" val="1841310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5" name="TextBox 4">
            <a:extLst>
              <a:ext uri="{FF2B5EF4-FFF2-40B4-BE49-F238E27FC236}">
                <a16:creationId xmlns:a16="http://schemas.microsoft.com/office/drawing/2014/main" id="{13EB8540-5F6C-5E1A-1301-5E493E0CB779}"/>
              </a:ext>
            </a:extLst>
          </p:cNvPr>
          <p:cNvSpPr txBox="1"/>
          <p:nvPr/>
        </p:nvSpPr>
        <p:spPr>
          <a:xfrm>
            <a:off x="373853" y="687283"/>
            <a:ext cx="11444287" cy="6001643"/>
          </a:xfrm>
          <a:prstGeom prst="rect">
            <a:avLst/>
          </a:prstGeom>
          <a:noFill/>
        </p:spPr>
        <p:txBody>
          <a:bodyPr wrap="square" rtlCol="0">
            <a:spAutoFit/>
          </a:bodyPr>
          <a:lstStyle/>
          <a:p>
            <a:r>
              <a:rPr lang="en-CH" sz="2400" dirty="0">
                <a:solidFill>
                  <a:schemeClr val="bg1"/>
                </a:solidFill>
                <a:latin typeface="Arial" panose="020B0604020202020204" pitchFamily="34" charset="0"/>
                <a:cs typeface="Arial" panose="020B0604020202020204" pitchFamily="34" charset="0"/>
              </a:rPr>
              <a:t>Do you choose to smile at this person and see if they smile back?</a:t>
            </a:r>
          </a:p>
          <a:p>
            <a:r>
              <a:rPr lang="en-CH" sz="2400" dirty="0">
                <a:solidFill>
                  <a:schemeClr val="bg1"/>
                </a:solidFill>
                <a:latin typeface="Arial" panose="020B0604020202020204" pitchFamily="34" charset="0"/>
                <a:cs typeface="Arial" panose="020B0604020202020204" pitchFamily="34" charset="0"/>
              </a:rPr>
              <a:t>⬅ to start smiling and when you finished ➡︎ smiling.*</a:t>
            </a:r>
          </a:p>
          <a:p>
            <a:r>
              <a:rPr lang="en-CH" sz="2400" dirty="0">
                <a:solidFill>
                  <a:schemeClr val="bg1"/>
                </a:solidFill>
                <a:latin typeface="Arial" panose="020B0604020202020204" pitchFamily="34" charset="0"/>
                <a:cs typeface="Arial" panose="020B0604020202020204" pitchFamily="34" charset="0"/>
              </a:rPr>
              <a:t>⬆︎ if you choose not to smile at this person.</a:t>
            </a: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endParaRPr lang="en-CH" sz="2400" dirty="0">
              <a:solidFill>
                <a:schemeClr val="bg1"/>
              </a:solidFill>
              <a:latin typeface="Arial" panose="020B0604020202020204" pitchFamily="34" charset="0"/>
              <a:cs typeface="Arial" panose="020B0604020202020204" pitchFamily="34" charset="0"/>
            </a:endParaRPr>
          </a:p>
          <a:p>
            <a:r>
              <a:rPr lang="en-CH" sz="2400" dirty="0">
                <a:solidFill>
                  <a:schemeClr val="bg1"/>
                </a:solidFill>
                <a:latin typeface="Arial" panose="020B0604020202020204" pitchFamily="34" charset="0"/>
                <a:cs typeface="Arial" panose="020B0604020202020204" pitchFamily="34" charset="0"/>
              </a:rPr>
              <a:t>* Indicating that you stopped is important in the MRI scanner because of how the MRI scanner works.</a:t>
            </a:r>
          </a:p>
        </p:txBody>
      </p:sp>
    </p:spTree>
    <p:extLst>
      <p:ext uri="{BB962C8B-B14F-4D97-AF65-F5344CB8AC3E}">
        <p14:creationId xmlns:p14="http://schemas.microsoft.com/office/powerpoint/2010/main" val="2198318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3638998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555641"/>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(incl. yawning, clenching your fists or yaw, wiggling your toes) the data cannot be used. So if you are uncomfortable, please let us know at this point. The data quality will be best if you are relaxed and still. Try not to tensen up any muscles, also keep your face relaxed when you are not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sym typeface="Wingdings" pitchFamily="2" charset="2"/>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70 points you get an additional bonus of AUD 5, if you colledt 120 points you get a bonus of AUD 10.</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15 minutes. </a:t>
            </a:r>
          </a:p>
        </p:txBody>
      </p:sp>
    </p:spTree>
    <p:extLst>
      <p:ext uri="{BB962C8B-B14F-4D97-AF65-F5344CB8AC3E}">
        <p14:creationId xmlns:p14="http://schemas.microsoft.com/office/powerpoint/2010/main" val="1357929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893647"/>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SAP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SAP task that you have practiced already. </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During the main task you cannot ask any questions. So if you have any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Everytime you predict correctly and receive a congruent reaction (you smile – t</a:t>
            </a:r>
            <a:r>
              <a:rPr lang="en-GB" sz="2200" dirty="0">
                <a:solidFill>
                  <a:schemeClr val="bg1"/>
                </a:solidFill>
                <a:latin typeface="Arial" panose="020B0604020202020204" pitchFamily="34" charset="0"/>
                <a:cs typeface="Arial" panose="020B0604020202020204" pitchFamily="34" charset="0"/>
              </a:rPr>
              <a:t>he</a:t>
            </a:r>
            <a:r>
              <a:rPr lang="en-CH" sz="2200" dirty="0">
                <a:solidFill>
                  <a:schemeClr val="bg1"/>
                </a:solidFill>
                <a:latin typeface="Arial" panose="020B0604020202020204" pitchFamily="34" charset="0"/>
                <a:cs typeface="Arial" panose="020B0604020202020204" pitchFamily="34" charset="0"/>
              </a:rPr>
              <a:t> face smiles or you stay neutral – the face stays neutral) you earn a point. If you collect 70 points you get an additional bonus of AUD 5, if you colledt 120 points you get a bonus of AUD 10.</a:t>
            </a:r>
          </a:p>
          <a:p>
            <a:endParaRPr lang="en-CH" sz="2200" dirty="0">
              <a:solidFill>
                <a:schemeClr val="bg1"/>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CH" sz="2200" dirty="0">
                <a:solidFill>
                  <a:schemeClr val="bg1"/>
                </a:solidFill>
                <a:latin typeface="Arial" panose="020B0604020202020204" pitchFamily="34" charset="0"/>
                <a:cs typeface="Arial" panose="020B0604020202020204" pitchFamily="34" charset="0"/>
              </a:rPr>
              <a:t>The task is going to take ca. 15 minutes. </a:t>
            </a:r>
          </a:p>
        </p:txBody>
      </p:sp>
    </p:spTree>
    <p:extLst>
      <p:ext uri="{BB962C8B-B14F-4D97-AF65-F5344CB8AC3E}">
        <p14:creationId xmlns:p14="http://schemas.microsoft.com/office/powerpoint/2010/main" val="4102652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SAP 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88883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193468"/>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this person’s smiliness?</a:t>
            </a:r>
          </a:p>
        </p:txBody>
      </p:sp>
      <p:pic>
        <p:nvPicPr>
          <p:cNvPr id="6" name="Picture 5">
            <a:extLst>
              <a:ext uri="{FF2B5EF4-FFF2-40B4-BE49-F238E27FC236}">
                <a16:creationId xmlns:a16="http://schemas.microsoft.com/office/drawing/2014/main" id="{8DEC7DB8-AEA6-F91D-1EB7-96EC60EB7C85}"/>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3" name="TextBox 2">
            <a:extLst>
              <a:ext uri="{FF2B5EF4-FFF2-40B4-BE49-F238E27FC236}">
                <a16:creationId xmlns:a16="http://schemas.microsoft.com/office/drawing/2014/main" id="{1F50AED6-C15A-90AC-8ED7-4E422F4882E6}"/>
              </a:ext>
            </a:extLst>
          </p:cNvPr>
          <p:cNvSpPr txBox="1"/>
          <p:nvPr/>
        </p:nvSpPr>
        <p:spPr>
          <a:xfrm>
            <a:off x="373853" y="687283"/>
            <a:ext cx="11444287" cy="461665"/>
          </a:xfrm>
          <a:prstGeom prst="rect">
            <a:avLst/>
          </a:prstGeom>
          <a:noFill/>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Use the index finger to stop the sliding bar.</a:t>
            </a:r>
          </a:p>
        </p:txBody>
      </p:sp>
    </p:spTree>
    <p:extLst>
      <p:ext uri="{BB962C8B-B14F-4D97-AF65-F5344CB8AC3E}">
        <p14:creationId xmlns:p14="http://schemas.microsoft.com/office/powerpoint/2010/main" val="1385509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582762-AD39-FD35-B38A-051614F60C13}"/>
              </a:ext>
            </a:extLst>
          </p:cNvPr>
          <p:cNvSpPr txBox="1"/>
          <p:nvPr/>
        </p:nvSpPr>
        <p:spPr>
          <a:xfrm>
            <a:off x="373856" y="490866"/>
            <a:ext cx="11444287" cy="523220"/>
          </a:xfrm>
          <a:prstGeom prst="rect">
            <a:avLst/>
          </a:prstGeom>
          <a:noFill/>
        </p:spPr>
        <p:txBody>
          <a:bodyPr wrap="square" rtlCol="0">
            <a:spAutoFit/>
          </a:bodyPr>
          <a:lstStyle/>
          <a:p>
            <a:pPr algn="ctr"/>
            <a:r>
              <a:rPr lang="en-CH" sz="2800" dirty="0">
                <a:solidFill>
                  <a:schemeClr val="bg1"/>
                </a:solidFill>
                <a:latin typeface="Arial" panose="020B0604020202020204" pitchFamily="34" charset="0"/>
                <a:cs typeface="Arial" panose="020B0604020202020204" pitchFamily="34" charset="0"/>
              </a:rPr>
              <a:t>What’s their General Smiliness?</a:t>
            </a:r>
          </a:p>
        </p:txBody>
      </p:sp>
      <p:sp>
        <p:nvSpPr>
          <p:cNvPr id="4" name="TextBox 3">
            <a:extLst>
              <a:ext uri="{FF2B5EF4-FFF2-40B4-BE49-F238E27FC236}">
                <a16:creationId xmlns:a16="http://schemas.microsoft.com/office/drawing/2014/main" id="{695D40FF-A1FE-E022-930A-B1F85985ACA6}"/>
              </a:ext>
            </a:extLst>
          </p:cNvPr>
          <p:cNvSpPr txBox="1"/>
          <p:nvPr/>
        </p:nvSpPr>
        <p:spPr>
          <a:xfrm>
            <a:off x="502442" y="6215391"/>
            <a:ext cx="11444287" cy="523220"/>
          </a:xfrm>
          <a:prstGeom prst="rect">
            <a:avLst/>
          </a:prstGeom>
          <a:noFill/>
        </p:spPr>
        <p:txBody>
          <a:bodyPr wrap="square" rtlCol="0">
            <a:spAutoFit/>
          </a:bodyPr>
          <a:lstStyle/>
          <a:p>
            <a:pPr algn="ctr"/>
            <a:r>
              <a:rPr lang="en-GB" sz="2800" dirty="0">
                <a:solidFill>
                  <a:schemeClr val="bg1"/>
                </a:solidFill>
                <a:latin typeface="Arial" panose="020B0604020202020204" pitchFamily="34" charset="0"/>
                <a:cs typeface="Arial" panose="020B0604020202020204" pitchFamily="34" charset="0"/>
              </a:rPr>
              <a:t>v</a:t>
            </a:r>
            <a:r>
              <a:rPr lang="en-CH" sz="2800" dirty="0">
                <a:solidFill>
                  <a:schemeClr val="bg1"/>
                </a:solidFill>
                <a:latin typeface="Arial" panose="020B0604020202020204" pitchFamily="34" charset="0"/>
                <a:cs typeface="Arial" panose="020B0604020202020204" pitchFamily="34" charset="0"/>
              </a:rPr>
              <a:t>ery unlikely……..……………|…………………………………very likely</a:t>
            </a:r>
          </a:p>
        </p:txBody>
      </p:sp>
      <p:pic>
        <p:nvPicPr>
          <p:cNvPr id="3" name="Picture 2">
            <a:extLst>
              <a:ext uri="{FF2B5EF4-FFF2-40B4-BE49-F238E27FC236}">
                <a16:creationId xmlns:a16="http://schemas.microsoft.com/office/drawing/2014/main" id="{806E8D17-9B9E-C3AB-0A7F-48472E18AF7C}"/>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6234433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2361CFE-4012-70A1-CB6C-259411BA06A1}"/>
              </a:ext>
            </a:extLst>
          </p:cNvPr>
          <p:cNvPicPr>
            <a:picLocks noChangeAspect="1"/>
          </p:cNvPicPr>
          <p:nvPr/>
        </p:nvPicPr>
        <p:blipFill>
          <a:blip r:embed="rId2"/>
          <a:stretch>
            <a:fillRect/>
          </a:stretch>
        </p:blipFill>
        <p:spPr>
          <a:xfrm>
            <a:off x="3507203" y="1608882"/>
            <a:ext cx="5177589" cy="3951318"/>
          </a:xfrm>
          <a:prstGeom prst="rect">
            <a:avLst/>
          </a:prstGeom>
        </p:spPr>
      </p:pic>
      <p:sp>
        <p:nvSpPr>
          <p:cNvPr id="2" name="TextBox 1">
            <a:extLst>
              <a:ext uri="{FF2B5EF4-FFF2-40B4-BE49-F238E27FC236}">
                <a16:creationId xmlns:a16="http://schemas.microsoft.com/office/drawing/2014/main" id="{32E15C6E-CD45-EEE2-EAB3-BB8B480EE7E4}"/>
              </a:ext>
            </a:extLst>
          </p:cNvPr>
          <p:cNvSpPr txBox="1"/>
          <p:nvPr/>
        </p:nvSpPr>
        <p:spPr>
          <a:xfrm>
            <a:off x="1" y="687283"/>
            <a:ext cx="12192000" cy="830997"/>
          </a:xfrm>
          <a:prstGeom prst="rect">
            <a:avLst/>
          </a:prstGeom>
          <a:noFill/>
        </p:spPr>
        <p:txBody>
          <a:bodyPr wrap="square" lIns="36000" rIns="36000" rtlCol="0">
            <a:spAutoFit/>
          </a:bodyPr>
          <a:lstStyle/>
          <a:p>
            <a:pPr algn="ctr"/>
            <a:r>
              <a:rPr lang="en-US" sz="2400" dirty="0">
                <a:solidFill>
                  <a:schemeClr val="bg1"/>
                </a:solidFill>
                <a:latin typeface="Arial" panose="020B0604020202020204" pitchFamily="34" charset="0"/>
                <a:cs typeface="Arial" panose="020B0604020202020204" pitchFamily="34" charset="0"/>
              </a:rPr>
              <a:t>Choose to smile: use index finger to start and ring finger when your face is neutral again.</a:t>
            </a:r>
          </a:p>
          <a:p>
            <a:pPr algn="ctr"/>
            <a:r>
              <a:rPr lang="en-US" sz="2400" dirty="0">
                <a:solidFill>
                  <a:schemeClr val="bg1"/>
                </a:solidFill>
                <a:latin typeface="Arial" panose="020B0604020202020204" pitchFamily="34" charset="0"/>
                <a:cs typeface="Arial" panose="020B0604020202020204" pitchFamily="34" charset="0"/>
              </a:rPr>
              <a:t>Choose to stay neutral: indicate choice with middle finger.</a:t>
            </a:r>
            <a:endParaRPr lang="en-CH" sz="24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36141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start with button press]</a:t>
            </a:r>
          </a:p>
        </p:txBody>
      </p:sp>
      <p:pic>
        <p:nvPicPr>
          <p:cNvPr id="3" name="Picture 2">
            <a:extLst>
              <a:ext uri="{FF2B5EF4-FFF2-40B4-BE49-F238E27FC236}">
                <a16:creationId xmlns:a16="http://schemas.microsoft.com/office/drawing/2014/main" id="{6C07DFE1-A2CD-49FF-F1E5-D491292C692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9101720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36EA789-13CE-DB7E-6F3B-2FC8531B9D22}"/>
              </a:ext>
            </a:extLst>
          </p:cNvPr>
          <p:cNvSpPr txBox="1"/>
          <p:nvPr/>
        </p:nvSpPr>
        <p:spPr>
          <a:xfrm>
            <a:off x="373855" y="605689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indicates skip with button press]</a:t>
            </a:r>
          </a:p>
        </p:txBody>
      </p:sp>
      <p:pic>
        <p:nvPicPr>
          <p:cNvPr id="4" name="Picture 3">
            <a:extLst>
              <a:ext uri="{FF2B5EF4-FFF2-40B4-BE49-F238E27FC236}">
                <a16:creationId xmlns:a16="http://schemas.microsoft.com/office/drawing/2014/main" id="{40172DCA-CAC4-22AA-4153-0C13A4678131}"/>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731839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64940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the SAP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SAP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how likely this person is to smile back when receiving a smile</a:t>
            </a:r>
          </a:p>
          <a:p>
            <a:pPr>
              <a:spcAft>
                <a:spcPts val="1200"/>
              </a:spcAft>
            </a:pPr>
            <a:r>
              <a:rPr lang="en-CH" sz="2200" dirty="0">
                <a:solidFill>
                  <a:schemeClr val="bg1"/>
                </a:solidFill>
                <a:latin typeface="Arial" panose="020B0604020202020204" pitchFamily="34" charset="0"/>
                <a:cs typeface="Arial" panose="020B0604020202020204" pitchFamily="34" charset="0"/>
              </a:rPr>
              <a:t>3. You are asked to smile or keep a neutral face and indicate that with a button press</a:t>
            </a:r>
          </a:p>
          <a:p>
            <a:pPr>
              <a:spcAft>
                <a:spcPts val="1200"/>
              </a:spcAft>
            </a:pPr>
            <a:r>
              <a:rPr lang="en-CH" sz="2200" dirty="0">
                <a:solidFill>
                  <a:schemeClr val="bg1"/>
                </a:solidFill>
                <a:latin typeface="Arial" panose="020B0604020202020204" pitchFamily="34" charset="0"/>
                <a:cs typeface="Arial" panose="020B0604020202020204" pitchFamily="34" charset="0"/>
              </a:rPr>
              <a:t>4.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pPr>
              <a:spcAft>
                <a:spcPts val="1200"/>
              </a:spcAft>
            </a:pPr>
            <a:r>
              <a:rPr lang="en-CH" sz="2200" dirty="0">
                <a:solidFill>
                  <a:schemeClr val="bg1"/>
                </a:solidFill>
                <a:latin typeface="Arial" panose="020B0604020202020204" pitchFamily="34" charset="0"/>
                <a:cs typeface="Arial" panose="020B0604020202020204" pitchFamily="34" charset="0"/>
              </a:rPr>
              <a:t>6. You </a:t>
            </a:r>
            <a:r>
              <a:rPr lang="en-CH" sz="2200" u="sng" dirty="0">
                <a:solidFill>
                  <a:schemeClr val="bg1"/>
                </a:solidFill>
                <a:latin typeface="Arial" panose="020B0604020202020204" pitchFamily="34" charset="0"/>
                <a:cs typeface="Arial" panose="020B0604020202020204" pitchFamily="34" charset="0"/>
              </a:rPr>
              <a:t>receive a point </a:t>
            </a:r>
            <a:r>
              <a:rPr lang="en-CH" sz="2200" dirty="0">
                <a:solidFill>
                  <a:schemeClr val="bg1"/>
                </a:solidFill>
                <a:latin typeface="Arial" panose="020B0604020202020204" pitchFamily="34" charset="0"/>
                <a:cs typeface="Arial" panose="020B0604020202020204" pitchFamily="34" charset="0"/>
              </a:rPr>
              <a:t>if you smiled and got a smile back or if the face stayed neutral when you also stayed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0A9DA5-1FD9-012D-2AF2-C70E43B8A3F1}"/>
              </a:ext>
            </a:extLst>
          </p:cNvPr>
          <p:cNvSpPr txBox="1"/>
          <p:nvPr/>
        </p:nvSpPr>
        <p:spPr>
          <a:xfrm>
            <a:off x="467718" y="5709653"/>
            <a:ext cx="11444287" cy="523220"/>
          </a:xfrm>
          <a:prstGeom prst="rect">
            <a:avLst/>
          </a:prstGeom>
          <a:noFill/>
        </p:spPr>
        <p:txBody>
          <a:bodyPr wrap="square" rtlCol="0">
            <a:spAutoFit/>
          </a:bodyPr>
          <a:lstStyle/>
          <a:p>
            <a:pPr algn="ctr"/>
            <a:r>
              <a:rPr lang="en-GB" sz="2800" i="1" dirty="0">
                <a:solidFill>
                  <a:schemeClr val="bg1"/>
                </a:solidFill>
                <a:latin typeface="Arial" panose="020B0604020202020204" pitchFamily="34" charset="0"/>
                <a:cs typeface="Arial" panose="020B0604020202020204" pitchFamily="34" charset="0"/>
              </a:rPr>
              <a:t>[P</a:t>
            </a:r>
            <a:r>
              <a:rPr lang="en-CH" sz="2800" i="1" dirty="0">
                <a:solidFill>
                  <a:schemeClr val="bg1"/>
                </a:solidFill>
                <a:latin typeface="Arial" panose="020B0604020202020204" pitchFamily="34" charset="0"/>
                <a:cs typeface="Arial" panose="020B0604020202020204" pitchFamily="34" charset="0"/>
              </a:rPr>
              <a:t>articipant smiles indicates stop with button press]</a:t>
            </a:r>
          </a:p>
        </p:txBody>
      </p:sp>
      <p:pic>
        <p:nvPicPr>
          <p:cNvPr id="3" name="Picture 2">
            <a:extLst>
              <a:ext uri="{FF2B5EF4-FFF2-40B4-BE49-F238E27FC236}">
                <a16:creationId xmlns:a16="http://schemas.microsoft.com/office/drawing/2014/main" id="{CD5CDD1B-25C5-903A-7EE0-76946005CD2A}"/>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25062996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EFCF8B2-4B20-26B3-46DC-0BB4827EEAF2}"/>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40497907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ED500B3-04F6-F96C-783F-04C815BBA52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1914360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ABC92-F2E3-A733-37E2-94E1C4AAA4CB}"/>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58834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1995BA-36D4-5C71-38DC-FA3615EDBA1C}"/>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41822407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C0382A-E985-6D86-51C1-B0C50BBB4036}"/>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8655106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608201E-83F9-1F76-9ACB-08B08B1252B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2765335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8166CB-00EF-9524-29D3-3DBB370EFA3E}"/>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1558005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D78C45-367B-013D-6AE1-ECEF9BE68782}"/>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704022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D85AB63-23F3-B733-1826-5D7A68505988}"/>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28542843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3877985"/>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stay neutral in return,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80 points you will earn an additional 5 AUD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120 points you will earn an additional 5 AUDon top of the participation reimbursement and the 80-point bonus.</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CFDE45-71EC-8D32-5999-374716A9EAF5}"/>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38805443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15293587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5BA1990-0956-73A6-ED1F-76EAC2A24623}"/>
              </a:ext>
            </a:extLst>
          </p:cNvPr>
          <p:cNvPicPr>
            <a:picLocks noChangeAspect="1"/>
          </p:cNvPicPr>
          <p:nvPr/>
        </p:nvPicPr>
        <p:blipFill>
          <a:blip r:embed="rId2"/>
          <a:stretch>
            <a:fillRect/>
          </a:stretch>
        </p:blipFill>
        <p:spPr>
          <a:xfrm>
            <a:off x="3507203" y="1608882"/>
            <a:ext cx="5177589" cy="3951318"/>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007B45-5829-55B4-FFDE-ADDE76D55E7A}"/>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E4951E3-1A6B-EC3E-1BA1-4E534825FDA0}"/>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413946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C8536A2-9FF6-82F8-907B-C783CAA42764}"/>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45069F-CE78-D152-9A26-DA5C75E29A52}"/>
              </a:ext>
            </a:extLst>
          </p:cNvPr>
          <p:cNvPicPr>
            <a:picLocks noChangeAspect="1"/>
          </p:cNvPicPr>
          <p:nvPr/>
        </p:nvPicPr>
        <p:blipFill>
          <a:blip r:embed="rId2"/>
          <a:stretch>
            <a:fillRect/>
          </a:stretch>
        </p:blipFill>
        <p:spPr>
          <a:xfrm>
            <a:off x="3506400" y="1609200"/>
            <a:ext cx="5174814" cy="3949200"/>
          </a:xfrm>
          <a:prstGeom prst="rect">
            <a:avLst/>
          </a:prstGeom>
        </p:spPr>
      </p:pic>
    </p:spTree>
    <p:extLst>
      <p:ext uri="{BB962C8B-B14F-4D97-AF65-F5344CB8AC3E}">
        <p14:creationId xmlns:p14="http://schemas.microsoft.com/office/powerpoint/2010/main" val="1313142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844</Words>
  <Application>Microsoft Macintosh PowerPoint</Application>
  <PresentationFormat>Widescreen</PresentationFormat>
  <Paragraphs>96</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Avenir Black</vt:lpstr>
      <vt:lpstr>Avenir Book</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13</cp:revision>
  <dcterms:created xsi:type="dcterms:W3CDTF">2024-02-18T22:57:18Z</dcterms:created>
  <dcterms:modified xsi:type="dcterms:W3CDTF">2024-07-25T05:38:55Z</dcterms:modified>
</cp:coreProperties>
</file>