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6" r:id="rId5"/>
    <p:sldId id="27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8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DDA0-71BA-A6FC-B836-566542DE2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C68BA-FCB1-192E-B3A6-1CEDD8AA8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851EF-E7CE-ED67-A226-A84130CA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3FB4A-B621-1A35-8DB4-0E584CB7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9F96C-28B3-E403-093A-A87FF630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2FC9-2EA1-F584-C9A8-0E7EDC7F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3B377-870E-3D6D-6C31-910322739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602C-C989-7080-487A-20DF4B90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B889F-D516-8967-3B77-CA0E096C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B4559-3EB0-2ABB-6CAD-D598AD5E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2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24B4E-D671-717E-9B4D-E9301CB89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3470B-0FB5-B35E-4839-EC55AFD55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D5A2-F83F-69C5-C239-90809A91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8815B-99BE-A2D5-DD59-037EDEB1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F23D-F784-97C1-6FA6-A0850B3D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6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AE28-CA03-CC85-FDF1-50C303A4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CF79-EB50-285B-B7F8-16B99EA6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DFE5C-952F-17A4-3E43-D1B986C1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4607D-20DA-BD9E-49D7-A32192C7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F23C1-2CDB-0404-30EB-C224D09B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0D8F-242D-D7BB-236D-D390F1ED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8B3C4-4991-143D-134E-3546251B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8DAB1-3E89-3880-E2BF-5D0C97C3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B870-C847-F328-CF91-63DA7D34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53EFA-D3A1-C726-2287-618FA9D3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3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20DF-3C48-A2F9-631C-220E52D1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80D3-B7D3-B062-C7F1-AA030FE3B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128C0-7B5C-4855-78CE-B19697CC7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6CBB1-4E56-4740-9CCD-F6BCE7F7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DB759-4EB2-80A0-6E73-AC2EE101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8D389-E9CA-B940-9B19-606A186B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7CA1-95A6-DE3F-FB2A-D96CA191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21178-724E-44C6-E78B-61F5E0607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6930F-576B-1E03-025B-BB0F04700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E4770-F0AC-2D2A-5DF8-4CFBDA22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36095-CBA1-4694-2859-5DAF17908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933C9-1EB6-FD5E-F51B-F67DFA19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293C3-6999-C025-2006-BFC56B35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505CD-1B06-8863-9149-6566ACF5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5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F652-5B7E-5659-D32A-D6CACD66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784C1-ED6B-6A65-2230-2C5B9692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F52A0-7E26-CEEA-EDAD-E9C0BF75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1969C-4CD7-2041-7CBA-04A243EE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85518-C465-587F-6A12-5DBF7039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55335-60BF-D99D-3262-B086C626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7CAA-68DA-186E-8F3B-116D816C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9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7054-9F77-4EB3-600A-BCC51627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E23B4-25B9-8C9F-FC65-A761E64DF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F3D75-96E9-89DA-F86C-3E5D3BD2F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FDB95-B8CC-E428-6786-4AA30FB0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FB560-2301-93C2-58A2-B7F62C0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3C3FE-A7C3-32AD-5873-43FC9EB0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7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0D0B-C0AB-4786-E291-AC045C94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9C419-5D19-C989-698D-F5AD9EFA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6F6C3-D950-1DB2-7651-1D38FF565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2F684-DE36-BE30-3E12-97C90231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4EBD8-7137-04E7-BF04-97CB67F2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D9D8E-A316-98BA-B8D1-05608062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9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C1211-20A6-5D8A-D406-01102BB5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EE7A2-A987-3005-45EF-4D1FAFDB5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A25AE-7008-8B5E-CC64-9133BB65F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51F73-05F3-476B-AE1A-8A449826A4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788A1-83F2-F452-E555-93241DCB0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73AF3-D3FF-CA6E-33F9-4A34D6524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1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409.047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40E76-D2B5-1701-68E0-EB6848FD9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Transformers: Attention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D1B20-7141-FAD4-E9F9-A22398337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An 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805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24F12-E5F9-7075-1E1C-D7CD5ECE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Attention to the rescue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3815-5E4C-16D1-729D-7777FEC5E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b="0" i="0" u="sng" dirty="0">
                <a:effectLst/>
                <a:latin typeface="Helvetica Neue"/>
                <a:hlinkClick r:id="rId2"/>
              </a:rPr>
              <a:t>https://arxiv.org/abs/1409.0473</a:t>
            </a:r>
            <a:r>
              <a:rPr lang="en-US" sz="2200" b="0" i="0" dirty="0">
                <a:effectLst/>
                <a:latin typeface="Helvetica Neue"/>
              </a:rPr>
              <a:t> (2016: Neural Machine Translation by Jointly Learning to Align and Translate)</a:t>
            </a:r>
          </a:p>
          <a:p>
            <a:r>
              <a:rPr lang="en-US" sz="2200" dirty="0"/>
              <a:t>Uses an RNN for the encoder and decoder</a:t>
            </a:r>
          </a:p>
          <a:p>
            <a:r>
              <a:rPr lang="en-US" sz="2200" dirty="0"/>
              <a:t>The encoder RNN bi-directional, whereas the decoder is forward-only</a:t>
            </a:r>
          </a:p>
          <a:p>
            <a:r>
              <a:rPr lang="en-US" sz="2200" dirty="0"/>
              <a:t>The decoder sources not only from its own latent state as it progresses, but also a weighted sum of each of the time steps of the encoder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7194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 visual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931CE32-99F8-9D81-6F54-27E7844FC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0973" y="0"/>
            <a:ext cx="3230689" cy="543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6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46B3D093-4C72-84DF-6CA7-C4F27D07E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016" y="4179046"/>
            <a:ext cx="2392941" cy="12613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675562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Note the bi-directional and forward-only components</a:t>
            </a:r>
          </a:p>
          <a:p>
            <a:r>
              <a:rPr lang="en-US" sz="2200" dirty="0"/>
              <a:t>Note how, at each timestep, the output isn’t considering just one input and a latent state, but all of the inputs.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26933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B561A-13AC-C492-B6A7-FB325F6D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Not all inputs are equal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FE79-3A67-B0D0-071D-AA85D1E64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The point is to apply weights to the inputs</a:t>
            </a:r>
          </a:p>
          <a:p>
            <a:r>
              <a:rPr lang="en-US" sz="2200" dirty="0"/>
              <a:t>In </a:t>
            </a:r>
            <a:r>
              <a:rPr lang="en-US" sz="2200" b="0" i="1" dirty="0">
                <a:effectLst/>
              </a:rPr>
              <a:t>2016: Neural Machine Translation by Jointly Learning to Align and Translate</a:t>
            </a:r>
            <a:r>
              <a:rPr lang="en-US" sz="2200" b="0" i="0" dirty="0">
                <a:effectLst/>
              </a:rPr>
              <a:t>, </a:t>
            </a:r>
            <a:r>
              <a:rPr lang="en-US" sz="2200" dirty="0"/>
              <a:t>the weighting coefficients were found using a single-layer, feed-forward network that was co-trained with the rest of the model</a:t>
            </a:r>
          </a:p>
          <a:p>
            <a:r>
              <a:rPr lang="en-US" sz="2200" dirty="0"/>
              <a:t>In practice this worked well, but problematic due to being a memory / computation hog</a:t>
            </a:r>
          </a:p>
        </p:txBody>
      </p:sp>
    </p:spTree>
    <p:extLst>
      <p:ext uri="{BB962C8B-B14F-4D97-AF65-F5344CB8AC3E}">
        <p14:creationId xmlns:p14="http://schemas.microsoft.com/office/powerpoint/2010/main" val="33551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5EF4D-1712-BEA8-1597-7CD750E4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Attention is all you need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7761-D07D-A8EB-D66E-9171A48AA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In 2017 a paper was released by Google showing that attention was powerful enough, and that one could dispense with RNNs and CNNs altogether,</a:t>
            </a:r>
          </a:p>
          <a:p>
            <a:r>
              <a:rPr lang="en-US" sz="2200" dirty="0"/>
              <a:t>The fundamental idea is that if the embedding is done well enough, then the simple dot product is good enough to produce a similarity metric between elements of the input sequence</a:t>
            </a:r>
          </a:p>
          <a:p>
            <a:pPr lvl="1"/>
            <a:r>
              <a:rPr lang="en-US" sz="1800" dirty="0"/>
              <a:t>How?</a:t>
            </a:r>
          </a:p>
          <a:p>
            <a:r>
              <a:rPr lang="en-US" sz="2200" dirty="0"/>
              <a:t>Highly parallelizable over RNNs, greatly reduced footprint over CNNs</a:t>
            </a:r>
          </a:p>
        </p:txBody>
      </p:sp>
    </p:spTree>
    <p:extLst>
      <p:ext uri="{BB962C8B-B14F-4D97-AF65-F5344CB8AC3E}">
        <p14:creationId xmlns:p14="http://schemas.microsoft.com/office/powerpoint/2010/main" val="8974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77" name="Group 7176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7178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r>
              <a:rPr lang="en-US" sz="4000"/>
              <a:t>Scaled dot product</a:t>
            </a:r>
          </a:p>
        </p:txBody>
      </p:sp>
      <p:sp>
        <p:nvSpPr>
          <p:cNvPr id="7181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: Shape 7182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2C2E2D15-2384-9964-F164-5DB60B944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964" y="1580526"/>
            <a:ext cx="1846470" cy="9033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729161"/>
            <a:ext cx="5690043" cy="2277321"/>
          </a:xfrm>
        </p:spPr>
        <p:txBody>
          <a:bodyPr>
            <a:normAutofit/>
          </a:bodyPr>
          <a:lstStyle/>
          <a:p>
            <a:r>
              <a:rPr lang="en-US" sz="2400" dirty="0"/>
              <a:t>Note the weight matrix, </a:t>
            </a:r>
            <a:r>
              <a:rPr lang="en-US" sz="2400" i="1" dirty="0"/>
              <a:t>w</a:t>
            </a:r>
            <a:r>
              <a:rPr lang="en-US" sz="2400" dirty="0"/>
              <a:t>. This is used instead of a neural network for weighting.</a:t>
            </a:r>
          </a:p>
          <a:p>
            <a:r>
              <a:rPr lang="en-US" sz="2400" dirty="0"/>
              <a:t>In the most basic implementation, the weight matrix doesn’t even have to be learned (but is)</a:t>
            </a:r>
          </a:p>
          <a:p>
            <a:endParaRPr lang="en-US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027AC28-0B1C-506E-D646-CCE728F36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038" y="2595226"/>
            <a:ext cx="2713512" cy="223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661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000" dirty="0"/>
              <a:t>Scaled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546899" cy="1421604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200" dirty="0"/>
              <a:t>Each embedding vector is dotted with all others, this finds similarity </a:t>
            </a:r>
          </a:p>
          <a:p>
            <a:r>
              <a:rPr lang="en-US" sz="2200" dirty="0"/>
              <a:t>The dot product is then passed through a </a:t>
            </a:r>
            <a:r>
              <a:rPr lang="en-US" sz="2200" dirty="0" err="1"/>
              <a:t>softmax</a:t>
            </a:r>
            <a:r>
              <a:rPr lang="en-US" sz="2200" dirty="0"/>
              <a:t> operation to scale from 0 to 1, and to ensure each value is positive. </a:t>
            </a:r>
          </a:p>
          <a:p>
            <a:r>
              <a:rPr lang="en-US" sz="2200" dirty="0"/>
              <a:t>This produces the weight matrix</a:t>
            </a:r>
          </a:p>
          <a:p>
            <a:endParaRPr lang="en-US" sz="22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027AC28-0B1C-506E-D646-CCE728F36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05" y="1924524"/>
            <a:ext cx="57816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9DB368-74C7-6B4F-2898-0E6A9512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1" y="2153625"/>
            <a:ext cx="2789162" cy="1005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E93E14-64FD-1C08-30D4-9A2A2E98F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898" y="3910864"/>
            <a:ext cx="4000847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1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2854001-B4AF-4E18-9D2E-33E37F97A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5EF4D-1712-BEA8-1597-7CD750E4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Some immediate problems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7761-D07D-A8EB-D66E-9171A48AA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70" y="3355848"/>
            <a:ext cx="6244957" cy="2825496"/>
          </a:xfrm>
        </p:spPr>
        <p:txBody>
          <a:bodyPr>
            <a:normAutofit/>
          </a:bodyPr>
          <a:lstStyle/>
          <a:p>
            <a:r>
              <a:rPr lang="en-US" sz="2200" dirty="0"/>
              <a:t>Since each embedding vector is dotted with all other vectors, it will also be dotted with itself (and therefore likely the largest). Typically, this isn’t a problem, but it’s not necessarily optimal. </a:t>
            </a:r>
          </a:p>
          <a:p>
            <a:r>
              <a:rPr lang="en-US" sz="2200" dirty="0"/>
              <a:t>There are no tunable or learnable parameters as of yet</a:t>
            </a:r>
          </a:p>
        </p:txBody>
      </p:sp>
      <p:pic>
        <p:nvPicPr>
          <p:cNvPr id="19" name="Picture 4" descr="Question mark on green pastel background">
            <a:extLst>
              <a:ext uri="{FF2B5EF4-FFF2-40B4-BE49-F238E27FC236}">
                <a16:creationId xmlns:a16="http://schemas.microsoft.com/office/drawing/2014/main" id="{FA825D66-3ED3-6E04-BA6B-8D839F843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72" r="2862" b="1"/>
          <a:stretch/>
        </p:blipFill>
        <p:spPr>
          <a:xfrm>
            <a:off x="7684007" y="603504"/>
            <a:ext cx="405079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80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2B7F-E6C3-1793-C0B0-42F7143C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Keys, values and queries: making things tunable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94F27D-C34E-CF98-521F-297D486B9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The paper introduces an alternate view of the embedding vectors depending on how they’re being used. </a:t>
            </a:r>
          </a:p>
          <a:p>
            <a:pPr lvl="1"/>
            <a:r>
              <a:rPr lang="en-US" sz="2000"/>
              <a:t>As the input vector it’s known as the “value”,</a:t>
            </a:r>
          </a:p>
          <a:p>
            <a:pPr lvl="1"/>
            <a:r>
              <a:rPr lang="en-US" sz="2000"/>
              <a:t>As the input vector being dotted against all other vectors it’s the “query”, </a:t>
            </a:r>
          </a:p>
          <a:p>
            <a:pPr lvl="1"/>
            <a:r>
              <a:rPr lang="en-US" sz="2000"/>
              <a:t>The “other vectors” are known as they “keys”</a:t>
            </a:r>
          </a:p>
          <a:p>
            <a:r>
              <a:rPr lang="en-US" sz="2000"/>
              <a:t>They take this naming scheme from databases, but it’s not entirely clear why. </a:t>
            </a:r>
          </a:p>
          <a:p>
            <a:r>
              <a:rPr lang="en-US" sz="2000"/>
              <a:t>Important, however, is we have three new labels for the same set of vectors</a:t>
            </a: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6AE27304-A6BB-998E-63F3-2C07FDCE3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588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It looks like this</a:t>
            </a:r>
          </a:p>
        </p:txBody>
      </p:sp>
      <p:sp>
        <p:nvSpPr>
          <p:cNvPr id="19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/>
              <a:t>Note how the _same_ vector can be referred to using three different names</a:t>
            </a:r>
          </a:p>
          <a:p>
            <a:r>
              <a:rPr lang="en-US" sz="1700"/>
              <a:t>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12F5F-F6EF-1FE8-6859-9240511EC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1" r="1" b="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36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400"/>
              <a:t>We can now add learnable weight matrices</a:t>
            </a:r>
          </a:p>
        </p:txBody>
      </p:sp>
      <p:sp>
        <p:nvSpPr>
          <p:cNvPr id="15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 dirty="0"/>
              <a:t>Each form of x</a:t>
            </a:r>
            <a:r>
              <a:rPr lang="en-US" sz="1700" baseline="30000" dirty="0"/>
              <a:t>5 </a:t>
            </a:r>
            <a:r>
              <a:rPr lang="en-US" sz="1700" dirty="0"/>
              <a:t>can now become a different vector</a:t>
            </a:r>
            <a:endParaRPr lang="en-US" sz="1700" baseline="30000" dirty="0"/>
          </a:p>
          <a:p>
            <a:r>
              <a:rPr lang="en-US" sz="1700" dirty="0"/>
              <a:t>The matrices can be learned through back prop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4B09B-94CE-B611-C77E-78BEC6993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6" r="1529" b="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9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4F12-E5F9-7075-1E1C-D7CD5ECE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Why is attention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3815-5E4C-16D1-729D-7777FEC5E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Attention is at the heart of all transformer models; in fact, “attention is all you need”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It’s probably the most unique part of transformers.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6" name="Picture 15" descr="One glowing light bulb in sea of unlit bulbs">
            <a:extLst>
              <a:ext uri="{FF2B5EF4-FFF2-40B4-BE49-F238E27FC236}">
                <a16:creationId xmlns:a16="http://schemas.microsoft.com/office/drawing/2014/main" id="{DC9660E7-1356-FEF4-29F0-65E19891B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39" r="2226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A5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433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en-US" sz="2800"/>
              <a:t>Scaled dot-product attention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FFE03-2E08-510B-086D-8D906EE8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728" y="630936"/>
            <a:ext cx="4713192" cy="5495544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>
            <a:normAutofit/>
          </a:bodyPr>
          <a:lstStyle/>
          <a:p>
            <a:r>
              <a:rPr lang="en-US" sz="1700"/>
              <a:t>Query and Key matrices are then dotted,</a:t>
            </a:r>
            <a:endParaRPr lang="en-US" sz="1700" baseline="30000"/>
          </a:p>
          <a:p>
            <a:r>
              <a:rPr lang="en-US" sz="1700"/>
              <a:t>Scaled (to prevent vanishing gradients),</a:t>
            </a:r>
          </a:p>
          <a:p>
            <a:r>
              <a:rPr lang="en-US" sz="1700"/>
              <a:t>Softmax, </a:t>
            </a:r>
          </a:p>
          <a:p>
            <a:r>
              <a:rPr lang="en-US" sz="1700"/>
              <a:t>Final dotting with the Value matrix</a:t>
            </a:r>
          </a:p>
        </p:txBody>
      </p:sp>
    </p:spTree>
    <p:extLst>
      <p:ext uri="{BB962C8B-B14F-4D97-AF65-F5344CB8AC3E}">
        <p14:creationId xmlns:p14="http://schemas.microsoft.com/office/powerpoint/2010/main" val="956132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en-US" sz="2800"/>
              <a:t>Next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D0B85-AFBC-3199-5BFC-1084590A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22" y="630936"/>
            <a:ext cx="3819404" cy="54955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>
            <a:normAutofit/>
          </a:bodyPr>
          <a:lstStyle/>
          <a:p>
            <a:r>
              <a:rPr lang="en-US" sz="1700" dirty="0"/>
              <a:t>How are the matrices learned?</a:t>
            </a:r>
          </a:p>
          <a:p>
            <a:r>
              <a:rPr lang="en-US" sz="1700" dirty="0"/>
              <a:t>Multi-head attention</a:t>
            </a:r>
          </a:p>
          <a:p>
            <a:r>
              <a:rPr lang="en-US" sz="1700" dirty="0"/>
              <a:t>Transformers</a:t>
            </a:r>
          </a:p>
        </p:txBody>
      </p:sp>
    </p:spTree>
    <p:extLst>
      <p:ext uri="{BB962C8B-B14F-4D97-AF65-F5344CB8AC3E}">
        <p14:creationId xmlns:p14="http://schemas.microsoft.com/office/powerpoint/2010/main" val="27423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4F12-E5F9-7075-1E1C-D7CD5ECE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What is attention?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3815-5E4C-16D1-729D-7777FEC5E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Attention is the concept of applying differing degrees of attention to an input sequence.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So, for sequence-to-sequence models, an output at timestep </a:t>
            </a:r>
            <a:r>
              <a:rPr lang="en-US" sz="2000" i="1" dirty="0"/>
              <a:t>t</a:t>
            </a:r>
            <a:r>
              <a:rPr lang="en-US" sz="2000" dirty="0"/>
              <a:t> considers more than the input at timestep </a:t>
            </a:r>
            <a:r>
              <a:rPr lang="en-US" sz="2000" i="1" dirty="0"/>
              <a:t>t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Greatly improves performance and reduces overhead</a:t>
            </a:r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A5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ttention is all you need: Discovering the Transformer paper | by Eduardo  Muñoz | Towards Data Science">
            <a:extLst>
              <a:ext uri="{FF2B5EF4-FFF2-40B4-BE49-F238E27FC236}">
                <a16:creationId xmlns:a16="http://schemas.microsoft.com/office/drawing/2014/main" id="{9CC027B6-135D-F697-299B-4BD770BB1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1" y="48033"/>
            <a:ext cx="4668338" cy="63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89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24F12-E5F9-7075-1E1C-D7CD5ECE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Attention and sequence-to-sequence layers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3815-5E4C-16D1-729D-7777FEC5E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Attention is found most notably in sequence-to-sequence layers</a:t>
            </a:r>
          </a:p>
          <a:p>
            <a:pPr lvl="1"/>
            <a:r>
              <a:rPr lang="en-US" sz="2200" dirty="0"/>
              <a:t>A sequence-to-sequence layer is a neural network layer that takes as an input a sequence of elements and outputs another. </a:t>
            </a:r>
          </a:p>
          <a:p>
            <a:pPr lvl="1"/>
            <a:r>
              <a:rPr lang="en-US" sz="2200" dirty="0"/>
              <a:t>It is often used in language translation tasks, but the input can be pixels instead of words, so there’s a direct application in image processing as well.</a:t>
            </a:r>
          </a:p>
          <a:p>
            <a:r>
              <a:rPr lang="en-US" sz="2200" dirty="0"/>
              <a:t>Sequence-to-sequence layers can be causal (can only look backwards), or non-</a:t>
            </a:r>
            <a:r>
              <a:rPr lang="en-US" sz="2200" dirty="0" err="1"/>
              <a:t>causual</a:t>
            </a:r>
            <a:r>
              <a:rPr lang="en-US" sz="2200" dirty="0"/>
              <a:t> (forward and backwards). The need to “look around” is where attention comes in.</a:t>
            </a:r>
          </a:p>
          <a:p>
            <a:r>
              <a:rPr lang="en-US" sz="2200" b="1" dirty="0"/>
              <a:t>The goal</a:t>
            </a:r>
            <a:r>
              <a:rPr lang="en-US" sz="2200" dirty="0"/>
              <a:t> is to provide an implementation which can be executed fast (in parallel) and allow for distant comparison of elements in a performant manner. 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3916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2BB5C-2BBF-019D-23DE-5E982B72F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What came before attention? A brief history</a:t>
            </a:r>
          </a:p>
        </p:txBody>
      </p:sp>
    </p:spTree>
    <p:extLst>
      <p:ext uri="{BB962C8B-B14F-4D97-AF65-F5344CB8AC3E}">
        <p14:creationId xmlns:p14="http://schemas.microsoft.com/office/powerpoint/2010/main" val="4198875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Two forms of sequence-to-sequence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The recurrent neural network </a:t>
            </a:r>
            <a:r>
              <a:rPr lang="da-DK" sz="1800" b="0" i="0">
                <a:effectLst/>
                <a:latin typeface="Helvetica Neue"/>
              </a:rPr>
              <a:t>((Cho et al., 2014a) and (Sutskever et al., 2014))</a:t>
            </a:r>
            <a:endParaRPr lang="en-US" sz="1800"/>
          </a:p>
          <a:p>
            <a:r>
              <a:rPr lang="en-US" sz="1800"/>
              <a:t>Each timestep takes as input an embedding of some sort</a:t>
            </a:r>
          </a:p>
          <a:p>
            <a:r>
              <a:rPr lang="en-US" sz="1800"/>
              <a:t>Each timestep is responsible for creating an embedding</a:t>
            </a:r>
          </a:p>
          <a:p>
            <a:endParaRPr lang="en-US" sz="18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943F7B-87AE-7688-68E8-BFE3051CE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5042" y="2734056"/>
            <a:ext cx="9290307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36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Two forms of sequence-to-sequence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Very sequential, poorly parallel</a:t>
            </a:r>
          </a:p>
          <a:p>
            <a:r>
              <a:rPr lang="en-US" sz="1800"/>
              <a:t>Single latent state handed from encoder to decoder – think human translator</a:t>
            </a:r>
          </a:p>
          <a:p>
            <a:endParaRPr lang="en-US" sz="18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E193FA-A0D1-E44B-3D73-87A696C60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0712" y="2734056"/>
            <a:ext cx="6138967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86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Two forms of sequence-to-sequence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800"/>
              <a:t>Convolutional network (ConvS2S, ByteNET, etc)</a:t>
            </a:r>
          </a:p>
          <a:p>
            <a:r>
              <a:rPr lang="en-US" sz="1800"/>
              <a:t>Heavily parallel</a:t>
            </a:r>
          </a:p>
          <a:p>
            <a:r>
              <a:rPr lang="en-US" sz="1800"/>
              <a:t>No longer a single latent state</a:t>
            </a:r>
          </a:p>
          <a:p>
            <a:endParaRPr lang="en-US" sz="18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A574B1-1626-3BCA-433F-602E478D77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" r="-3" b="-3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25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Two forms of sequence-to-sequence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800" dirty="0"/>
              <a:t>Between different time steps: Increasing number of operations due to interconnections to relate distant elements</a:t>
            </a:r>
          </a:p>
          <a:p>
            <a:pPr lvl="1"/>
            <a:r>
              <a:rPr lang="en-US" sz="1400" dirty="0"/>
              <a:t>Linear # of operations for ConvS2S</a:t>
            </a:r>
          </a:p>
          <a:p>
            <a:pPr lvl="1"/>
            <a:r>
              <a:rPr lang="en-US" sz="1400" dirty="0"/>
              <a:t>Logarithmic # of operations for </a:t>
            </a:r>
            <a:r>
              <a:rPr lang="en-US" sz="1400" dirty="0" err="1"/>
              <a:t>ByteNet</a:t>
            </a:r>
            <a:endParaRPr lang="en-US" sz="1400" dirty="0"/>
          </a:p>
          <a:p>
            <a:endParaRPr lang="en-US" sz="1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A574B1-1626-3BCA-433F-602E478D77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" r="-3" b="-3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50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888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Office Theme</vt:lpstr>
      <vt:lpstr>Transformers: Attention</vt:lpstr>
      <vt:lpstr>Why is attention important?</vt:lpstr>
      <vt:lpstr>What is attention?</vt:lpstr>
      <vt:lpstr>Attention and sequence-to-sequence layers</vt:lpstr>
      <vt:lpstr>What came before attention? A brief history</vt:lpstr>
      <vt:lpstr>Two forms of sequence-to-sequence</vt:lpstr>
      <vt:lpstr>Two forms of sequence-to-sequence</vt:lpstr>
      <vt:lpstr>Two forms of sequence-to-sequence</vt:lpstr>
      <vt:lpstr>Two forms of sequence-to-sequence</vt:lpstr>
      <vt:lpstr>Attention to the rescue</vt:lpstr>
      <vt:lpstr>A visual</vt:lpstr>
      <vt:lpstr>Not all inputs are equal</vt:lpstr>
      <vt:lpstr>Attention is all you need</vt:lpstr>
      <vt:lpstr>Scaled dot product</vt:lpstr>
      <vt:lpstr>Scaled dot product</vt:lpstr>
      <vt:lpstr>Some immediate problems</vt:lpstr>
      <vt:lpstr>Keys, values and queries: making things tunable</vt:lpstr>
      <vt:lpstr>It looks like this</vt:lpstr>
      <vt:lpstr>We can now add learnable weight matrices</vt:lpstr>
      <vt:lpstr>Scaled dot-product attention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</dc:title>
  <dc:creator>Ben Rush</dc:creator>
  <cp:lastModifiedBy>Ben Rush</cp:lastModifiedBy>
  <cp:revision>13</cp:revision>
  <dcterms:created xsi:type="dcterms:W3CDTF">2023-02-10T10:32:24Z</dcterms:created>
  <dcterms:modified xsi:type="dcterms:W3CDTF">2023-02-17T17:48:46Z</dcterms:modified>
</cp:coreProperties>
</file>