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alew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538b1fc4d5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538b1fc4d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538b1fc4d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538b1fc4d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538b1fc4d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538b1fc4d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-model does a good job at picking up on short and adverbial phrases for manner: like quickly and quietly, but has a harder time picking up on longer noun phrases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-This is also why it does such a good job with degree, the degree Frame element is </a:t>
            </a:r>
            <a:r>
              <a:rPr lang="en"/>
              <a:t>usually</a:t>
            </a:r>
            <a:r>
              <a:rPr lang="en"/>
              <a:t> one work like “Very” in the sentence “The coffee is very hot”, which probably explains why the best results are for degree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-input random sentences into the model to see if they were able to identify the Frame Elements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538b1fc4d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538b1fc4d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Time: easy to </a:t>
            </a:r>
            <a:r>
              <a:rPr lang="en"/>
              <a:t>identify</a:t>
            </a:r>
            <a:r>
              <a:rPr lang="en"/>
              <a:t> </a:t>
            </a:r>
            <a:r>
              <a:rPr lang="en"/>
              <a:t>because</a:t>
            </a:r>
            <a:r>
              <a:rPr lang="en"/>
              <a:t> a lot of words common to Time FEs are unique to describing time - when you say the word “yesterday” or “morning” in any context, it has to be describing time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However, with place, the phrase could be “in the park”, where the word park could have ambiguity; another example is “at the library”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with manner: “in a rush”, </a:t>
            </a:r>
            <a:r>
              <a:rPr lang="en"/>
              <a:t>the</a:t>
            </a:r>
            <a:r>
              <a:rPr lang="en"/>
              <a:t> word rush isnt unique to manner and could be used in different contexts, making it not as simple to identify; in a rush could be in the terms of FE manner, or it could be “in a </a:t>
            </a:r>
            <a:r>
              <a:rPr lang="en"/>
              <a:t>rush</a:t>
            </a:r>
            <a:r>
              <a:rPr lang="en"/>
              <a:t> of water”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-Scarcity also played a role in the models effectiveness: for degree and time, the vocabulary of frame elements is smaller, time is </a:t>
            </a:r>
            <a:r>
              <a:rPr lang="en"/>
              <a:t>triggered</a:t>
            </a:r>
            <a:r>
              <a:rPr lang="en"/>
              <a:t> by the word “at,” or “around”, and maybe “on” followed by a number of temporal word. Degree will almost always be an adverbial phrase. In the training set, these frame element’s real life instances were probably very well represented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-With Place and Manner, the real world vocabularies are significantly larger. The frame elements </a:t>
            </a:r>
            <a:r>
              <a:rPr lang="en"/>
              <a:t>often</a:t>
            </a:r>
            <a:r>
              <a:rPr lang="en"/>
              <a:t> nclude longer phrases with </a:t>
            </a:r>
            <a:r>
              <a:rPr lang="en"/>
              <a:t>ambiguous</a:t>
            </a:r>
            <a:r>
              <a:rPr lang="en"/>
              <a:t> words.  It would be interesting to try to quantify that to </a:t>
            </a:r>
            <a:r>
              <a:rPr lang="en"/>
              <a:t>solidify</a:t>
            </a:r>
            <a:r>
              <a:rPr lang="en"/>
              <a:t> this. Since the training set would be less </a:t>
            </a:r>
            <a:r>
              <a:rPr lang="en"/>
              <a:t>representative</a:t>
            </a:r>
            <a:r>
              <a:rPr lang="en"/>
              <a:t> of the real world … of place and manner, it makes sense that the accuracies are lower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538b1fc4d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538b1fc4d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8b8ed53e2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8b8ed53e2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we’ll introduce FrameNet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introduce the project and our methodology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 the data used for the project and the results at the very end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538b1fc4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538b1fc4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 elements are the “who,what, where” mainly the nouns of the sentence while LUs are the verbs involved in a sentence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3538b1fc4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3538b1fc4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538b1fc4d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538b1fc4d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538b1fc4d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538b1fc4d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the gap between how humans understand language and how machines process it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538b1fc4d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3538b1fc4d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 point of frame elements is to recognize how each word/FE contributes to the overall meaning of the sentence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-There are frame evoking words, etc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-It is important that the relationships between words are captured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-When you </a:t>
            </a:r>
            <a:r>
              <a:rPr lang="en"/>
              <a:t>identify</a:t>
            </a:r>
            <a:r>
              <a:rPr lang="en"/>
              <a:t> a frame, you are </a:t>
            </a:r>
            <a:r>
              <a:rPr lang="en"/>
              <a:t>identifying</a:t>
            </a:r>
            <a:r>
              <a:rPr lang="en"/>
              <a:t> its </a:t>
            </a:r>
            <a:r>
              <a:rPr lang="en"/>
              <a:t>contribution</a:t>
            </a:r>
            <a:r>
              <a:rPr lang="en"/>
              <a:t> to the meaning of a sentence: one word evokes another word which evokes a meaning and kind of response, this is why </a:t>
            </a:r>
            <a:r>
              <a:rPr lang="en"/>
              <a:t>capturing</a:t>
            </a:r>
            <a:r>
              <a:rPr lang="en"/>
              <a:t> context and relationships are important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-Used a simple feed forward network: simple model for simple classification task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538b1fc4d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538b1fc4d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-Found all annotated sentences for each frame for each lexical unit that includes the token we are looking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-tokenize sentence using bert tokenizer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-mapped the B I O labels found from the annotated sentences to the tokens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-This is the raw input, inside of the model the tokens are changed to bert encoding vectors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538b1fc4d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538b1fc4d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4" name="Google Shape;94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95" name="Google Shape;95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01" name="Google Shape;101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1902600" y="1543600"/>
            <a:ext cx="5338800" cy="135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13"/>
          <p:cNvSpPr txBox="1"/>
          <p:nvPr>
            <p:ph idx="2" type="title"/>
          </p:nvPr>
        </p:nvSpPr>
        <p:spPr>
          <a:xfrm>
            <a:off x="1902600" y="2989400"/>
            <a:ext cx="5338800" cy="6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10" name="Google Shape;110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11" name="Google Shape;111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17" name="Google Shape;117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" name="Google Shape;128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29" name="Google Shape;129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" name="Google Shape;134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35" name="Google Shape;135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3" name="Google Shape;143;p15"/>
          <p:cNvSpPr txBox="1"/>
          <p:nvPr>
            <p:ph hasCustomPrompt="1" idx="3" type="title"/>
          </p:nvPr>
        </p:nvSpPr>
        <p:spPr>
          <a:xfrm>
            <a:off x="31211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4" name="Google Shape;144;p15"/>
          <p:cNvSpPr txBox="1"/>
          <p:nvPr>
            <p:ph hasCustomPrompt="1" idx="4" type="title"/>
          </p:nvPr>
        </p:nvSpPr>
        <p:spPr>
          <a:xfrm>
            <a:off x="50302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46" name="Google Shape;146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6" type="subTitle"/>
          </p:nvPr>
        </p:nvSpPr>
        <p:spPr>
          <a:xfrm>
            <a:off x="305655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7" type="subTitle"/>
          </p:nvPr>
        </p:nvSpPr>
        <p:spPr>
          <a:xfrm>
            <a:off x="4965625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5" name="Google Shape;155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61" name="Google Shape;161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69" name="Google Shape;169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1" name="Google Shape;171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73" name="Google Shape;173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4" name="Google Shape;174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175" name="Google Shape;175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81" name="Google Shape;181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7"/>
          <p:cNvSpPr txBox="1"/>
          <p:nvPr>
            <p:ph idx="4" type="subTitle"/>
          </p:nvPr>
        </p:nvSpPr>
        <p:spPr>
          <a:xfrm>
            <a:off x="71997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5" type="subTitle"/>
          </p:nvPr>
        </p:nvSpPr>
        <p:spPr>
          <a:xfrm>
            <a:off x="7141825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7"/>
          <p:cNvSpPr txBox="1"/>
          <p:nvPr>
            <p:ph idx="6" type="subTitle"/>
          </p:nvPr>
        </p:nvSpPr>
        <p:spPr>
          <a:xfrm>
            <a:off x="3964163" y="2931341"/>
            <a:ext cx="1282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195" name="Google Shape;195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Google Shape;200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1" name="Google Shape;201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" name="Google Shape;208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15" name="Google Shape;215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17" name="Google Shape;217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2" name="Google Shape;222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3" name="Google Shape;223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0" name="Google Shape;230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38" name="Google Shape;238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9" name="Google Shape;239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40" name="Google Shape;240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46" name="Google Shape;246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4" name="Google Shape;254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/>
          <p:nvPr>
            <p:ph idx="1" type="subTitle"/>
          </p:nvPr>
        </p:nvSpPr>
        <p:spPr>
          <a:xfrm>
            <a:off x="1410963" y="149961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6" name="Google Shape;286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1"/>
          <p:cNvSpPr txBox="1"/>
          <p:nvPr>
            <p:ph idx="3" type="subTitle"/>
          </p:nvPr>
        </p:nvSpPr>
        <p:spPr>
          <a:xfrm>
            <a:off x="1410988" y="2526349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1"/>
          <p:cNvSpPr txBox="1"/>
          <p:nvPr>
            <p:ph idx="5" type="subTitle"/>
          </p:nvPr>
        </p:nvSpPr>
        <p:spPr>
          <a:xfrm>
            <a:off x="5415963" y="1499611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1"/>
          <p:cNvSpPr txBox="1"/>
          <p:nvPr>
            <p:ph idx="7" type="subTitle"/>
          </p:nvPr>
        </p:nvSpPr>
        <p:spPr>
          <a:xfrm>
            <a:off x="1410963" y="3553089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1"/>
          <p:cNvSpPr txBox="1"/>
          <p:nvPr>
            <p:ph idx="9" type="subTitle"/>
          </p:nvPr>
        </p:nvSpPr>
        <p:spPr>
          <a:xfrm>
            <a:off x="5415788" y="2526351"/>
            <a:ext cx="23172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1"/>
          <p:cNvSpPr txBox="1"/>
          <p:nvPr>
            <p:ph idx="14" type="subTitle"/>
          </p:nvPr>
        </p:nvSpPr>
        <p:spPr>
          <a:xfrm>
            <a:off x="5415963" y="3553087"/>
            <a:ext cx="23169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7" name="Google Shape;297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98" name="Google Shape;298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04" name="Google Shape;304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11" name="Google Shape;311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" name="Google Shape;347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48" name="Google Shape;348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22"/>
          <p:cNvSpPr txBox="1"/>
          <p:nvPr>
            <p:ph type="ctrTitle"/>
          </p:nvPr>
        </p:nvSpPr>
        <p:spPr>
          <a:xfrm>
            <a:off x="1887750" y="611725"/>
            <a:ext cx="5368500" cy="101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29" name="Google Shape;429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30" name="Google Shape;430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n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7" name="Google Shape;17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8" name="Google Shape;18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4" name="Google Shape;24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6" name="Google Shape;36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" name="Google Shape;41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2" name="Google Shape;42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3" name="Google Shape;63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66" name="Google Shape;66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67" name="Google Shape;67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" name="Google Shape;72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73" name="Google Shape;73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"/>
          <p:cNvSpPr txBox="1"/>
          <p:nvPr>
            <p:ph type="title"/>
          </p:nvPr>
        </p:nvSpPr>
        <p:spPr>
          <a:xfrm>
            <a:off x="1052800" y="1689450"/>
            <a:ext cx="2617200" cy="10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" name="Google Shape;80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" name="Google Shape;81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82" name="Google Shape;82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83" name="Google Shape;83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5"/>
          <p:cNvSpPr txBox="1"/>
          <p:nvPr>
            <p:ph type="ctrTitle"/>
          </p:nvPr>
        </p:nvSpPr>
        <p:spPr>
          <a:xfrm>
            <a:off x="325750" y="1093963"/>
            <a:ext cx="4897800" cy="24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Developing a FrameNet Parser–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Presentation</a:t>
            </a:r>
            <a:endParaRPr/>
          </a:p>
        </p:txBody>
      </p:sp>
      <p:sp>
        <p:nvSpPr>
          <p:cNvPr id="474" name="Google Shape;474;p25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Kiersten Wener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Marione Ogboi</a:t>
            </a:r>
            <a:endParaRPr/>
          </a:p>
        </p:txBody>
      </p:sp>
      <p:sp>
        <p:nvSpPr>
          <p:cNvPr id="475" name="Google Shape;475;p25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5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5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5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5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5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5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5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5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5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5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5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5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5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5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5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5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5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5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5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5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5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5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5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5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5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5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5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5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5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5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5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5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5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5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5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5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5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5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5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5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5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5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5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5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5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5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5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5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5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5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5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5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5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5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5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5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5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5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5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5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5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5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5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5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5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5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5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5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25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5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5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5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5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5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5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5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5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5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5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5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5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5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5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5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5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5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5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5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5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5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5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5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5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5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5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5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5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5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5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5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5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25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25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5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5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5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5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5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5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5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5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5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25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5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5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5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5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5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5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5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5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5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5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5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5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5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5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5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5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5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25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5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5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5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5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5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5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5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25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25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5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25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5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5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5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5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5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5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5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5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5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5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5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5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5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5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5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25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25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5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25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5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25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25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25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25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711" name="Google Shape;711;p34"/>
          <p:cNvSpPr txBox="1"/>
          <p:nvPr>
            <p:ph idx="1" type="body"/>
          </p:nvPr>
        </p:nvSpPr>
        <p:spPr>
          <a:xfrm>
            <a:off x="720000" y="1104850"/>
            <a:ext cx="78906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1 2 0 2 2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Postprocessing version 1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1 2 0 0 2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Postprocessing version2 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1 2 2 2 2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17" name="Google Shape;717;p35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Model produced predictions for each token in the sentence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0 : not part of the Frame Element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1: The beginning of a Frame Element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2: inside of the Frame Element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Important that our model captures the entire span of a Frame Element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Accuracy not a beneficial analysis tool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Confusion Matrices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Seeing how many comple</a:t>
            </a:r>
            <a:r>
              <a:rPr lang="en" sz="1800"/>
              <a:t>te FE spans were correctly detected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Entering random sentences to manually see how well the model performs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23" name="Google Shape;723;p36" title="Screenshot 2025-05-12 at 10.06.5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5100"/>
            <a:ext cx="8839199" cy="2447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Analysis</a:t>
            </a:r>
            <a:endParaRPr/>
          </a:p>
        </p:txBody>
      </p:sp>
      <p:sp>
        <p:nvSpPr>
          <p:cNvPr id="729" name="Google Shape;729;p37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Model does a good job of identifying short descriptive phrases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Degree : Very, a lot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Manner: quickly, softly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Has worse results when the FE is a longer </a:t>
            </a:r>
            <a:r>
              <a:rPr lang="en" sz="1300"/>
              <a:t>phrases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Manner : With a rag (only identified “with”)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Works well identifying Time and Degree FEs </a:t>
            </a:r>
            <a:r>
              <a:rPr lang="en" sz="1300"/>
              <a:t>because of their simple and consistent structure across sentences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FEs are usually structured very similarly : “At noon”, “At half past one”, temporal phrases that are unique to describing time (yesterday, soon, this week)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Degree FEs are almost always adverbs or short description phrases less than 3 words : “slightly”, “quickly”, “barely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Place and Manner have varying structure across Frames and often contain words with ambiguous meanings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Manner FE can be an adverb, a prepositional phrase, or phrase that denotes means: “by hand”, 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Place can be expressed through prepositional phrases, adverbials (here, there), or a noun phrase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Scarcity</a:t>
            </a:r>
            <a:endParaRPr sz="1300"/>
          </a:p>
        </p:txBody>
      </p:sp>
      <p:pic>
        <p:nvPicPr>
          <p:cNvPr id="730" name="Google Shape;730;p37" title="Screenshot 2025-05-07 at 11.03.3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975" y="1"/>
            <a:ext cx="4373024" cy="12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736" name="Google Shape;736;p38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different network structures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More complex structures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Adjust parameters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 more complex post-processing algorithms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Try to find a way for the model to learn the correct sequence structure rules instead of relying on post processing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Test the model on more FEs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3" name="Google Shape;663;p26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FrameNet Introduction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Project Introduction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Methodology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Data 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Results</a:t>
            </a:r>
            <a:endParaRPr sz="2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FrameNet?</a:t>
            </a:r>
            <a:endParaRPr/>
          </a:p>
        </p:txBody>
      </p:sp>
      <p:sp>
        <p:nvSpPr>
          <p:cNvPr id="669" name="Google Shape;669;p27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Based on the theory of Lexical Semantics: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“That the meanings of most words can best be understood on the basis of a semantic frame: a description of a type of event, relation, or entity and the participants in it”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FrameNet is a computational linguistic project that builds a lexical database of English based on this theory. The main goal of FrameNet is to document the range of meanings ( otherwise known as semantic frames) that words can evoke, and how these meanings are expressed in actual usage.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Core Concepts: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Frame </a:t>
            </a:r>
            <a:r>
              <a:rPr b="1" lang="en" sz="1400"/>
              <a:t>Semantics</a:t>
            </a:r>
            <a:r>
              <a:rPr b="1" lang="en" sz="1400"/>
              <a:t>: </a:t>
            </a:r>
            <a:r>
              <a:rPr lang="en" sz="1400"/>
              <a:t>A </a:t>
            </a:r>
            <a:r>
              <a:rPr i="1" lang="en" sz="1400"/>
              <a:t>frame </a:t>
            </a:r>
            <a:r>
              <a:rPr lang="en" sz="1400"/>
              <a:t>is a conceptual structure that describes an event, relation, </a:t>
            </a:r>
            <a:r>
              <a:rPr lang="en" sz="1400"/>
              <a:t>participants</a:t>
            </a:r>
            <a:r>
              <a:rPr lang="en" sz="1400"/>
              <a:t> involved, etc. It explains what is happening in the sentence.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Lexical Units(LU): </a:t>
            </a:r>
            <a:r>
              <a:rPr lang="en" sz="1400"/>
              <a:t>Words or phrases that evoke a particular frame (“gave” -&gt; “Giving” frame)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Frame Elements (FEs): </a:t>
            </a:r>
            <a:r>
              <a:rPr lang="en" sz="1400"/>
              <a:t>Participants/properties associated with a frame. (who, what, where)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Annotated Sentences: </a:t>
            </a:r>
            <a:r>
              <a:rPr lang="en" sz="1400"/>
              <a:t>The final product, and real world sentence where words are annotated with their respective frames and the roles they play in the sentence.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FrameNet Examples</a:t>
            </a:r>
            <a:endParaRPr/>
          </a:p>
        </p:txBody>
      </p:sp>
      <p:sp>
        <p:nvSpPr>
          <p:cNvPr id="675" name="Google Shape;675;p28"/>
          <p:cNvSpPr txBox="1"/>
          <p:nvPr>
            <p:ph idx="1" type="body"/>
          </p:nvPr>
        </p:nvSpPr>
        <p:spPr>
          <a:xfrm>
            <a:off x="720000" y="122920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/>
              <a:t>“She bought a car from Tom for $5000.”                                     “He gave her a book.”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Frame: </a:t>
            </a:r>
            <a:r>
              <a:rPr lang="en" sz="1400"/>
              <a:t>Commerce_Buy                                                                  </a:t>
            </a:r>
            <a:r>
              <a:rPr b="1" lang="en" sz="1400"/>
              <a:t>Frame: </a:t>
            </a:r>
            <a:r>
              <a:rPr lang="en" sz="1400"/>
              <a:t>Giving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Lexical Unit (LU): </a:t>
            </a:r>
            <a:r>
              <a:rPr i="1" lang="en" sz="1400"/>
              <a:t>buy.v                                                                    </a:t>
            </a:r>
            <a:r>
              <a:rPr b="1" lang="en" sz="1400"/>
              <a:t>Lexical Unit(LU): </a:t>
            </a:r>
            <a:r>
              <a:rPr i="1" lang="en" sz="1400"/>
              <a:t>give.v</a:t>
            </a:r>
            <a:endParaRPr i="1"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400"/>
              <a:t>Frame Elements(FEs):                                                                     Frame Elements(FEs):</a:t>
            </a:r>
            <a:endParaRPr b="1"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Buyer: </a:t>
            </a:r>
            <a:r>
              <a:rPr i="1" lang="en" sz="1400"/>
              <a:t>She                                                                                </a:t>
            </a:r>
            <a:r>
              <a:rPr b="1" lang="en" sz="1400"/>
              <a:t>Donor</a:t>
            </a:r>
            <a:r>
              <a:rPr b="1" lang="en" sz="1400"/>
              <a:t>: </a:t>
            </a:r>
            <a:r>
              <a:rPr i="1" lang="en" sz="1400"/>
              <a:t>He    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Goods: </a:t>
            </a:r>
            <a:r>
              <a:rPr i="1" lang="en" sz="1400"/>
              <a:t>a car                                                                             </a:t>
            </a:r>
            <a:r>
              <a:rPr b="1" lang="en" sz="1400"/>
              <a:t>Recipient</a:t>
            </a:r>
            <a:r>
              <a:rPr b="1" lang="en" sz="1400"/>
              <a:t>: </a:t>
            </a:r>
            <a:r>
              <a:rPr i="1" lang="en" sz="1400"/>
              <a:t>her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Seller: </a:t>
            </a:r>
            <a:r>
              <a:rPr i="1" lang="en" sz="1400"/>
              <a:t>Tom                                                                               </a:t>
            </a:r>
            <a:r>
              <a:rPr b="1" lang="en" sz="1400"/>
              <a:t>Item</a:t>
            </a:r>
            <a:r>
              <a:rPr b="1" lang="en" sz="1400"/>
              <a:t>: </a:t>
            </a:r>
            <a:r>
              <a:rPr i="1" lang="en" sz="1400"/>
              <a:t>book</a:t>
            </a:r>
            <a:endParaRPr i="1"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Money: </a:t>
            </a:r>
            <a:r>
              <a:rPr i="1" lang="en" sz="1400"/>
              <a:t>$5000</a:t>
            </a:r>
            <a:endParaRPr i="1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681" name="Google Shape;681;p29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If a system were able to identify Frame Elements from a text, would it provide deep semantic and structural information about a sentence?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widely adopted/fully automated way to extract Frame Elements from raw text.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Want to build a machine learning model to be able to identify specific frame elements from raw text and accurately frame a sentence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 is interesting</a:t>
            </a:r>
            <a:endParaRPr/>
          </a:p>
        </p:txBody>
      </p:sp>
      <p:sp>
        <p:nvSpPr>
          <p:cNvPr id="687" name="Google Shape;687;p30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By parsing by Frame Element, we would be able to give structure to </a:t>
            </a:r>
            <a:r>
              <a:rPr lang="en" sz="1600"/>
              <a:t>unstructured</a:t>
            </a:r>
            <a:r>
              <a:rPr lang="en" sz="1600"/>
              <a:t>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Would</a:t>
            </a:r>
            <a:r>
              <a:rPr lang="en" sz="1600"/>
              <a:t> allow a system to recognize not only what is being said, but how the individual words relate and contribute to the overall meaning of the sentence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Would allow systems to easily</a:t>
            </a:r>
            <a:r>
              <a:rPr lang="en" sz="1600"/>
              <a:t> answer the questions Who, What, When, Where, and Why from a text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Could improve performance of a wide variety of applications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Question answering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Text summarization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Chat bots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Help bridge the gap between human level understanding and machine processing of </a:t>
            </a:r>
            <a:r>
              <a:rPr lang="en" sz="1600"/>
              <a:t>language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model we used</a:t>
            </a:r>
            <a:endParaRPr/>
          </a:p>
        </p:txBody>
      </p:sp>
      <p:sp>
        <p:nvSpPr>
          <p:cNvPr id="693" name="Google Shape;693;p31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designed a model that used BERT contextual embeddings and a token level feedforward network to predict </a:t>
            </a:r>
            <a:r>
              <a:rPr lang="en" sz="1500"/>
              <a:t>which</a:t>
            </a:r>
            <a:r>
              <a:rPr lang="en" sz="1500"/>
              <a:t> tokens belonged to a specific Frame Element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By using BERT embedding vectors as input instead of the tokens themselves, we were able to capture contextual information for each word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Feedforward network: input layer, hidden layer (weights and activation), and output layer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Change tokens to BERT vectors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Classify tokens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Return logits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prediction outputs were modeled after BIO tagging</a:t>
            </a:r>
            <a:endParaRPr sz="15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500"/>
              <a:t>0, 1, or 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Apply postprocessing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699" name="Google Shape;699;p32"/>
          <p:cNvSpPr txBox="1"/>
          <p:nvPr>
            <p:ph idx="1" type="body"/>
          </p:nvPr>
        </p:nvSpPr>
        <p:spPr>
          <a:xfrm>
            <a:off x="720000" y="111270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Extracted all annotated example sentences that had the Frame Element we were looking at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Tokenized the sentence 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labeled each token according to B I O tagging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Model training input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BERT vector embeddings and labels (0: O, 1: B, 2: I)</a:t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processing</a:t>
            </a:r>
            <a:endParaRPr/>
          </a:p>
        </p:txBody>
      </p:sp>
      <p:sp>
        <p:nvSpPr>
          <p:cNvPr id="705" name="Google Shape;705;p33"/>
          <p:cNvSpPr txBox="1"/>
          <p:nvPr>
            <p:ph idx="1" type="body"/>
          </p:nvPr>
        </p:nvSpPr>
        <p:spPr>
          <a:xfrm>
            <a:off x="720000" y="1104850"/>
            <a:ext cx="78906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Before postprocessing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Getting illegal sequence outputs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Ex: 0 0 2 2 0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In BIO tagging, the 2 represents I (inside the FE) which must follow either another I, or B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Initial </a:t>
            </a:r>
            <a:r>
              <a:rPr lang="en" sz="1600"/>
              <a:t>technique</a:t>
            </a:r>
            <a:r>
              <a:rPr lang="en" sz="1600"/>
              <a:t> : forcing to 0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Find an invalid 2, force it to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Final </a:t>
            </a:r>
            <a:r>
              <a:rPr lang="en" sz="1600"/>
              <a:t>technique: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 Find an invalid 2, look to see if the next character is labeled 2, if so, change the previous 0 to either 2 or 1 (depending on previous character)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If not, force the invalid 2 to 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Possible future tecnique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Look at more surrounding characters through the sentence to determine how to adjust the tagging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