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64" r:id="rId5"/>
    <p:sldId id="265" r:id="rId6"/>
    <p:sldId id="273" r:id="rId7"/>
    <p:sldId id="274" r:id="rId8"/>
    <p:sldId id="257" r:id="rId9"/>
    <p:sldId id="258" r:id="rId10"/>
    <p:sldId id="259" r:id="rId11"/>
    <p:sldId id="272" r:id="rId12"/>
    <p:sldId id="267" r:id="rId13"/>
    <p:sldId id="268" r:id="rId14"/>
    <p:sldId id="269" r:id="rId15"/>
    <p:sldId id="260" r:id="rId16"/>
    <p:sldId id="266" r:id="rId1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ójkąt prostokątny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grpSp>
        <p:nvGrpSpPr>
          <p:cNvPr id="2" name="Grupa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Dowolny kształt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Dowolny kształt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C04F3D1-A9A0-412E-9D91-35D8FBC95530}" type="datetimeFigureOut">
              <a:rPr lang="pl-PL" smtClean="0"/>
              <a:pPr/>
              <a:t>23.10.2024</a:t>
            </a:fld>
            <a:endParaRPr lang="pl-PL"/>
          </a:p>
        </p:txBody>
      </p:sp>
      <p:sp>
        <p:nvSpPr>
          <p:cNvPr id="19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27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EF09E6-C69E-43AD-B37C-21FB9E439D4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04F3D1-A9A0-412E-9D91-35D8FBC95530}" type="datetimeFigureOut">
              <a:rPr lang="pl-PL" smtClean="0"/>
              <a:pPr/>
              <a:t>23.10.2024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F09E6-C69E-43AD-B37C-21FB9E439D4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04F3D1-A9A0-412E-9D91-35D8FBC95530}" type="datetimeFigureOut">
              <a:rPr lang="pl-PL" smtClean="0"/>
              <a:pPr/>
              <a:t>23.10.2024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F09E6-C69E-43AD-B37C-21FB9E439D4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04F3D1-A9A0-412E-9D91-35D8FBC95530}" type="datetimeFigureOut">
              <a:rPr lang="pl-PL" smtClean="0"/>
              <a:pPr/>
              <a:t>23.10.2024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F09E6-C69E-43AD-B37C-21FB9E439D4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04F3D1-A9A0-412E-9D91-35D8FBC95530}" type="datetimeFigureOut">
              <a:rPr lang="pl-PL" smtClean="0"/>
              <a:pPr/>
              <a:t>23.10.2024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F09E6-C69E-43AD-B37C-21FB9E439D4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ag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Pag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04F3D1-A9A0-412E-9D91-35D8FBC95530}" type="datetimeFigureOut">
              <a:rPr lang="pl-PL" smtClean="0"/>
              <a:pPr/>
              <a:t>23.10.2024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F09E6-C69E-43AD-B37C-21FB9E439D4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04F3D1-A9A0-412E-9D91-35D8FBC95530}" type="datetimeFigureOut">
              <a:rPr lang="pl-PL" smtClean="0"/>
              <a:pPr/>
              <a:t>23.10.2024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F09E6-C69E-43AD-B37C-21FB9E439D4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04F3D1-A9A0-412E-9D91-35D8FBC95530}" type="datetimeFigureOut">
              <a:rPr lang="pl-PL" smtClean="0"/>
              <a:pPr/>
              <a:t>23.10.2024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F09E6-C69E-43AD-B37C-21FB9E439D4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C04F3D1-A9A0-412E-9D91-35D8FBC95530}" type="datetimeFigureOut">
              <a:rPr lang="pl-PL" smtClean="0"/>
              <a:pPr/>
              <a:t>23.10.2024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F09E6-C69E-43AD-B37C-21FB9E439D4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C04F3D1-A9A0-412E-9D91-35D8FBC95530}" type="datetimeFigureOut">
              <a:rPr lang="pl-PL" smtClean="0"/>
              <a:pPr/>
              <a:t>23.10.2024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F09E6-C69E-43AD-B37C-21FB9E439D4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C04F3D1-A9A0-412E-9D91-35D8FBC95530}" type="datetimeFigureOut">
              <a:rPr lang="pl-PL" smtClean="0"/>
              <a:pPr/>
              <a:t>23.10.2024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EF09E6-C69E-43AD-B37C-21FB9E439D4A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8" name="Dowolny kształt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Dowolny kształt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ag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Pag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0" name="Symbol zastępczy tekstu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C04F3D1-A9A0-412E-9D91-35D8FBC95530}" type="datetimeFigureOut">
              <a:rPr lang="pl-PL" smtClean="0"/>
              <a:pPr/>
              <a:t>23.10.2024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2EF09E6-C69E-43AD-B37C-21FB9E439D4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.wikipedia.org/wiki/JavaScript" TargetMode="External"/><Relationship Id="rId2" Type="http://schemas.openxmlformats.org/officeDocument/2006/relationships/hyperlink" Target="https://pl.wikipedia.org/wiki/XMLHttpReques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.wikipedia.org/wiki/X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Ajax</a:t>
            </a:r>
            <a:r>
              <a:rPr lang="pl-PL" dirty="0" smtClean="0"/>
              <a:t> - </a:t>
            </a:r>
            <a:r>
              <a:rPr lang="pl-PL" dirty="0" err="1" smtClean="0"/>
              <a:t>XMLHttpRequest</a:t>
            </a:r>
            <a:r>
              <a:rPr lang="pl-PL" dirty="0" smtClean="0"/>
              <a:t>();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dr Sławomir Radomski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Po stworzeniu obiektu musimy otworzyć połączenie za pomocą metody </a:t>
            </a:r>
            <a:r>
              <a:rPr lang="pl-PL" b="1" dirty="0" err="1" smtClean="0"/>
              <a:t>open</a:t>
            </a:r>
            <a:r>
              <a:rPr lang="pl-PL" b="1" dirty="0" smtClean="0"/>
              <a:t>(typ, </a:t>
            </a:r>
            <a:r>
              <a:rPr lang="pl-PL" b="1" dirty="0" err="1" smtClean="0"/>
              <a:t>url</a:t>
            </a:r>
            <a:r>
              <a:rPr lang="pl-PL" b="1" dirty="0" smtClean="0"/>
              <a:t>, </a:t>
            </a:r>
            <a:r>
              <a:rPr lang="pl-PL" b="1" dirty="0" err="1" smtClean="0"/>
              <a:t>async</a:t>
            </a:r>
            <a:r>
              <a:rPr lang="pl-PL" b="1" dirty="0" smtClean="0"/>
              <a:t>)</a:t>
            </a:r>
            <a:r>
              <a:rPr lang="pl-PL" dirty="0" smtClean="0"/>
              <a:t>.</a:t>
            </a:r>
          </a:p>
          <a:p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Metoda ta przyjmuje 3 atrybuty: </a:t>
            </a:r>
            <a:r>
              <a:rPr lang="pl-PL" b="1" dirty="0" smtClean="0"/>
              <a:t>typ połączenia </a:t>
            </a:r>
            <a:r>
              <a:rPr lang="pl-PL" dirty="0" err="1" smtClean="0"/>
              <a:t>(ge</a:t>
            </a:r>
            <a:r>
              <a:rPr lang="pl-PL" dirty="0" smtClean="0"/>
              <a:t>t, post, </a:t>
            </a:r>
            <a:r>
              <a:rPr lang="pl-PL" dirty="0" err="1" smtClean="0"/>
              <a:t>put</a:t>
            </a:r>
            <a:r>
              <a:rPr lang="pl-PL" dirty="0" smtClean="0"/>
              <a:t>, </a:t>
            </a:r>
            <a:r>
              <a:rPr lang="pl-PL" dirty="0" err="1" smtClean="0"/>
              <a:t>patch</a:t>
            </a:r>
            <a:r>
              <a:rPr lang="pl-PL" dirty="0" smtClean="0"/>
              <a:t>, </a:t>
            </a:r>
            <a:r>
              <a:rPr lang="pl-PL" dirty="0" err="1" smtClean="0"/>
              <a:t>delete</a:t>
            </a:r>
            <a:r>
              <a:rPr lang="pl-PL" dirty="0" smtClean="0"/>
              <a:t>), </a:t>
            </a:r>
          </a:p>
          <a:p>
            <a:r>
              <a:rPr lang="pl-PL" b="1" dirty="0" smtClean="0"/>
              <a:t>adres</a:t>
            </a:r>
            <a:r>
              <a:rPr lang="pl-PL" dirty="0" smtClean="0"/>
              <a:t> do którego się łączymy (absolutny z http lub relatywny), </a:t>
            </a:r>
          </a:p>
          <a:p>
            <a:r>
              <a:rPr lang="pl-PL" dirty="0" smtClean="0"/>
              <a:t>oraz trzeci określający czy nasze połączenie ma być </a:t>
            </a:r>
            <a:r>
              <a:rPr lang="pl-PL" b="1" dirty="0" smtClean="0"/>
              <a:t>asynchroniczne.</a:t>
            </a:r>
          </a:p>
          <a:p>
            <a:r>
              <a:rPr lang="pl-PL" dirty="0" smtClean="0"/>
              <a:t>Po wstępnej konfiguracji wysyłamy nasze połączenie za pomocą metody </a:t>
            </a:r>
            <a:r>
              <a:rPr lang="pl-PL" b="1" dirty="0" err="1" smtClean="0"/>
              <a:t>send</a:t>
            </a:r>
            <a:r>
              <a:rPr lang="pl-PL" b="1" dirty="0" smtClean="0"/>
              <a:t>()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Nawiązanie połączenia - </a:t>
            </a:r>
            <a:r>
              <a:rPr lang="pl-PL" dirty="0" err="1" smtClean="0"/>
              <a:t>open</a:t>
            </a:r>
            <a:r>
              <a:rPr lang="pl-PL" dirty="0" smtClean="0"/>
              <a:t>(typ, </a:t>
            </a:r>
            <a:r>
              <a:rPr lang="pl-PL" dirty="0" err="1" smtClean="0"/>
              <a:t>url</a:t>
            </a:r>
            <a:r>
              <a:rPr lang="pl-PL" dirty="0" smtClean="0"/>
              <a:t>, </a:t>
            </a:r>
            <a:r>
              <a:rPr lang="pl-PL" dirty="0" err="1" smtClean="0"/>
              <a:t>async</a:t>
            </a:r>
            <a:r>
              <a:rPr lang="pl-PL" dirty="0" smtClean="0"/>
              <a:t>)</a:t>
            </a:r>
            <a:r>
              <a:rPr lang="pl-PL" b="0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9075" y="-138113"/>
            <a:ext cx="9583738" cy="713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xhr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XMLHttpRequest</a:t>
            </a:r>
            <a:r>
              <a:rPr lang="pl-PL" dirty="0" smtClean="0"/>
              <a:t>(); //typ połączenia, </a:t>
            </a:r>
            <a:r>
              <a:rPr lang="pl-PL" dirty="0" err="1" smtClean="0"/>
              <a:t>url</a:t>
            </a:r>
            <a:r>
              <a:rPr lang="pl-PL" dirty="0" smtClean="0"/>
              <a:t>, czy połączenie asynchroniczne </a:t>
            </a:r>
          </a:p>
          <a:p>
            <a:r>
              <a:rPr lang="pl-PL" dirty="0" err="1" smtClean="0"/>
              <a:t>xhr.open</a:t>
            </a:r>
            <a:r>
              <a:rPr lang="pl-PL" dirty="0" smtClean="0"/>
              <a:t>("GET", "https://jsonplaceholder.typicode.com/posts", </a:t>
            </a:r>
            <a:r>
              <a:rPr lang="pl-PL" dirty="0" err="1" smtClean="0"/>
              <a:t>true</a:t>
            </a:r>
            <a:r>
              <a:rPr lang="pl-PL" dirty="0" smtClean="0"/>
              <a:t>);</a:t>
            </a:r>
          </a:p>
          <a:p>
            <a:r>
              <a:rPr lang="pl-PL" dirty="0" smtClean="0"/>
              <a:t> </a:t>
            </a:r>
            <a:r>
              <a:rPr lang="pl-PL" dirty="0" err="1" smtClean="0"/>
              <a:t>xhr.send</a:t>
            </a:r>
            <a:r>
              <a:rPr lang="pl-PL" dirty="0" smtClean="0"/>
              <a:t>();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Funkcja </a:t>
            </a:r>
            <a:r>
              <a:rPr lang="pl-PL" b="1" dirty="0" err="1" smtClean="0"/>
              <a:t>open</a:t>
            </a:r>
            <a:r>
              <a:rPr lang="pl-PL" b="1" dirty="0" smtClean="0"/>
              <a:t>() </a:t>
            </a:r>
            <a:r>
              <a:rPr lang="pl-PL" dirty="0" smtClean="0"/>
              <a:t>jest ustawiona na połączenie asynchroniczne. Spowoduje to, że reszta kodu nie będzie blokowana.</a:t>
            </a:r>
          </a:p>
          <a:p>
            <a:r>
              <a:rPr lang="pl-PL" dirty="0" smtClean="0"/>
              <a:t>Aby wykryć moment kiedy dane połączenie się zakończyło, czekamy na zdarzenie obiektu </a:t>
            </a:r>
            <a:r>
              <a:rPr lang="pl-PL" dirty="0" err="1" smtClean="0"/>
              <a:t>XMLHttpRequest</a:t>
            </a:r>
            <a:r>
              <a:rPr lang="pl-PL" dirty="0" smtClean="0"/>
              <a:t>: </a:t>
            </a:r>
            <a:r>
              <a:rPr lang="pl-PL" b="1" u="sng" dirty="0" err="1" smtClean="0"/>
              <a:t>load</a:t>
            </a:r>
            <a:endParaRPr lang="pl-PL" b="1" u="sng" dirty="0" smtClean="0"/>
          </a:p>
          <a:p>
            <a:r>
              <a:rPr lang="pl-PL" b="1" i="1" dirty="0" err="1" smtClean="0"/>
              <a:t>load</a:t>
            </a:r>
            <a:r>
              <a:rPr lang="pl-PL" b="1" i="1" dirty="0" smtClean="0"/>
              <a:t> - zakończone powodzeniem</a:t>
            </a:r>
          </a:p>
          <a:p>
            <a:r>
              <a:rPr lang="pl-PL" b="1" i="1" dirty="0" err="1" smtClean="0"/>
              <a:t>error</a:t>
            </a:r>
            <a:r>
              <a:rPr lang="pl-PL" b="1" i="1" dirty="0" smtClean="0"/>
              <a:t> - błąd nawiązywania połączenia (np. przerwało połączenie)</a:t>
            </a:r>
          </a:p>
          <a:p>
            <a:r>
              <a:rPr lang="pl-PL" b="1" i="1" dirty="0" err="1" smtClean="0"/>
              <a:t>progress</a:t>
            </a:r>
            <a:r>
              <a:rPr lang="pl-PL" b="1" i="1" dirty="0" smtClean="0"/>
              <a:t> - postęp wczytywania.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Czekanie na odpowiedź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63447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pl-PL" dirty="0" smtClean="0"/>
              <a:t/>
            </a:r>
            <a:br>
              <a:rPr lang="pl-PL" dirty="0" smtClean="0"/>
            </a:br>
            <a:r>
              <a:rPr lang="pl-PL" dirty="0" smtClean="0"/>
              <a:t>Zwrócone dane zawierają się równocześnie w 2 właściwościach: </a:t>
            </a:r>
            <a:r>
              <a:rPr lang="pl-PL" b="1" dirty="0" err="1" smtClean="0"/>
              <a:t>responseText</a:t>
            </a:r>
            <a:r>
              <a:rPr lang="pl-PL" dirty="0" smtClean="0"/>
              <a:t> i </a:t>
            </a:r>
            <a:r>
              <a:rPr lang="pl-PL" b="1" dirty="0" err="1" smtClean="0"/>
              <a:t>responseXML</a:t>
            </a:r>
            <a:r>
              <a:rPr lang="pl-PL" dirty="0" smtClean="0"/>
              <a:t>.</a:t>
            </a:r>
          </a:p>
          <a:p>
            <a:r>
              <a:rPr lang="pl-PL" dirty="0" smtClean="0"/>
              <a:t>Pierwsza z nich zawiera dowolne dane w formie </a:t>
            </a:r>
            <a:r>
              <a:rPr lang="pl-PL" b="1" dirty="0" smtClean="0"/>
              <a:t>zwykłego tekstu</a:t>
            </a:r>
            <a:r>
              <a:rPr lang="pl-PL" dirty="0" smtClean="0"/>
              <a:t>. Druga zawiera dokument XML, który jest przerobiony na drzewo DOM. W większości przypadków nas będzie interesować </a:t>
            </a:r>
            <a:r>
              <a:rPr lang="pl-PL" b="1" dirty="0" err="1" smtClean="0"/>
              <a:t>responseText</a:t>
            </a:r>
            <a:r>
              <a:rPr lang="pl-PL" dirty="0" smtClean="0"/>
              <a:t>.</a:t>
            </a:r>
          </a:p>
          <a:p>
            <a:r>
              <a:rPr lang="pl-PL" dirty="0" smtClean="0"/>
              <a:t>Odpowiedź jest w formacie JSON. Właściwość </a:t>
            </a:r>
            <a:r>
              <a:rPr lang="pl-PL" b="1" dirty="0" err="1" smtClean="0"/>
              <a:t>responseText</a:t>
            </a:r>
            <a:r>
              <a:rPr lang="pl-PL" b="1" dirty="0" smtClean="0"/>
              <a:t> </a:t>
            </a:r>
            <a:r>
              <a:rPr lang="pl-PL" dirty="0" smtClean="0"/>
              <a:t>ma format tekstu, więc musimy go zamienić na prawidłowy </a:t>
            </a:r>
            <a:r>
              <a:rPr lang="pl-PL" dirty="0" err="1" smtClean="0"/>
              <a:t>json</a:t>
            </a:r>
            <a:r>
              <a:rPr lang="pl-PL" dirty="0" smtClean="0"/>
              <a:t> za pomocą metody </a:t>
            </a:r>
            <a:r>
              <a:rPr lang="pl-PL" b="1" dirty="0" err="1" smtClean="0"/>
              <a:t>JSON.parse</a:t>
            </a:r>
            <a:r>
              <a:rPr lang="pl-PL" b="1" dirty="0" smtClean="0"/>
              <a:t>().</a:t>
            </a:r>
            <a:endParaRPr lang="pl-PL" dirty="0" smtClean="0"/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responseText</a:t>
            </a:r>
            <a:r>
              <a:rPr lang="pl-PL" dirty="0" smtClean="0"/>
              <a:t> (</a:t>
            </a:r>
            <a:r>
              <a:rPr lang="pl-PL" dirty="0" err="1" smtClean="0"/>
              <a:t>respone</a:t>
            </a:r>
            <a:r>
              <a:rPr lang="pl-PL" dirty="0" smtClean="0"/>
              <a:t>) , </a:t>
            </a:r>
            <a:r>
              <a:rPr lang="pl-PL" dirty="0" err="1" smtClean="0"/>
              <a:t>JSON.parse</a:t>
            </a:r>
            <a:r>
              <a:rPr lang="pl-PL" dirty="0" smtClean="0"/>
              <a:t>()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Właściwość </a:t>
            </a:r>
            <a:r>
              <a:rPr lang="pl-PL" b="1" dirty="0" err="1" smtClean="0"/>
              <a:t>response</a:t>
            </a:r>
            <a:r>
              <a:rPr lang="pl-PL" dirty="0" smtClean="0"/>
              <a:t> zawiera zwrócone dane. Domyślnie są one w formacie tekstowym. Takie dane powinniśmy skonwertować na odpowiedni format: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response</a:t>
            </a:r>
            <a:r>
              <a:rPr lang="pl-PL" dirty="0" smtClean="0"/>
              <a:t> , </a:t>
            </a:r>
            <a:r>
              <a:rPr lang="pl-PL" dirty="0" err="1" smtClean="0"/>
              <a:t>responseText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500438"/>
            <a:ext cx="6564313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 smtClean="0"/>
              <a:t>Asynchroniczny </a:t>
            </a:r>
            <a:r>
              <a:rPr lang="pl-PL" b="1" dirty="0" err="1" smtClean="0"/>
              <a:t>JavaScript</a:t>
            </a:r>
            <a:r>
              <a:rPr lang="pl-PL" b="1" dirty="0" smtClean="0"/>
              <a:t> i XML</a:t>
            </a:r>
            <a:r>
              <a:rPr lang="pl-PL" dirty="0" smtClean="0"/>
              <a:t> (ang. </a:t>
            </a:r>
            <a:r>
              <a:rPr lang="pl-PL" i="1" dirty="0" err="1" smtClean="0"/>
              <a:t>Asynchronous</a:t>
            </a:r>
            <a:r>
              <a:rPr lang="pl-PL" i="1" dirty="0" smtClean="0"/>
              <a:t> </a:t>
            </a:r>
            <a:r>
              <a:rPr lang="pl-PL" i="1" dirty="0" err="1" smtClean="0"/>
              <a:t>JavaScript</a:t>
            </a:r>
            <a:r>
              <a:rPr lang="pl-PL" i="1" dirty="0" smtClean="0"/>
              <a:t> and XML</a:t>
            </a:r>
            <a:r>
              <a:rPr lang="pl-PL" dirty="0" smtClean="0"/>
              <a:t>) – technika tworzenia aplikacji internetowych, w których interakcja użytkownika z serwerem odbywa się </a:t>
            </a:r>
            <a:r>
              <a:rPr lang="pl-PL" b="1" dirty="0" smtClean="0"/>
              <a:t>bez przeładowywania całego dokumentu</a:t>
            </a:r>
            <a:r>
              <a:rPr lang="pl-PL" dirty="0" smtClean="0"/>
              <a:t>, w sposób </a:t>
            </a:r>
            <a:r>
              <a:rPr lang="pl-PL" b="1" dirty="0" smtClean="0"/>
              <a:t>asynchroniczny</a:t>
            </a:r>
            <a:r>
              <a:rPr lang="pl-PL" dirty="0" smtClean="0"/>
              <a:t>. Ma to umożliwiać bardziej dynamiczną interakcję z użytkownikiem niż w tradycyjnym modelu, w którym każde żądanie nowych danych wiąże się z przesłaniem całej strony HTML.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AJAX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l-PL" dirty="0" err="1" smtClean="0">
                <a:hlinkClick r:id="rId2"/>
              </a:rPr>
              <a:t>XMLHttpRequest</a:t>
            </a:r>
            <a:r>
              <a:rPr lang="pl-PL" dirty="0" smtClean="0"/>
              <a:t> – klasa umożliwiająca asynchroniczne przesyłanie danych; dzięki asynchroniczności w trakcie pobierania danych użytkownik może wykonywać inne czynności, można także pobierać dane jednocześnie z wielu miejsc.</a:t>
            </a:r>
          </a:p>
          <a:p>
            <a:r>
              <a:rPr lang="pl-PL" dirty="0" err="1" smtClean="0">
                <a:hlinkClick r:id="rId3" tooltip="HTML"/>
              </a:rPr>
              <a:t>JavaScript</a:t>
            </a:r>
            <a:r>
              <a:rPr lang="pl-PL" dirty="0" smtClean="0"/>
              <a:t> – mimo użycia w nazwie, może to być </a:t>
            </a:r>
            <a:r>
              <a:rPr lang="pl-PL" i="1" dirty="0" smtClean="0"/>
              <a:t>de facto</a:t>
            </a:r>
            <a:r>
              <a:rPr lang="pl-PL" dirty="0" smtClean="0"/>
              <a:t> dowolny język skryptowy funkcjonujący po stronie użytkownika (np. </a:t>
            </a:r>
            <a:r>
              <a:rPr lang="pl-PL" dirty="0" err="1" smtClean="0"/>
              <a:t>JScript</a:t>
            </a:r>
            <a:r>
              <a:rPr lang="pl-PL" dirty="0" smtClean="0"/>
              <a:t> czy </a:t>
            </a:r>
            <a:r>
              <a:rPr lang="pl-PL" dirty="0" err="1" smtClean="0"/>
              <a:t>VBScript</a:t>
            </a:r>
            <a:r>
              <a:rPr lang="pl-PL" dirty="0" smtClean="0"/>
              <a:t>).</a:t>
            </a:r>
          </a:p>
          <a:p>
            <a:r>
              <a:rPr lang="pl-PL" dirty="0" smtClean="0">
                <a:hlinkClick r:id="rId4" tooltip="XML"/>
              </a:rPr>
              <a:t>XML</a:t>
            </a:r>
            <a:r>
              <a:rPr lang="pl-PL" dirty="0" smtClean="0"/>
              <a:t> – język znaczników, poprzez który miałyby być opisane odbierane informacje. W praktyce jednak dane często przekazywane są w innym formacie, przy czym odbierane są wtedy jako tekst. Mogą to być zarówno gotowe fragmenty HTML, jak i fragmenty kodu </a:t>
            </a:r>
            <a:r>
              <a:rPr lang="pl-PL" dirty="0" err="1" smtClean="0"/>
              <a:t>JavaScript</a:t>
            </a:r>
            <a:r>
              <a:rPr lang="pl-PL" dirty="0" smtClean="0"/>
              <a:t> (zob. JSON), może to być też format specyficzny dla danego zastosowania.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smtClean="0"/>
              <a:t>Na technikę tę składa się kilka elementów:</a:t>
            </a:r>
            <a:br>
              <a:rPr lang="pl-PL" dirty="0" smtClean="0"/>
            </a:b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 smtClean="0"/>
              <a:t>Obiekt </a:t>
            </a:r>
            <a:r>
              <a:rPr lang="pl-PL" b="1" dirty="0" err="1" smtClean="0"/>
              <a:t>XMLHttpRequest</a:t>
            </a:r>
            <a:r>
              <a:rPr lang="pl-PL" dirty="0" smtClean="0"/>
              <a:t> istnieje w </a:t>
            </a:r>
            <a:r>
              <a:rPr lang="pl-PL" dirty="0" err="1" smtClean="0"/>
              <a:t>Javascript</a:t>
            </a:r>
            <a:r>
              <a:rPr lang="pl-PL" dirty="0" smtClean="0"/>
              <a:t> nierozerwalnie od momentu powstania </a:t>
            </a:r>
            <a:r>
              <a:rPr lang="pl-PL" dirty="0" err="1" smtClean="0"/>
              <a:t>Ajax</a:t>
            </a:r>
            <a:r>
              <a:rPr lang="pl-PL" dirty="0" smtClean="0"/>
              <a:t> i służy do nawiązywania połączeń dynamicznych.</a:t>
            </a:r>
          </a:p>
          <a:p>
            <a:r>
              <a:rPr lang="pl-PL" dirty="0" smtClean="0"/>
              <a:t>W dzisiejszych czasach mamy dla niego nowszy zamiennik w postaci </a:t>
            </a:r>
            <a:r>
              <a:rPr lang="pl-PL" b="1" dirty="0" err="1" smtClean="0"/>
              <a:t>Fetch</a:t>
            </a:r>
            <a:r>
              <a:rPr lang="pl-PL" dirty="0" smtClean="0"/>
              <a:t>. Zasady działania tu i tam są podobne, dlatego warto poznać obydwa, zwłaszcza, że </a:t>
            </a:r>
            <a:r>
              <a:rPr lang="pl-PL" dirty="0" err="1" smtClean="0"/>
              <a:t>Fetch</a:t>
            </a:r>
            <a:r>
              <a:rPr lang="pl-PL" dirty="0" smtClean="0"/>
              <a:t> nie zadziała na każdej przeglądarce.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Interfejs, a także następca </a:t>
            </a:r>
            <a:r>
              <a:rPr lang="pl-PL" dirty="0" err="1" smtClean="0"/>
              <a:t>XMLHttpRequest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https://kursjs.pl/kurs/ajax/fetch.php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Fetch</a:t>
            </a:r>
            <a:r>
              <a:rPr lang="pl-PL" dirty="0" smtClean="0"/>
              <a:t> API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285720" y="3786190"/>
            <a:ext cx="8643998" cy="2811451"/>
          </a:xfrm>
        </p:spPr>
        <p:txBody>
          <a:bodyPr>
            <a:normAutofit fontScale="77500" lnSpcReduction="20000"/>
          </a:bodyPr>
          <a:lstStyle/>
          <a:p>
            <a:r>
              <a:rPr lang="pl-PL" b="1" dirty="0" smtClean="0"/>
              <a:t>Nazwy kluczy i wartości tekstowe piszemy w cudzysłowach </a:t>
            </a:r>
            <a:r>
              <a:rPr lang="pl-PL" dirty="0" smtClean="0"/>
              <a:t>(żadnych apostrofów, żadnych </a:t>
            </a:r>
            <a:r>
              <a:rPr lang="pl-PL" dirty="0" err="1" smtClean="0"/>
              <a:t>backticków</a:t>
            </a:r>
            <a:r>
              <a:rPr lang="pl-PL" dirty="0" smtClean="0"/>
              <a:t>)</a:t>
            </a:r>
          </a:p>
          <a:p>
            <a:r>
              <a:rPr lang="pl-PL" b="1" dirty="0" smtClean="0"/>
              <a:t>Żadnych komentarzy </a:t>
            </a:r>
            <a:r>
              <a:rPr lang="pl-PL" dirty="0" smtClean="0"/>
              <a:t>- format JSON służy tylko do przechowywania danych</a:t>
            </a:r>
          </a:p>
          <a:p>
            <a:r>
              <a:rPr lang="pl-PL" b="1" dirty="0" smtClean="0"/>
              <a:t>Żadnego brakującego i nadmiarowego przecinka</a:t>
            </a:r>
            <a:r>
              <a:rPr lang="pl-PL" dirty="0" smtClean="0"/>
              <a:t>. Wszystko ma być </a:t>
            </a:r>
            <a:r>
              <a:rPr lang="pl-PL" dirty="0" err="1" smtClean="0"/>
              <a:t>tip-top</a:t>
            </a:r>
            <a:r>
              <a:rPr lang="pl-PL" dirty="0" smtClean="0"/>
              <a:t> jak w wojsku.</a:t>
            </a:r>
          </a:p>
          <a:p>
            <a:r>
              <a:rPr lang="pl-PL" b="1" dirty="0" smtClean="0"/>
              <a:t>Teksty piszemy w jednej linii </a:t>
            </a:r>
            <a:r>
              <a:rPr lang="pl-PL" dirty="0" smtClean="0"/>
              <a:t>- nawet te na wiele linii. Musimy tutaj zastosować jakieś znaki nowej linii (np. \n), które potem odpowiednio skonwertujemy.</a:t>
            </a:r>
          </a:p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JSON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8743" y="214290"/>
            <a:ext cx="6082438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Praca na takich danych do złudzenia przypomina pracę na klasycznych obiektach. Wynika to z faktu, że po konwersji dane te stają się zwykłym obiektem:</a:t>
            </a:r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214686"/>
            <a:ext cx="4214842" cy="3353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Właściwości metody obiektu </a:t>
            </a:r>
            <a:r>
              <a:rPr lang="pl-PL" dirty="0" err="1" smtClean="0"/>
              <a:t>XMLHttpRequest</a:t>
            </a:r>
            <a:r>
              <a:rPr lang="pl-PL" dirty="0" smtClean="0"/>
              <a:t>();</a:t>
            </a:r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7783513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readyState</a:t>
            </a:r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7812087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4103</TotalTime>
  <Words>262</Words>
  <Application>Microsoft Office PowerPoint</Application>
  <PresentationFormat>Pokaz na ekranie (4:3)</PresentationFormat>
  <Paragraphs>44</Paragraphs>
  <Slides>16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17" baseType="lpstr">
      <vt:lpstr>Hol</vt:lpstr>
      <vt:lpstr>Ajax - XMLHttpRequest(); </vt:lpstr>
      <vt:lpstr>AJAX</vt:lpstr>
      <vt:lpstr>Na technikę tę składa się kilka elementów: </vt:lpstr>
      <vt:lpstr>Slajd 4</vt:lpstr>
      <vt:lpstr>Fetch API</vt:lpstr>
      <vt:lpstr>JSON</vt:lpstr>
      <vt:lpstr>Slajd 7</vt:lpstr>
      <vt:lpstr>Właściwości metody obiektu XMLHttpRequest();</vt:lpstr>
      <vt:lpstr>readyState</vt:lpstr>
      <vt:lpstr>Nawiązanie połączenia - open(typ, url, async).</vt:lpstr>
      <vt:lpstr>Slajd 11</vt:lpstr>
      <vt:lpstr>Przykład</vt:lpstr>
      <vt:lpstr>Czekanie na odpowiedź</vt:lpstr>
      <vt:lpstr>Slajd 14</vt:lpstr>
      <vt:lpstr>responseText (respone) , JSON.parse()</vt:lpstr>
      <vt:lpstr>response , responseText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XMLHttpRequest();</dc:title>
  <dc:creator>SPLuban</dc:creator>
  <cp:lastModifiedBy>hp</cp:lastModifiedBy>
  <cp:revision>14</cp:revision>
  <dcterms:created xsi:type="dcterms:W3CDTF">2019-05-21T19:51:33Z</dcterms:created>
  <dcterms:modified xsi:type="dcterms:W3CDTF">2024-10-24T06:14:28Z</dcterms:modified>
</cp:coreProperties>
</file>