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7" r:id="rId59"/>
    <p:sldId id="324" r:id="rId60"/>
    <p:sldId id="325" r:id="rId61"/>
    <p:sldId id="318" r:id="rId62"/>
    <p:sldId id="319" r:id="rId63"/>
    <p:sldId id="320" r:id="rId64"/>
    <p:sldId id="321" r:id="rId65"/>
    <p:sldId id="322" r:id="rId66"/>
    <p:sldId id="326" r:id="rId6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07E343F-FE15-4D84-B270-C19565C26BB7}" type="datetimeFigureOut">
              <a:rPr lang="pl-PL" smtClean="0"/>
              <a:pPr/>
              <a:t>24.09.2024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AAA041A-6D70-4CAF-9ADB-279C4E546AD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0658" name="AutoShape 2" descr="Javascript - JavaScript Programming Language Logo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70660" name="Picture 4" descr="Javascript Logo editorial photo. Illustration of java - 13676588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66"/>
            <a:ext cx="2928958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Istotny punkt w historii rozwoju </a:t>
            </a:r>
            <a:r>
              <a:rPr lang="pl-PL" dirty="0" err="1" smtClean="0"/>
              <a:t>JavaScript</a:t>
            </a:r>
            <a:r>
              <a:rPr lang="pl-PL" dirty="0" smtClean="0"/>
              <a:t> nastąpił w listopadzie 1996 r., kiedy Stowarzyszenie ECMA (ang. </a:t>
            </a:r>
            <a:r>
              <a:rPr lang="pl-PL" dirty="0" err="1" smtClean="0"/>
              <a:t>European</a:t>
            </a:r>
            <a:r>
              <a:rPr lang="pl-PL" dirty="0" smtClean="0"/>
              <a:t> Computer </a:t>
            </a:r>
            <a:r>
              <a:rPr lang="pl-PL" dirty="0" err="1" smtClean="0"/>
              <a:t>Manufacturers</a:t>
            </a:r>
            <a:r>
              <a:rPr lang="pl-PL" dirty="0" smtClean="0"/>
              <a:t> </a:t>
            </a:r>
            <a:r>
              <a:rPr lang="pl-PL" dirty="0" err="1" smtClean="0"/>
              <a:t>Association</a:t>
            </a:r>
            <a:r>
              <a:rPr lang="pl-PL" dirty="0" smtClean="0"/>
              <a:t>) przejęła na siebie opracowywanie dalszych standardów i wytycznych dla języka. Standaryzacją języka zajmuje się do dnia dzisiejszego komitet TC-39.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Należy tutaj zaznaczyć istotny fakt, że określenie </a:t>
            </a:r>
            <a:r>
              <a:rPr lang="pl-PL" dirty="0" err="1" smtClean="0"/>
              <a:t>JavaScript</a:t>
            </a:r>
            <a:r>
              <a:rPr lang="pl-PL" dirty="0" smtClean="0"/>
              <a:t> nie jest w pełni tożsame z </a:t>
            </a:r>
            <a:r>
              <a:rPr lang="pl-PL" dirty="0" err="1" smtClean="0"/>
              <a:t>ECMAScript</a:t>
            </a:r>
            <a:r>
              <a:rPr lang="pl-PL" dirty="0" smtClean="0"/>
              <a:t>. Co prawda potocznie nazwy te są </a:t>
            </a:r>
            <a:r>
              <a:rPr lang="pl-PL" b="1" dirty="0" smtClean="0"/>
              <a:t>używanie zamiennie, </a:t>
            </a:r>
            <a:r>
              <a:rPr lang="pl-PL" dirty="0" smtClean="0"/>
              <a:t>jednakże komitet TC-39 zajmuje się głównie rozwojem samego języka, jego składni, najważniejszych funkcjonalności itp. — i jest to właśnie </a:t>
            </a:r>
            <a:r>
              <a:rPr lang="pl-PL" dirty="0" err="1" smtClean="0"/>
              <a:t>ECMAScript</a:t>
            </a:r>
            <a:r>
              <a:rPr lang="pl-PL" dirty="0" smtClean="0"/>
              <a:t>. Natomiast </a:t>
            </a:r>
            <a:r>
              <a:rPr lang="pl-PL" dirty="0" err="1" smtClean="0"/>
              <a:t>JavaScript</a:t>
            </a:r>
            <a:r>
              <a:rPr lang="pl-PL" dirty="0" smtClean="0"/>
              <a:t> czasami określa się jako pewien </a:t>
            </a:r>
            <a:r>
              <a:rPr lang="pl-PL" b="1" dirty="0" smtClean="0"/>
              <a:t>nadzbiór </a:t>
            </a:r>
            <a:r>
              <a:rPr lang="pl-PL" b="1" dirty="0" err="1" smtClean="0"/>
              <a:t>ECMAScript</a:t>
            </a:r>
            <a:r>
              <a:rPr lang="pl-PL" b="1" dirty="0" smtClean="0"/>
              <a:t>, rozszerzony o funkcjonalności środowiska</a:t>
            </a:r>
            <a:r>
              <a:rPr lang="pl-PL" dirty="0" smtClean="0"/>
              <a:t>, w którym jest uruchamiana aplikacja, czyli np. funkcjonalności udostępniane przez przeglądarki internetowe (obsługa DOM, </a:t>
            </a:r>
            <a:r>
              <a:rPr lang="pl-PL" dirty="0" err="1" smtClean="0"/>
              <a:t>Ajax</a:t>
            </a:r>
            <a:r>
              <a:rPr lang="pl-PL" dirty="0" smtClean="0"/>
              <a:t>, </a:t>
            </a:r>
            <a:r>
              <a:rPr lang="pl-PL" dirty="0" err="1" smtClean="0"/>
              <a:t>WebSocket</a:t>
            </a:r>
            <a:r>
              <a:rPr lang="pl-PL" dirty="0" smtClean="0"/>
              <a:t> itp.), środowisko </a:t>
            </a:r>
            <a:r>
              <a:rPr lang="pl-PL" dirty="0" err="1" smtClean="0"/>
              <a:t>back-endowe</a:t>
            </a:r>
            <a:r>
              <a:rPr lang="pl-PL" dirty="0" smtClean="0"/>
              <a:t> </a:t>
            </a:r>
            <a:r>
              <a:rPr lang="pl-PL" dirty="0" err="1" smtClean="0"/>
              <a:t>Node.js</a:t>
            </a:r>
            <a:r>
              <a:rPr lang="pl-PL" dirty="0" smtClean="0"/>
              <a:t> (pozwalające m.in. na obsługę systemu plików, tworzenie serwera HTTP itp.) czy wiele innych, specyficznych środowisk wykorzystujących </a:t>
            </a:r>
            <a:r>
              <a:rPr lang="pl-PL" dirty="0" err="1" smtClean="0"/>
              <a:t>JavaScript</a:t>
            </a:r>
            <a:r>
              <a:rPr lang="pl-PL" dirty="0" smtClean="0"/>
              <a:t> (np. sterowniki </a:t>
            </a:r>
            <a:r>
              <a:rPr lang="pl-PL" dirty="0" err="1" smtClean="0"/>
              <a:t>Raspberry</a:t>
            </a:r>
            <a:r>
              <a:rPr lang="pl-PL" dirty="0" smtClean="0"/>
              <a:t> Pi).</a:t>
            </a: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Podstawowe elementy składni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języku </a:t>
            </a:r>
            <a:r>
              <a:rPr lang="pl-PL" dirty="0" err="1" smtClean="0"/>
              <a:t>JavaScript</a:t>
            </a:r>
            <a:r>
              <a:rPr lang="pl-PL" dirty="0" smtClean="0"/>
              <a:t> należy pilnować kilku istotnych zasad, które szczególnie osobom początkującym sprawiają czasem trudności i są przyczyną błędów aplikacji. Przede wszystkim trzeba pamiętać, że </a:t>
            </a:r>
            <a:r>
              <a:rPr lang="pl-PL" b="1" dirty="0" smtClean="0"/>
              <a:t>w </a:t>
            </a:r>
            <a:r>
              <a:rPr lang="pl-PL" b="1" dirty="0" err="1" smtClean="0"/>
              <a:t>JavaScript</a:t>
            </a:r>
            <a:r>
              <a:rPr lang="pl-PL" b="1" dirty="0" smtClean="0"/>
              <a:t> istotna jest wielkość znaków. </a:t>
            </a:r>
            <a:r>
              <a:rPr lang="pl-PL" dirty="0" smtClean="0"/>
              <a:t>Dotyczy to m.in. nazw zmiennych, funkcji itp. Dla przykładu zmienne o nazwach </a:t>
            </a:r>
            <a:r>
              <a:rPr lang="pl-PL" dirty="0" err="1" smtClean="0"/>
              <a:t>word</a:t>
            </a:r>
            <a:r>
              <a:rPr lang="pl-PL" dirty="0" smtClean="0"/>
              <a:t> i Word stanowią dwie zupełnie oddzielne zmienne, w żaden sposób niepowiązane ze sobą.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Nawiasy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Drugim ważnym elementem składni są </a:t>
            </a:r>
            <a:r>
              <a:rPr lang="pl-PL" b="1" dirty="0" smtClean="0"/>
              <a:t>nawiasy</a:t>
            </a:r>
            <a:r>
              <a:rPr lang="pl-PL" dirty="0" smtClean="0"/>
              <a:t>. Pisząc aplikacje w </a:t>
            </a:r>
            <a:r>
              <a:rPr lang="pl-PL" dirty="0" err="1" smtClean="0"/>
              <a:t>JavaScript</a:t>
            </a:r>
            <a:r>
              <a:rPr lang="pl-PL" dirty="0" smtClean="0"/>
              <a:t> będziesz zazwyczaj używał wszystkich trzech rodzajów nawiasów, czyli nawiasy okrągłe (), kwadratowe [] oraz klamrowe {}. Nawiasy kwadratowe omówię w dalszej części, podczas prezentowania tzw. tablic (ang. </a:t>
            </a:r>
            <a:r>
              <a:rPr lang="pl-PL" dirty="0" err="1" smtClean="0"/>
              <a:t>arrays</a:t>
            </a:r>
            <a:r>
              <a:rPr lang="pl-PL" dirty="0" smtClean="0"/>
              <a:t>). Nawiasy okrągłe są najczęściej stosowane podczas deklarowania funkcji bądź jej wywoływania,</a:t>
            </a:r>
          </a:p>
          <a:p>
            <a:r>
              <a:rPr lang="pl-PL" dirty="0" smtClean="0"/>
              <a:t> np.: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fn</a:t>
            </a:r>
            <a:r>
              <a:rPr lang="pl-PL" dirty="0" smtClean="0"/>
              <a:t> () {} </a:t>
            </a:r>
            <a:endParaRPr lang="pl-PL" dirty="0" smtClean="0"/>
          </a:p>
          <a:p>
            <a:r>
              <a:rPr lang="pl-PL" dirty="0" err="1" smtClean="0"/>
              <a:t>fn</a:t>
            </a:r>
            <a:r>
              <a:rPr lang="pl-PL" dirty="0" smtClean="0"/>
              <a:t>();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Bardzo ważnym elementem składni są również </a:t>
            </a:r>
            <a:r>
              <a:rPr lang="pl-PL" b="1" dirty="0" smtClean="0"/>
              <a:t>nawiasy klamrowe,</a:t>
            </a:r>
            <a:r>
              <a:rPr lang="pl-PL" dirty="0" smtClean="0"/>
              <a:t> które określają tzw. bloki kodu. Jeden z przykładów znajduje się powyżej, gdzie przy deklarowaniu funkcji </a:t>
            </a:r>
            <a:r>
              <a:rPr lang="pl-PL" dirty="0" err="1" smtClean="0"/>
              <a:t>fn</a:t>
            </a:r>
            <a:r>
              <a:rPr lang="pl-PL" dirty="0" smtClean="0"/>
              <a:t> nawiasy klamrowe {} wskazują zakres poleceń dla tej funkcji. Nawiasy klamrowe wyznaczają również wewnętrzny zakres poleceń dla instrukcji warunkowych (</a:t>
            </a:r>
            <a:r>
              <a:rPr lang="pl-PL" dirty="0" err="1" smtClean="0"/>
              <a:t>if</a:t>
            </a:r>
            <a:r>
              <a:rPr lang="pl-PL" dirty="0" smtClean="0"/>
              <a:t>, </a:t>
            </a:r>
            <a:r>
              <a:rPr lang="pl-PL" dirty="0" err="1" smtClean="0"/>
              <a:t>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, </a:t>
            </a:r>
            <a:r>
              <a:rPr lang="pl-PL" dirty="0" err="1" smtClean="0"/>
              <a:t>else</a:t>
            </a:r>
            <a:r>
              <a:rPr lang="pl-PL" dirty="0" smtClean="0"/>
              <a:t>) czy pętli (for, </a:t>
            </a:r>
            <a:r>
              <a:rPr lang="pl-PL" dirty="0" err="1" smtClean="0"/>
              <a:t>while</a:t>
            </a:r>
            <a:r>
              <a:rPr lang="pl-PL" dirty="0" smtClean="0"/>
              <a:t> itd.).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Komentarze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</a:t>
            </a:r>
            <a:r>
              <a:rPr lang="pl-PL" dirty="0" err="1" smtClean="0"/>
              <a:t>JavaScript</a:t>
            </a:r>
            <a:r>
              <a:rPr lang="pl-PL" dirty="0" smtClean="0"/>
              <a:t> komentarze można tworzyć na dwa sposoby. Komentarze jednolinijkowe oznacza się jako: </a:t>
            </a:r>
          </a:p>
          <a:p>
            <a:r>
              <a:rPr lang="pl-PL" b="1" dirty="0" smtClean="0"/>
              <a:t>// Treść komentarza </a:t>
            </a:r>
          </a:p>
          <a:p>
            <a:r>
              <a:rPr lang="pl-PL" dirty="0" smtClean="0"/>
              <a:t>Komentarz taki zaczyna się od dwóch znaków prawego ukośnika (//) i kończy wraz z końcem linii. Drugim sposobem jest tworzenie tzw. komentarzy wielolinijkowych, oznaczanych jako: </a:t>
            </a:r>
          </a:p>
          <a:p>
            <a:r>
              <a:rPr lang="pl-PL" b="1" dirty="0" smtClean="0"/>
              <a:t>/* </a:t>
            </a:r>
          </a:p>
          <a:p>
            <a:r>
              <a:rPr lang="pl-PL" b="1" dirty="0" smtClean="0"/>
              <a:t>komentarz w kilku liniach </a:t>
            </a:r>
          </a:p>
          <a:p>
            <a:r>
              <a:rPr lang="pl-PL" b="1" dirty="0" smtClean="0"/>
              <a:t>*/</a:t>
            </a:r>
            <a:endParaRPr lang="pl-PL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Deklarowanie zmiennych i stałych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Można je rozumieć jako swego rodzaju kontenery pozwalające na wielokrotne wykorzystanie tej samej zawartości, przy czym wartość raz przypisana do stałej jest — jak wskazuje nazwa — stała, zaś do zmiennej może być zmieniana wielokrotnie podczas działania programu. </a:t>
            </a:r>
          </a:p>
          <a:p>
            <a:r>
              <a:rPr lang="pl-PL" dirty="0" smtClean="0"/>
              <a:t>Przeanalizujmy poniższy przykład, w którym deklarujemy i inicjalizujemy (nadajemy jej wartość) stałą </a:t>
            </a:r>
            <a:r>
              <a:rPr lang="pl-PL" dirty="0" err="1" smtClean="0"/>
              <a:t>day</a:t>
            </a:r>
            <a:r>
              <a:rPr lang="pl-PL" dirty="0" smtClean="0"/>
              <a:t>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day</a:t>
            </a:r>
            <a:r>
              <a:rPr lang="pl-PL" b="1" dirty="0" smtClean="0"/>
              <a:t> = 1000 * 60 * </a:t>
            </a:r>
            <a:r>
              <a:rPr lang="pl-PL" b="1" dirty="0" err="1" smtClean="0"/>
              <a:t>60</a:t>
            </a:r>
            <a:r>
              <a:rPr lang="pl-PL" b="1" dirty="0" smtClean="0"/>
              <a:t> * 24; </a:t>
            </a:r>
          </a:p>
          <a:p>
            <a:r>
              <a:rPr lang="pl-PL" dirty="0" smtClean="0"/>
              <a:t>W stałej </a:t>
            </a:r>
            <a:r>
              <a:rPr lang="pl-PL" dirty="0" err="1" smtClean="0"/>
              <a:t>day</a:t>
            </a:r>
            <a:r>
              <a:rPr lang="pl-PL" dirty="0" smtClean="0"/>
              <a:t> zapisujemy ilość milisekund dla jednego dnia (1 sekunda to 1000 milisekund). Następnie w różnych miejscach aplikacji, chcąc użyć tej wartości, nie musimy jej ponownie obliczać, lecz możemy po prostu odwołać się do zapisanej już wartości </a:t>
            </a:r>
            <a:r>
              <a:rPr lang="pl-PL" dirty="0" err="1" smtClean="0"/>
              <a:t>day</a:t>
            </a:r>
            <a:r>
              <a:rPr lang="pl-PL" dirty="0" smtClean="0"/>
              <a:t>: </a:t>
            </a:r>
          </a:p>
          <a:p>
            <a:r>
              <a:rPr lang="pl-PL" b="1" dirty="0" err="1" smtClean="0"/>
              <a:t>console.log</a:t>
            </a:r>
            <a:r>
              <a:rPr lang="pl-PL" b="1" dirty="0" smtClean="0"/>
              <a:t>('Trzy dni to: ' + 3 * </a:t>
            </a:r>
            <a:r>
              <a:rPr lang="pl-PL" b="1" dirty="0" err="1" smtClean="0"/>
              <a:t>day</a:t>
            </a:r>
            <a:r>
              <a:rPr lang="pl-PL" b="1" dirty="0" smtClean="0"/>
              <a:t> + ' milisekund');</a:t>
            </a:r>
            <a:endParaRPr lang="pl-PL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Co ciekawe, zmienne i stałe mogą mieć nazwy składające się ze znaków innych niż litery alfabetu łacińskiego. Istnieje kilka różnych zasad tworzenia nazw wielowyrazowych i niektórzy korzystają z notacji używającej znaku dolnego podkreślenia jako separatora słów, np.: </a:t>
            </a:r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user_name</a:t>
            </a:r>
            <a:r>
              <a:rPr lang="pl-PL" b="1" dirty="0" smtClean="0"/>
              <a:t> = 'Jan';</a:t>
            </a:r>
          </a:p>
          <a:p>
            <a:r>
              <a:rPr lang="pl-PL" dirty="0" smtClean="0"/>
              <a:t>Obecnie jednak częściej wykorzystuje się notację </a:t>
            </a:r>
            <a:r>
              <a:rPr lang="pl-PL" dirty="0" err="1" smtClean="0"/>
              <a:t>camelCase</a:t>
            </a:r>
            <a:r>
              <a:rPr lang="pl-PL" dirty="0" smtClean="0"/>
              <a:t>, gdzie każde słowo (poza pierwszym) piszemy z wielkiej litery bez stosowania dodatkowych separatorów jak podkreślenia czy myślniki: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userName</a:t>
            </a:r>
            <a:r>
              <a:rPr lang="pl-PL" b="1" dirty="0" smtClean="0"/>
              <a:t> = 'Jan';</a:t>
            </a:r>
            <a:endParaRPr lang="pl-PL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Czytelność zmiennej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Tworząc nazwę zmiennej czy stałej, warto również zwracać uwagę na jej czytelność. </a:t>
            </a:r>
            <a:r>
              <a:rPr lang="pl-PL" b="1" dirty="0" smtClean="0"/>
              <a:t>Na przykład nazwa </a:t>
            </a:r>
            <a:r>
              <a:rPr lang="pl-PL" b="1" dirty="0" err="1" smtClean="0"/>
              <a:t>userName</a:t>
            </a:r>
            <a:r>
              <a:rPr lang="pl-PL" b="1" dirty="0" smtClean="0"/>
              <a:t> powie nam więcej o jej przeznaczeniu i zawartości niż zmienna: x czy samo </a:t>
            </a:r>
            <a:r>
              <a:rPr lang="pl-PL" b="1" dirty="0" err="1" smtClean="0"/>
              <a:t>name</a:t>
            </a:r>
            <a:r>
              <a:rPr lang="pl-PL" b="1" dirty="0" smtClean="0"/>
              <a:t>. </a:t>
            </a:r>
          </a:p>
          <a:p>
            <a:r>
              <a:rPr lang="pl-PL" dirty="0" smtClean="0"/>
              <a:t>Podobnie jak: </a:t>
            </a:r>
            <a:r>
              <a:rPr lang="pl-PL" b="1" dirty="0" err="1" smtClean="0"/>
              <a:t>showUserAvatar</a:t>
            </a:r>
            <a:r>
              <a:rPr lang="pl-PL" b="1" dirty="0" smtClean="0"/>
              <a:t> </a:t>
            </a:r>
            <a:r>
              <a:rPr lang="pl-PL" b="1" dirty="0" err="1" smtClean="0"/>
              <a:t>vs</a:t>
            </a:r>
            <a:r>
              <a:rPr lang="pl-PL" b="1" dirty="0" smtClean="0"/>
              <a:t> </a:t>
            </a:r>
            <a:r>
              <a:rPr lang="pl-PL" b="1" dirty="0" err="1" smtClean="0"/>
              <a:t>avatar</a:t>
            </a:r>
            <a:r>
              <a:rPr lang="pl-PL" b="1" dirty="0" smtClean="0"/>
              <a:t> </a:t>
            </a:r>
            <a:r>
              <a:rPr lang="pl-PL" b="1" dirty="0" err="1" smtClean="0"/>
              <a:t>totalInvoicePrice</a:t>
            </a:r>
            <a:r>
              <a:rPr lang="pl-PL" b="1" dirty="0" smtClean="0"/>
              <a:t> </a:t>
            </a:r>
            <a:r>
              <a:rPr lang="pl-PL" b="1" dirty="0" err="1" smtClean="0"/>
              <a:t>vs</a:t>
            </a:r>
            <a:r>
              <a:rPr lang="pl-PL" b="1" dirty="0" smtClean="0"/>
              <a:t> </a:t>
            </a:r>
            <a:r>
              <a:rPr lang="pl-PL" b="1" dirty="0" err="1" smtClean="0"/>
              <a:t>price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Wiele początkujących osób nie przywiązuje uwagi do tworzenia odpowiednio </a:t>
            </a:r>
            <a:r>
              <a:rPr lang="pl-PL" b="1" dirty="0" smtClean="0"/>
              <a:t>czytelnych nazw zmiennych </a:t>
            </a:r>
            <a:r>
              <a:rPr lang="pl-PL" dirty="0" smtClean="0"/>
              <a:t>czy funkcji, co nierzadko jest później przyczyną błędów logicznych i znacząco utrudnia analizę kodu. Nie należy także bać się dłuższych nazw, jeśli faktycznie dają one czytelną informację o przeznaczeniu</a:t>
            </a:r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Typy proste</a:t>
            </a:r>
          </a:p>
          <a:p>
            <a:pPr>
              <a:buNone/>
            </a:pPr>
            <a:r>
              <a:rPr lang="pl-PL" dirty="0" smtClean="0"/>
              <a:t>Dane typu prostego reprezentują proste typy danych - liczby, teksty, wartości boolowskie (prawda/fałsz), niezdefiniowane (</a:t>
            </a:r>
            <a:r>
              <a:rPr lang="pl-PL" dirty="0" err="1" smtClean="0"/>
              <a:t>undefined</a:t>
            </a:r>
            <a:r>
              <a:rPr lang="pl-PL" dirty="0" smtClean="0"/>
              <a:t>) oraz </a:t>
            </a:r>
            <a:r>
              <a:rPr lang="pl-PL" dirty="0" err="1" smtClean="0"/>
              <a:t>null</a:t>
            </a:r>
            <a:r>
              <a:rPr lang="pl-PL" dirty="0" smtClean="0"/>
              <a:t>.</a:t>
            </a:r>
            <a:endParaRPr lang="pl-PL" b="1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proste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000504"/>
            <a:ext cx="5754687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</a:t>
            </a:r>
            <a:r>
              <a:rPr lang="pl-PL" dirty="0" err="1" smtClean="0"/>
              <a:t>JavaScript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1. Obecnie w języku </a:t>
            </a:r>
            <a:r>
              <a:rPr lang="pl-PL" dirty="0" err="1" smtClean="0"/>
              <a:t>JavaScript</a:t>
            </a:r>
            <a:r>
              <a:rPr lang="pl-PL" dirty="0" smtClean="0"/>
              <a:t> można programować aplikacje, zachowujące się </a:t>
            </a:r>
            <a:r>
              <a:rPr lang="pl-PL" b="1" dirty="0" smtClean="0"/>
              <a:t>jak aplikacje desktopowe </a:t>
            </a:r>
            <a:r>
              <a:rPr lang="pl-PL" dirty="0" smtClean="0"/>
              <a:t>w C++ czy Javie, mające tradycyjny instalator i niewymagające do pracy ani połączenia z Internetem, ani przeglądarki. Nie można ich jednak wprost przyrównywać do oprogramowania napisanego np. w C++, gdyż </a:t>
            </a:r>
            <a:r>
              <a:rPr lang="pl-PL" b="1" dirty="0" smtClean="0"/>
              <a:t>wydajność aplikacji w </a:t>
            </a:r>
            <a:r>
              <a:rPr lang="pl-PL" b="1" dirty="0" err="1" smtClean="0"/>
              <a:t>JavaScript</a:t>
            </a:r>
            <a:r>
              <a:rPr lang="pl-PL" b="1" dirty="0" smtClean="0"/>
              <a:t> jest mniejsza</a:t>
            </a:r>
            <a:r>
              <a:rPr lang="pl-PL" dirty="0" smtClean="0"/>
              <a:t>. W praktyce jednak różnice uwidaczniają się dopiero przy bardziej skomplikowanych programach, wymagających bardzo dużej ilości obliczeń, skomplikowanych algorytmów itp. Nie napiszemy więc w </a:t>
            </a:r>
            <a:r>
              <a:rPr lang="pl-PL" dirty="0" err="1" smtClean="0"/>
              <a:t>JavaScript</a:t>
            </a:r>
            <a:r>
              <a:rPr lang="pl-PL" dirty="0" smtClean="0"/>
              <a:t> gry takiej jak Wiedźmin czy </a:t>
            </a:r>
            <a:r>
              <a:rPr lang="pl-PL" dirty="0" smtClean="0"/>
              <a:t>FIFA, </a:t>
            </a:r>
            <a:r>
              <a:rPr lang="pl-PL" dirty="0" smtClean="0"/>
              <a:t>jednakże </a:t>
            </a:r>
            <a:r>
              <a:rPr lang="pl-PL" b="1" dirty="0" smtClean="0"/>
              <a:t>z powodzeniem stworzymy system CRM czy ERP do zarządzania przedsiębiorstwem,</a:t>
            </a:r>
            <a:r>
              <a:rPr lang="pl-PL" dirty="0" smtClean="0"/>
              <a:t> a także prostsze gry, które można będzie uruchamiać również w przeglądarce, co zapewni możliwość udostępnienia aplikacji dużej liczbie odbiorców.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 smtClean="0"/>
              <a:t>Wszystkie zmienne nie będące typem prostym</a:t>
            </a:r>
            <a:r>
              <a:rPr lang="pl-PL" dirty="0" smtClean="0"/>
              <a:t> są obiektami i są typu referencyjnego.</a:t>
            </a:r>
            <a:br>
              <a:rPr lang="pl-PL" dirty="0" smtClean="0"/>
            </a:br>
            <a:r>
              <a:rPr lang="pl-PL" dirty="0" smtClean="0"/>
              <a:t>Ten typ danych charakteryzuje się tym, że </a:t>
            </a:r>
            <a:r>
              <a:rPr lang="pl-PL" b="1" dirty="0" smtClean="0"/>
              <a:t>zmienne nie mają przypisanej bezpośrednio wartości, a tylko wskazują na miejsce w pamięci, gdzie te dane są przetrzymywane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Typy złożone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1587" y="4857760"/>
            <a:ext cx="6602413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Var</a:t>
            </a:r>
            <a:r>
              <a:rPr lang="pl-PL" dirty="0" smtClean="0"/>
              <a:t> i </a:t>
            </a:r>
            <a:r>
              <a:rPr lang="pl-PL" dirty="0" err="1" smtClean="0"/>
              <a:t>let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4432145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571612"/>
            <a:ext cx="3857652" cy="325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Sprawdzanie </a:t>
            </a:r>
            <a:r>
              <a:rPr lang="pl-PL" dirty="0" err="1" smtClean="0"/>
              <a:t>typów-typeof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6"/>
            <a:ext cx="5133975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null</a:t>
            </a:r>
            <a:r>
              <a:rPr lang="pl-PL" dirty="0" smtClean="0"/>
              <a:t> i </a:t>
            </a:r>
            <a:r>
              <a:rPr lang="pl-PL" dirty="0" err="1" smtClean="0"/>
              <a:t>undefined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Na uwagę zasługują dwa szczególne typy danych: </a:t>
            </a:r>
            <a:r>
              <a:rPr lang="pl-PL" b="1" dirty="0" err="1" smtClean="0"/>
              <a:t>null</a:t>
            </a:r>
            <a:r>
              <a:rPr lang="pl-PL" b="1" dirty="0" smtClean="0"/>
              <a:t> i </a:t>
            </a:r>
            <a:r>
              <a:rPr lang="pl-PL" b="1" dirty="0" err="1" smtClean="0"/>
              <a:t>undefined</a:t>
            </a:r>
            <a:r>
              <a:rPr lang="pl-PL" dirty="0" smtClean="0"/>
              <a:t>. Wiele osób zaczynających dopiero naukę </a:t>
            </a:r>
            <a:r>
              <a:rPr lang="pl-PL" dirty="0" err="1" smtClean="0"/>
              <a:t>JavaScript</a:t>
            </a:r>
            <a:r>
              <a:rPr lang="pl-PL" dirty="0" smtClean="0"/>
              <a:t> błędnie utożsamia ze sobą te dwa typy. </a:t>
            </a:r>
          </a:p>
          <a:p>
            <a:r>
              <a:rPr lang="pl-PL" b="1" dirty="0" smtClean="0"/>
              <a:t>Typ </a:t>
            </a:r>
            <a:r>
              <a:rPr lang="pl-PL" b="1" dirty="0" err="1" smtClean="0"/>
              <a:t>undefined</a:t>
            </a:r>
            <a:r>
              <a:rPr lang="pl-PL" b="1" dirty="0" smtClean="0"/>
              <a:t> oznacza dokładnie brak wartości</a:t>
            </a:r>
            <a:r>
              <a:rPr lang="pl-PL" dirty="0" smtClean="0"/>
              <a:t>. Może ona być przypisana bezpośrednio lub w sposób niejawny: </a:t>
            </a:r>
          </a:p>
          <a:p>
            <a:r>
              <a:rPr lang="pl-PL" b="1" dirty="0" err="1" smtClean="0"/>
              <a:t>let</a:t>
            </a:r>
            <a:r>
              <a:rPr lang="pl-PL" b="1" dirty="0" smtClean="0"/>
              <a:t> value1; // niejawnie przypisane </a:t>
            </a:r>
            <a:r>
              <a:rPr lang="pl-PL" b="1" dirty="0" err="1" smtClean="0"/>
              <a:t>undefined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let</a:t>
            </a:r>
            <a:r>
              <a:rPr lang="pl-PL" b="1" dirty="0" smtClean="0"/>
              <a:t> value2 = </a:t>
            </a:r>
            <a:r>
              <a:rPr lang="pl-PL" b="1" dirty="0" err="1" smtClean="0"/>
              <a:t>undefined</a:t>
            </a:r>
            <a:r>
              <a:rPr lang="pl-PL" b="1" dirty="0" smtClean="0"/>
              <a:t>; // przypisanie bezpośrednie </a:t>
            </a:r>
          </a:p>
          <a:p>
            <a:r>
              <a:rPr lang="pl-PL" b="1" dirty="0" smtClean="0"/>
              <a:t>Typ </a:t>
            </a:r>
            <a:r>
              <a:rPr lang="pl-PL" b="1" dirty="0" err="1" smtClean="0"/>
              <a:t>null</a:t>
            </a:r>
            <a:r>
              <a:rPr lang="pl-PL" b="1" dirty="0" smtClean="0"/>
              <a:t> oznacza natomiast pustą wartość, jednakże nie jest to ani pusty ciąg znakowy, ani wartość </a:t>
            </a:r>
            <a:r>
              <a:rPr lang="pl-PL" b="1" dirty="0" err="1" smtClean="0"/>
              <a:t>undefined</a:t>
            </a:r>
            <a:r>
              <a:rPr lang="pl-PL" b="1" dirty="0" smtClean="0"/>
              <a:t>. </a:t>
            </a:r>
          </a:p>
          <a:p>
            <a:r>
              <a:rPr lang="pl-PL" dirty="0" smtClean="0"/>
              <a:t>Należy w tym miejscu również zaznaczyć, że typ </a:t>
            </a:r>
            <a:r>
              <a:rPr lang="pl-PL" dirty="0" err="1" smtClean="0"/>
              <a:t>undefined</a:t>
            </a:r>
            <a:r>
              <a:rPr lang="pl-PL" dirty="0" smtClean="0"/>
              <a:t> jest dość specyficzny dla </a:t>
            </a:r>
            <a:r>
              <a:rPr lang="pl-PL" dirty="0" err="1" smtClean="0"/>
              <a:t>JavaScript</a:t>
            </a:r>
            <a:r>
              <a:rPr lang="pl-PL" dirty="0" smtClean="0"/>
              <a:t>, podczas gdy typ </a:t>
            </a:r>
            <a:r>
              <a:rPr lang="pl-PL" dirty="0" err="1" smtClean="0"/>
              <a:t>null</a:t>
            </a:r>
            <a:r>
              <a:rPr lang="pl-PL" dirty="0" smtClean="0"/>
              <a:t> jest powszechnie stosowany w wielu językach programowania czy w bazach danych. Co ciekawe, zmienna przechowująca wartość </a:t>
            </a:r>
            <a:r>
              <a:rPr lang="pl-PL" dirty="0" err="1" smtClean="0"/>
              <a:t>null</a:t>
            </a:r>
            <a:r>
              <a:rPr lang="pl-PL" dirty="0" smtClean="0"/>
              <a:t> może sprawiać wrażenie, jakby przechowywała inny typ: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 = </a:t>
            </a:r>
            <a:r>
              <a:rPr lang="pl-PL" dirty="0" err="1" smtClean="0"/>
              <a:t>null</a:t>
            </a:r>
            <a:r>
              <a:rPr lang="pl-PL" dirty="0" smtClean="0"/>
              <a:t>; </a:t>
            </a:r>
            <a:r>
              <a:rPr lang="pl-PL" dirty="0" err="1" smtClean="0"/>
              <a:t>typeof</a:t>
            </a:r>
            <a:r>
              <a:rPr lang="pl-PL" dirty="0" smtClean="0"/>
              <a:t> </a:t>
            </a:r>
            <a:r>
              <a:rPr lang="pl-PL" dirty="0" err="1" smtClean="0"/>
              <a:t>value</a:t>
            </a:r>
            <a:r>
              <a:rPr lang="pl-PL" dirty="0" smtClean="0"/>
              <a:t>; // '</a:t>
            </a:r>
            <a:r>
              <a:rPr lang="pl-PL" dirty="0" err="1" smtClean="0"/>
              <a:t>object</a:t>
            </a:r>
            <a:r>
              <a:rPr lang="pl-PL" dirty="0" smtClean="0"/>
              <a:t>'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 </a:t>
            </a:r>
            <a:r>
              <a:rPr lang="pl-PL" dirty="0" err="1" smtClean="0"/>
              <a:t>vs</a:t>
            </a:r>
            <a:r>
              <a:rPr lang="pl-PL" dirty="0" smtClean="0"/>
              <a:t> stałe w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Jeszcze kilka lat temu zmienne w </a:t>
            </a:r>
            <a:r>
              <a:rPr lang="pl-PL" b="1" dirty="0" err="1" smtClean="0"/>
              <a:t>JavaScript</a:t>
            </a:r>
            <a:r>
              <a:rPr lang="pl-PL" b="1" dirty="0" smtClean="0"/>
              <a:t> deklarowało się przy użyciu słowa </a:t>
            </a:r>
            <a:r>
              <a:rPr lang="pl-PL" b="1" dirty="0" err="1" smtClean="0"/>
              <a:t>var</a:t>
            </a:r>
            <a:r>
              <a:rPr lang="pl-PL" b="1" dirty="0" smtClean="0"/>
              <a:t>. </a:t>
            </a:r>
            <a:r>
              <a:rPr lang="pl-PL" dirty="0" smtClean="0"/>
              <a:t>Obecnie nie jest to zalecana metoda i zmienne deklaruje się za pomocą słowa </a:t>
            </a:r>
            <a:r>
              <a:rPr lang="pl-PL" b="1" dirty="0" err="1" smtClean="0"/>
              <a:t>let</a:t>
            </a:r>
            <a:r>
              <a:rPr lang="pl-PL" b="1" dirty="0" smtClean="0"/>
              <a:t> lub </a:t>
            </a:r>
            <a:r>
              <a:rPr lang="pl-PL" b="1" dirty="0" err="1" smtClean="0"/>
              <a:t>const</a:t>
            </a:r>
            <a:r>
              <a:rPr lang="pl-PL" dirty="0" smtClean="0"/>
              <a:t>. Słowo </a:t>
            </a:r>
            <a:r>
              <a:rPr lang="pl-PL" dirty="0" err="1" smtClean="0"/>
              <a:t>let</a:t>
            </a:r>
            <a:r>
              <a:rPr lang="pl-PL" dirty="0" smtClean="0"/>
              <a:t> służy do deklarowania zmiennych, a </a:t>
            </a:r>
            <a:r>
              <a:rPr lang="pl-PL" dirty="0" err="1" smtClean="0"/>
              <a:t>const</a:t>
            </a:r>
            <a:r>
              <a:rPr lang="pl-PL" dirty="0" smtClean="0"/>
              <a:t> przeznaczone jest dla tzw. stałych. Jeśli zmienna zostanie zadeklarowana z użyciem słowa </a:t>
            </a:r>
            <a:r>
              <a:rPr lang="pl-PL" dirty="0" err="1" smtClean="0"/>
              <a:t>let</a:t>
            </a:r>
            <a:r>
              <a:rPr lang="pl-PL" dirty="0" smtClean="0"/>
              <a:t> to możliwa będzie zmiana nie tylko jej wartości, ale również typu: </a:t>
            </a:r>
          </a:p>
          <a:p>
            <a:r>
              <a:rPr lang="pl-PL" b="1" dirty="0" err="1" smtClean="0"/>
              <a:t>let</a:t>
            </a:r>
            <a:r>
              <a:rPr lang="pl-PL" b="1" dirty="0" smtClean="0"/>
              <a:t> </a:t>
            </a:r>
            <a:r>
              <a:rPr lang="pl-PL" b="1" dirty="0" err="1" smtClean="0"/>
              <a:t>value</a:t>
            </a:r>
            <a:r>
              <a:rPr lang="pl-PL" b="1" dirty="0" smtClean="0"/>
              <a:t> = 10;</a:t>
            </a:r>
          </a:p>
          <a:p>
            <a:r>
              <a:rPr lang="pl-PL" b="1" dirty="0" smtClean="0"/>
              <a:t> </a:t>
            </a:r>
            <a:r>
              <a:rPr lang="pl-PL" b="1" dirty="0" err="1" smtClean="0"/>
              <a:t>typeof</a:t>
            </a:r>
            <a:r>
              <a:rPr lang="pl-PL" b="1" dirty="0" smtClean="0"/>
              <a:t> </a:t>
            </a:r>
            <a:r>
              <a:rPr lang="pl-PL" b="1" dirty="0" err="1" smtClean="0"/>
              <a:t>value</a:t>
            </a:r>
            <a:r>
              <a:rPr lang="pl-PL" b="1" dirty="0" smtClean="0"/>
              <a:t>; // '</a:t>
            </a:r>
            <a:r>
              <a:rPr lang="pl-PL" b="1" dirty="0" err="1" smtClean="0"/>
              <a:t>number</a:t>
            </a:r>
            <a:r>
              <a:rPr lang="pl-PL" b="1" dirty="0" smtClean="0"/>
              <a:t>' </a:t>
            </a:r>
          </a:p>
          <a:p>
            <a:r>
              <a:rPr lang="pl-PL" b="1" dirty="0" err="1" smtClean="0"/>
              <a:t>value</a:t>
            </a:r>
            <a:r>
              <a:rPr lang="pl-PL" b="1" dirty="0" smtClean="0"/>
              <a:t> = 'jakiś tekst'; </a:t>
            </a:r>
          </a:p>
          <a:p>
            <a:r>
              <a:rPr lang="pl-PL" b="1" dirty="0" err="1" smtClean="0"/>
              <a:t>typeof</a:t>
            </a:r>
            <a:r>
              <a:rPr lang="pl-PL" b="1" dirty="0" smtClean="0"/>
              <a:t> </a:t>
            </a:r>
            <a:r>
              <a:rPr lang="pl-PL" b="1" dirty="0" err="1" smtClean="0"/>
              <a:t>value</a:t>
            </a:r>
            <a:r>
              <a:rPr lang="pl-PL" b="1" dirty="0" smtClean="0"/>
              <a:t>; // '</a:t>
            </a:r>
            <a:r>
              <a:rPr lang="pl-PL" b="1" dirty="0" err="1" smtClean="0"/>
              <a:t>string</a:t>
            </a:r>
            <a:r>
              <a:rPr lang="pl-PL" b="1" dirty="0" smtClean="0"/>
              <a:t>’</a:t>
            </a:r>
            <a:endParaRPr lang="pl-PL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Deklarując zmienną słowem </a:t>
            </a:r>
            <a:r>
              <a:rPr lang="pl-PL" dirty="0" err="1" smtClean="0"/>
              <a:t>let</a:t>
            </a:r>
            <a:r>
              <a:rPr lang="pl-PL" dirty="0" smtClean="0"/>
              <a:t>, nie musimy od razu przypisywać jej wartości początkowej, ale możemy zrobić to w dwu krokach — pierwszym jest deklaracja, a drugim inicjalizacja zmiennej (czyli właśnie nadanie jej wartości początkowej):</a:t>
            </a:r>
          </a:p>
          <a:p>
            <a:r>
              <a:rPr lang="pl-PL" b="1" dirty="0" err="1" smtClean="0"/>
              <a:t>let</a:t>
            </a:r>
            <a:r>
              <a:rPr lang="pl-PL" b="1" dirty="0" smtClean="0"/>
              <a:t> </a:t>
            </a:r>
            <a:r>
              <a:rPr lang="pl-PL" b="1" dirty="0" err="1" smtClean="0"/>
              <a:t>value</a:t>
            </a:r>
            <a:r>
              <a:rPr lang="pl-PL" b="1" dirty="0" smtClean="0"/>
              <a:t>; //deklaracja zmiennej</a:t>
            </a:r>
          </a:p>
          <a:p>
            <a:r>
              <a:rPr lang="pl-PL" b="1" dirty="0" smtClean="0"/>
              <a:t> </a:t>
            </a:r>
            <a:r>
              <a:rPr lang="pl-PL" b="1" dirty="0" err="1" smtClean="0"/>
              <a:t>value</a:t>
            </a:r>
            <a:r>
              <a:rPr lang="pl-PL" b="1" dirty="0" smtClean="0"/>
              <a:t> = 5; //inicjalizacja zmiennej</a:t>
            </a:r>
            <a:endParaRPr lang="pl-PL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przypisania i matematyczne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 pierwszym typem, czyli z operatorem przypisania, spotkaliśmy się już kilkakrotnie. Pozwala on na przypisanie do zmiennej jakieś konkretnej wartości. Operatorem tym jest znak równości (=):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age</a:t>
            </a:r>
            <a:r>
              <a:rPr lang="pl-PL" b="1" dirty="0" smtClean="0"/>
              <a:t> = 30;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price</a:t>
            </a:r>
            <a:r>
              <a:rPr lang="pl-PL" b="1" dirty="0" smtClean="0"/>
              <a:t> =100; </a:t>
            </a:r>
          </a:p>
          <a:p>
            <a:r>
              <a:rPr lang="pl-PL" dirty="0" smtClean="0"/>
              <a:t>Zauważ, że spacje wokół znaku równości są opcjonalne.</a:t>
            </a: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Przypomnijmy sobie jednak pewien wyjątek związany z deklarowaniem pól podczas tworzenia obiektów: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person = { </a:t>
            </a:r>
            <a:r>
              <a:rPr lang="pl-PL" b="1" dirty="0" err="1" smtClean="0"/>
              <a:t>age</a:t>
            </a:r>
            <a:r>
              <a:rPr lang="pl-PL" b="1" dirty="0" smtClean="0"/>
              <a:t>: 30 };</a:t>
            </a:r>
          </a:p>
          <a:p>
            <a:r>
              <a:rPr lang="pl-PL" dirty="0" smtClean="0"/>
              <a:t>Deklarujemy pole o nazwie </a:t>
            </a:r>
            <a:r>
              <a:rPr lang="pl-PL" dirty="0" err="1" smtClean="0"/>
              <a:t>age</a:t>
            </a:r>
            <a:r>
              <a:rPr lang="pl-PL" dirty="0" smtClean="0"/>
              <a:t> i przypisujemy mu wartość 30 (typu </a:t>
            </a:r>
            <a:r>
              <a:rPr lang="pl-PL" dirty="0" err="1" smtClean="0"/>
              <a:t>number</a:t>
            </a:r>
            <a:r>
              <a:rPr lang="pl-PL" dirty="0" smtClean="0"/>
              <a:t>), jednakże stosujemy tutaj nie znak równości, ale dwukropek. Jest to jeden z dość często spotykanych błędów u osób zaczynających dopiero naukę programowania i </a:t>
            </a:r>
            <a:r>
              <a:rPr lang="pl-PL" dirty="0" err="1" smtClean="0"/>
              <a:t>JavaScript</a:t>
            </a:r>
            <a:r>
              <a:rPr lang="pl-PL" dirty="0" smtClean="0"/>
              <a:t>, na który trzeba zwracać uwagę. Dwukropek jest jednak używany wyłącznie wewnątrz deklarowania obiektu, czyli wewnątrz nawiasów klamrowych. Późniejszy dostęp do tego pola i zmiana jego wartości odbywa się przy użyciu znaku równości: </a:t>
            </a:r>
            <a:r>
              <a:rPr lang="pl-PL" b="1" dirty="0" err="1" smtClean="0"/>
              <a:t>person.age</a:t>
            </a:r>
            <a:r>
              <a:rPr lang="pl-PL" b="1" dirty="0" smtClean="0"/>
              <a:t> = 50;</a:t>
            </a:r>
            <a:endParaRPr lang="pl-PL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przypisania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1534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Konwersja na liczby</a:t>
            </a:r>
            <a:endParaRPr lang="pl-P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7935433" cy="3477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2. Ponadto, </a:t>
            </a:r>
            <a:r>
              <a:rPr lang="pl-PL" dirty="0" err="1" smtClean="0"/>
              <a:t>JavaScript</a:t>
            </a:r>
            <a:r>
              <a:rPr lang="pl-PL" dirty="0" smtClean="0"/>
              <a:t> jest stosunkowo </a:t>
            </a:r>
            <a:r>
              <a:rPr lang="pl-PL" b="1" dirty="0" smtClean="0"/>
              <a:t>prostym językiem </a:t>
            </a:r>
            <a:r>
              <a:rPr lang="pl-PL" dirty="0" smtClean="0"/>
              <a:t>w zakresie składni i podstawowych funkcjonalności, co pozwala osobom początkującym w krótkim czasie tworzyć w pełni funkcjonalne aplikacje. W ostatnich latach </a:t>
            </a:r>
            <a:r>
              <a:rPr lang="pl-PL" dirty="0" err="1" smtClean="0"/>
              <a:t>JavaScript</a:t>
            </a:r>
            <a:r>
              <a:rPr lang="pl-PL" dirty="0" smtClean="0"/>
              <a:t> cieszy się </a:t>
            </a:r>
            <a:r>
              <a:rPr lang="pl-PL" b="1" dirty="0" smtClean="0"/>
              <a:t>coraz większą popularnością</a:t>
            </a:r>
            <a:r>
              <a:rPr lang="pl-PL" dirty="0" smtClean="0"/>
              <a:t>, wskutek czego społeczność ludzi jakoś z nim związanych jest bardzo duża. </a:t>
            </a:r>
            <a:r>
              <a:rPr lang="pl-PL" dirty="0" err="1" smtClean="0"/>
              <a:t>JavaScript</a:t>
            </a:r>
            <a:r>
              <a:rPr lang="pl-PL" dirty="0" smtClean="0"/>
              <a:t> posiada bardzo dobrą dokumentację i tysiące wątków na jednym z najpopularniejszych forów internetowych, czyli </a:t>
            </a:r>
            <a:r>
              <a:rPr lang="pl-PL" dirty="0" err="1" smtClean="0"/>
              <a:t>StackOverflow</a:t>
            </a:r>
            <a:r>
              <a:rPr lang="pl-PL" dirty="0" smtClean="0"/>
              <a:t>. Na stronie MDN </a:t>
            </a:r>
            <a:r>
              <a:rPr lang="pl-PL" b="1" dirty="0" smtClean="0"/>
              <a:t>(https://developer.mozilla.org/bm/docs/Web/JavaScript) </a:t>
            </a:r>
            <a:r>
              <a:rPr lang="pl-PL" dirty="0" smtClean="0"/>
              <a:t>znajduje się omówienie praktycznie wszystkich dostępnych funkcjonalności języka i powinno to być ważne źródło informacji nie tylko dla osób rozpoczynających naukę </a:t>
            </a:r>
            <a:r>
              <a:rPr lang="pl-PL" dirty="0" err="1" smtClean="0"/>
              <a:t>JavaScript</a:t>
            </a:r>
            <a:r>
              <a:rPr lang="pl-PL" dirty="0" smtClean="0"/>
              <a:t>. MDN Web </a:t>
            </a:r>
            <a:r>
              <a:rPr lang="pl-PL" dirty="0" err="1" smtClean="0"/>
              <a:t>Docs</a:t>
            </a:r>
            <a:r>
              <a:rPr lang="pl-PL" dirty="0" smtClean="0"/>
              <a:t> to strona zarządzana przez twórców przeglądarki </a:t>
            </a:r>
            <a:r>
              <a:rPr lang="pl-PL" dirty="0" err="1" smtClean="0"/>
              <a:t>Firefox</a:t>
            </a:r>
            <a:r>
              <a:rPr lang="pl-PL" dirty="0" smtClean="0"/>
              <a:t>, zawierająca różne dokumentacje, w tym m.in. dla języka </a:t>
            </a:r>
            <a:r>
              <a:rPr lang="pl-PL" dirty="0" err="1" smtClean="0"/>
              <a:t>JavaScript</a:t>
            </a:r>
            <a:r>
              <a:rPr lang="pl-PL" dirty="0" smtClean="0"/>
              <a:t>. Nie jest to co prawda oficjalna dokumentacja dla standardu </a:t>
            </a:r>
            <a:r>
              <a:rPr lang="pl-PL" dirty="0" err="1" smtClean="0"/>
              <a:t>ECMAScript</a:t>
            </a:r>
            <a:r>
              <a:rPr lang="pl-PL" dirty="0" smtClean="0"/>
              <a:t>, jednakże i tak jest to jedno z lepszych polskich źródeł dokumentujących informacje na temat języka </a:t>
            </a:r>
            <a:r>
              <a:rPr lang="pl-PL" dirty="0" err="1" smtClean="0"/>
              <a:t>JavaScript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Nazwy zmiennych i stałych które deklarujemy nie mogą być byle jakie. Istnieją pewne zasady których musimy się trzymać. I tak:</a:t>
            </a:r>
          </a:p>
          <a:p>
            <a:r>
              <a:rPr lang="pl-PL" dirty="0" smtClean="0"/>
              <a:t>nazwa zmiennej </a:t>
            </a:r>
            <a:r>
              <a:rPr lang="pl-PL" b="1" dirty="0" smtClean="0"/>
              <a:t>nie może zaczynać się od cyfry</a:t>
            </a:r>
            <a:r>
              <a:rPr lang="pl-PL" dirty="0" smtClean="0"/>
              <a:t>,</a:t>
            </a:r>
          </a:p>
          <a:p>
            <a:r>
              <a:rPr lang="pl-PL" dirty="0" smtClean="0"/>
              <a:t>nazwa zmiennej </a:t>
            </a:r>
            <a:r>
              <a:rPr lang="pl-PL" b="1" dirty="0" smtClean="0"/>
              <a:t>nie może zawierać spacji</a:t>
            </a:r>
            <a:r>
              <a:rPr lang="pl-PL" dirty="0" smtClean="0"/>
              <a:t> (można zamiast spacji używać podkreślenia),</a:t>
            </a:r>
          </a:p>
          <a:p>
            <a:r>
              <a:rPr lang="pl-PL" dirty="0" smtClean="0"/>
              <a:t>nazwą zmiennej </a:t>
            </a:r>
            <a:r>
              <a:rPr lang="pl-PL" b="1" dirty="0" smtClean="0"/>
              <a:t>nie może być</a:t>
            </a:r>
            <a:r>
              <a:rPr lang="pl-PL" dirty="0" smtClean="0"/>
              <a:t> słowo kluczowe zarezerwowane przez </a:t>
            </a:r>
            <a:r>
              <a:rPr lang="pl-PL" dirty="0" err="1" smtClean="0"/>
              <a:t>JavaScript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Nazewnictwo zmiennych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8080091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przypisania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500174"/>
            <a:ext cx="9143999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porównania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215338" cy="47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Operatory logiczne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188" y="1643050"/>
            <a:ext cx="843365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Obiekt  </a:t>
            </a:r>
            <a:r>
              <a:rPr lang="pl-PL" dirty="0" err="1" smtClean="0"/>
              <a:t>Math</a:t>
            </a:r>
            <a:r>
              <a:rPr lang="pl-PL" dirty="0" smtClean="0"/>
              <a:t>() - metody</a:t>
            </a:r>
            <a:endParaRPr lang="pl-P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7169163" cy="528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507307" cy="2745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Operacje na </a:t>
            </a:r>
            <a:r>
              <a:rPr lang="pl-PL" dirty="0" err="1" smtClean="0"/>
              <a:t>Stringach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1357298"/>
            <a:ext cx="857256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</a:t>
            </a:r>
          </a:p>
          <a:p>
            <a:endParaRPr lang="pl-PL" dirty="0" smtClean="0"/>
          </a:p>
          <a:p>
            <a:pPr>
              <a:buNone/>
            </a:pPr>
            <a:r>
              <a:rPr lang="pl-PL" dirty="0" smtClean="0"/>
              <a:t> </a:t>
            </a:r>
            <a:r>
              <a:rPr lang="pl-PL" dirty="0" err="1" smtClean="0"/>
              <a:t>text.length</a:t>
            </a:r>
            <a:r>
              <a:rPr lang="pl-PL" dirty="0" smtClean="0"/>
              <a:t>; //zwróci 11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długości tekstu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kota, a kot ma Ale";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text.charAt</a:t>
            </a:r>
            <a:r>
              <a:rPr lang="pl-PL" dirty="0" smtClean="0"/>
              <a:t>(0)); //A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text.charAt</a:t>
            </a:r>
            <a:r>
              <a:rPr lang="pl-PL" dirty="0" smtClean="0"/>
              <a:t>(4)); //m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znaku z pozycji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Jeszcze kilkanaście lat temu </a:t>
            </a:r>
            <a:r>
              <a:rPr lang="pl-PL" dirty="0" err="1" smtClean="0"/>
              <a:t>JavaScript</a:t>
            </a:r>
            <a:r>
              <a:rPr lang="pl-PL" dirty="0" smtClean="0"/>
              <a:t> był uważany za język służący </a:t>
            </a:r>
            <a:r>
              <a:rPr lang="pl-PL" b="1" dirty="0" smtClean="0"/>
              <a:t>do tworzenia animacji </a:t>
            </a:r>
            <a:r>
              <a:rPr lang="pl-PL" dirty="0" smtClean="0"/>
              <a:t>na stronach internetowych i obsługi prostej interakcji z użytkownikiem, jak kliknięcie przycisków itp. Te czasy </a:t>
            </a:r>
            <a:r>
              <a:rPr lang="pl-PL" b="1" dirty="0" smtClean="0"/>
              <a:t>już minęły </a:t>
            </a:r>
            <a:r>
              <a:rPr lang="pl-PL" dirty="0" smtClean="0"/>
              <a:t>i dzisiaj w tym języku wytwarza się bardzo zaawansowane aplikacje, z których każdego dnia korzystają miliony użytkowników. Co więcej, </a:t>
            </a:r>
            <a:r>
              <a:rPr lang="pl-PL" dirty="0" err="1" smtClean="0"/>
              <a:t>JavaScript</a:t>
            </a:r>
            <a:r>
              <a:rPr lang="pl-PL" dirty="0" smtClean="0"/>
              <a:t> można również </a:t>
            </a:r>
            <a:r>
              <a:rPr lang="pl-PL" b="1" dirty="0" smtClean="0"/>
              <a:t>wykorzystać do programowania tzw. </a:t>
            </a:r>
            <a:r>
              <a:rPr lang="pl-PL" b="1" dirty="0" err="1" smtClean="0"/>
              <a:t>back-endu</a:t>
            </a:r>
            <a:r>
              <a:rPr lang="pl-PL" b="1" dirty="0" smtClean="0"/>
              <a:t> </a:t>
            </a:r>
            <a:r>
              <a:rPr lang="pl-PL" dirty="0" smtClean="0"/>
              <a:t>aplikacji internetowych, na co pozwala rosnąca z roku na rok popularność środowiska </a:t>
            </a:r>
            <a:r>
              <a:rPr lang="pl-PL" b="1" dirty="0" err="1" smtClean="0"/>
              <a:t>Node.js</a:t>
            </a:r>
            <a:r>
              <a:rPr lang="pl-PL" dirty="0" smtClean="0"/>
              <a:t>. Przy użyciu jednego języka programowania jesteśmy więc w stanie tworzyć kompleksowe oprogramowanie, możliwe do uruchamiania praktycznie na każdej platformie, systemie operacyjnym itp.</a:t>
            </a: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text.charCodeAt</a:t>
            </a:r>
            <a:r>
              <a:rPr lang="pl-PL" dirty="0" smtClean="0"/>
              <a:t>(0)); //65 (A)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text.charCodeAt</a:t>
            </a:r>
            <a:r>
              <a:rPr lang="pl-PL" dirty="0" smtClean="0"/>
              <a:t>(4)); //109 (m)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kodu znaku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text.toUpperCase</a:t>
            </a:r>
            <a:r>
              <a:rPr lang="pl-PL" dirty="0" smtClean="0"/>
              <a:t>()); //ALA MA KOTA 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text.toLowerCase</a:t>
            </a:r>
            <a:r>
              <a:rPr lang="pl-PL" dirty="0" smtClean="0"/>
              <a:t>()); //</a:t>
            </a:r>
            <a:r>
              <a:rPr lang="pl-PL" dirty="0" err="1" smtClean="0"/>
              <a:t>ala</a:t>
            </a:r>
            <a:r>
              <a:rPr lang="pl-PL" dirty="0" smtClean="0"/>
              <a:t> ma kota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Wielkość liter</a:t>
            </a:r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= "Ala ma kota";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(0)); //Ala ma kota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(0, 3)); //Ala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(7, 4)); //kota </a:t>
            </a:r>
            <a:r>
              <a:rPr lang="pl-PL" dirty="0" err="1" smtClean="0"/>
              <a:t>console.log</a:t>
            </a:r>
            <a:r>
              <a:rPr lang="pl-PL" dirty="0" smtClean="0"/>
              <a:t>(</a:t>
            </a:r>
            <a:r>
              <a:rPr lang="pl-PL" dirty="0" err="1" smtClean="0"/>
              <a:t>text.substr</a:t>
            </a:r>
            <a:r>
              <a:rPr lang="pl-PL" dirty="0" smtClean="0"/>
              <a:t>(4, </a:t>
            </a:r>
            <a:r>
              <a:rPr lang="pl-PL" dirty="0" err="1" smtClean="0"/>
              <a:t>text.length</a:t>
            </a:r>
            <a:r>
              <a:rPr lang="pl-PL" dirty="0" smtClean="0"/>
              <a:t> - 4)); //wypisze tekst od 4 litery do końca - "ma kota„</a:t>
            </a:r>
          </a:p>
          <a:p>
            <a:endParaRPr lang="pl-PL" dirty="0" smtClean="0"/>
          </a:p>
          <a:p>
            <a:r>
              <a:rPr lang="pl-PL" dirty="0" err="1" smtClean="0"/>
              <a:t>Substring</a:t>
            </a:r>
            <a:r>
              <a:rPr lang="pl-PL" dirty="0" smtClean="0"/>
              <a:t>(początek, koniec)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Pobieranie kawałka tekstu (początek-długość)</a:t>
            </a:r>
            <a:endParaRPr lang="pl-P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Przycinanie tekstu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428735"/>
            <a:ext cx="4857784" cy="4937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warunkowa </a:t>
            </a:r>
            <a:r>
              <a:rPr lang="pl-PL" dirty="0" err="1" smtClean="0"/>
              <a:t>if-else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77380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571744"/>
            <a:ext cx="851252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7" y="4286256"/>
            <a:ext cx="8420833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If</a:t>
            </a:r>
            <a:r>
              <a:rPr lang="pl-PL" dirty="0" smtClean="0"/>
              <a:t> zagnieżdżony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849929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Operator trójargumentowy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Instrukcja warunkowa </a:t>
            </a:r>
            <a:r>
              <a:rPr lang="pl-PL" dirty="0" err="1" smtClean="0"/>
              <a:t>if</a:t>
            </a:r>
            <a:r>
              <a:rPr lang="pl-PL" dirty="0" smtClean="0"/>
              <a:t> posiada także wersję skróconą, określaną jako </a:t>
            </a:r>
            <a:r>
              <a:rPr lang="pl-PL" b="1" dirty="0" smtClean="0"/>
              <a:t>operator trójargumentowy </a:t>
            </a:r>
            <a:r>
              <a:rPr lang="pl-PL" dirty="0" smtClean="0"/>
              <a:t>(ternary operator). Forma ta jest często stosowana podczas deklarowania wartości dla zmiennych oraz w instrukcjach return funkcji. Jego składnia jest następująca: </a:t>
            </a:r>
          </a:p>
          <a:p>
            <a:r>
              <a:rPr lang="pl-PL" b="1" dirty="0" smtClean="0"/>
              <a:t>warunek ? polecenie jeśli </a:t>
            </a:r>
            <a:r>
              <a:rPr lang="pl-PL" b="1" dirty="0" err="1" smtClean="0"/>
              <a:t>true</a:t>
            </a:r>
            <a:r>
              <a:rPr lang="pl-PL" b="1" dirty="0" smtClean="0"/>
              <a:t> : polecenie jeśli </a:t>
            </a:r>
            <a:r>
              <a:rPr lang="pl-PL" b="1" dirty="0" err="1" smtClean="0"/>
              <a:t>false</a:t>
            </a:r>
            <a:r>
              <a:rPr lang="pl-PL" b="1" dirty="0" smtClean="0"/>
              <a:t>; </a:t>
            </a:r>
          </a:p>
          <a:p>
            <a:r>
              <a:rPr lang="pl-PL" dirty="0" smtClean="0"/>
              <a:t>Nie należy jednak tego traktować jako bezpośrednią alternatywę dla instrukcji </a:t>
            </a:r>
            <a:r>
              <a:rPr lang="pl-PL" dirty="0" err="1" smtClean="0"/>
              <a:t>if-else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, gdyż w przypadku operatora trójargumentowego możliwe jest wykonanie wyłącznie pojedynczego polecenia, jak w poniższym przykładzie: 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price</a:t>
            </a:r>
            <a:r>
              <a:rPr lang="pl-PL" dirty="0" smtClean="0"/>
              <a:t> = 100; </a:t>
            </a:r>
          </a:p>
          <a:p>
            <a:r>
              <a:rPr lang="pl-PL" b="1" dirty="0" err="1" smtClean="0"/>
              <a:t>const</a:t>
            </a:r>
            <a:r>
              <a:rPr lang="pl-PL" b="1" dirty="0" smtClean="0"/>
              <a:t> </a:t>
            </a:r>
            <a:r>
              <a:rPr lang="pl-PL" b="1" dirty="0" err="1" smtClean="0"/>
              <a:t>priceToPay</a:t>
            </a:r>
            <a:r>
              <a:rPr lang="pl-PL" b="1" dirty="0" smtClean="0"/>
              <a:t> = </a:t>
            </a:r>
            <a:r>
              <a:rPr lang="pl-PL" b="1" dirty="0" err="1" smtClean="0"/>
              <a:t>price</a:t>
            </a:r>
            <a:r>
              <a:rPr lang="pl-PL" b="1" dirty="0" smtClean="0"/>
              <a:t> &gt; 200 ? </a:t>
            </a:r>
            <a:r>
              <a:rPr lang="pl-PL" b="1" dirty="0" err="1" smtClean="0"/>
              <a:t>price</a:t>
            </a:r>
            <a:r>
              <a:rPr lang="pl-PL" b="1" dirty="0" smtClean="0"/>
              <a:t> * 0.8 : </a:t>
            </a:r>
            <a:r>
              <a:rPr lang="pl-PL" b="1" dirty="0" err="1" smtClean="0"/>
              <a:t>price</a:t>
            </a:r>
            <a:r>
              <a:rPr lang="pl-PL" b="1" dirty="0" smtClean="0"/>
              <a:t>;</a:t>
            </a:r>
            <a:endParaRPr lang="pl-PL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samo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571744"/>
            <a:ext cx="33147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Instrukcja warunkowa </a:t>
            </a:r>
            <a:r>
              <a:rPr lang="pl-PL" dirty="0" err="1" smtClean="0"/>
              <a:t>switch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Czasami zdarzają się sytuacje, w których sprawdzana zmienna może przyjmować kilka różnych wartości i aplikacja powinna zachować się różnie, w zależności od tego, jaka wartość zostanie rozpoznana. W tej sytuacji możliwe jest wykorzystanie wielu bloków </a:t>
            </a:r>
            <a:r>
              <a:rPr lang="pl-PL" dirty="0" err="1" smtClean="0"/>
              <a:t>else-if</a:t>
            </a:r>
            <a:r>
              <a:rPr lang="pl-PL" dirty="0" smtClean="0"/>
              <a:t>, jednakże znacznie lepszym rozwiązaniem jest użycie instrukcji wielokrotnego wyboru </a:t>
            </a:r>
            <a:r>
              <a:rPr lang="pl-PL" dirty="0" err="1" smtClean="0"/>
              <a:t>switch</a:t>
            </a:r>
            <a:r>
              <a:rPr lang="pl-PL" dirty="0" smtClean="0"/>
              <a:t>. Ogólna składnia instrukcji </a:t>
            </a:r>
            <a:r>
              <a:rPr lang="pl-PL" dirty="0" err="1" smtClean="0"/>
              <a:t>switch</a:t>
            </a:r>
            <a:r>
              <a:rPr lang="pl-PL" dirty="0" smtClean="0"/>
              <a:t> wygląda następująco: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521284"/>
            <a:ext cx="5929322" cy="233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214422"/>
            <a:ext cx="845482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Historia rozwoju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Historia </a:t>
            </a:r>
            <a:r>
              <a:rPr lang="pl-PL" dirty="0" err="1" smtClean="0"/>
              <a:t>JavaScript</a:t>
            </a:r>
            <a:r>
              <a:rPr lang="pl-PL" dirty="0" smtClean="0"/>
              <a:t> sięga roku 1995, gdy coraz większą popularność zyskiwała przeglądarka internetowa </a:t>
            </a:r>
            <a:r>
              <a:rPr lang="pl-PL" b="1" dirty="0" err="1" smtClean="0"/>
              <a:t>Netscape</a:t>
            </a:r>
            <a:r>
              <a:rPr lang="pl-PL" b="1" dirty="0" smtClean="0"/>
              <a:t> </a:t>
            </a:r>
            <a:r>
              <a:rPr lang="pl-PL" b="1" dirty="0" err="1" smtClean="0"/>
              <a:t>Communicator</a:t>
            </a:r>
            <a:r>
              <a:rPr lang="pl-PL" dirty="0" smtClean="0"/>
              <a:t>. Marc </a:t>
            </a:r>
            <a:r>
              <a:rPr lang="pl-PL" dirty="0" err="1" smtClean="0"/>
              <a:t>Andreessen</a:t>
            </a:r>
            <a:r>
              <a:rPr lang="pl-PL" dirty="0" smtClean="0"/>
              <a:t>, założyciel </a:t>
            </a:r>
            <a:r>
              <a:rPr lang="pl-PL" dirty="0" err="1" smtClean="0"/>
              <a:t>Netscape</a:t>
            </a:r>
            <a:r>
              <a:rPr lang="pl-PL" dirty="0" smtClean="0"/>
              <a:t>, chciał wyjść naprzeciw oczekiwaniom użytkowników i stworzyć przeglądarkę, dla której możliwe będzie tworzenie stron bardziej dynamicznych, zawierających animacje oraz, co najważniejsze — pozwalających na interakcję z użytkownikiem.</a:t>
            </a:r>
            <a:endParaRPr lang="pl-P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Pętla for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Poza instrukcjami warunkowymi, szczególnie w początkowym stadium pracy z </a:t>
            </a:r>
            <a:r>
              <a:rPr lang="pl-PL" dirty="0" err="1" smtClean="0"/>
              <a:t>JavaScript</a:t>
            </a:r>
            <a:r>
              <a:rPr lang="pl-PL" dirty="0" smtClean="0"/>
              <a:t>, drugą chyba najczęściej spotykaną konstrukcją jest pętla for. Czym jednak są pętle? Otóż są to konstrukcje, które pobierają jakąś kolekcję elementów (np. tablicę, określony zakres liczb itp.) i pozwalają wykonać wskazane polecenia na każdym z jej elementów. Aby zrozumieć działanie pętli, rozważmy prosty przypadek:</a:t>
            </a:r>
          </a:p>
          <a:p>
            <a:r>
              <a:rPr lang="pl-PL" dirty="0" smtClean="0"/>
              <a:t> for (</a:t>
            </a:r>
            <a:r>
              <a:rPr lang="pl-PL" dirty="0" err="1" smtClean="0"/>
              <a:t>let</a:t>
            </a:r>
            <a:r>
              <a:rPr lang="pl-PL" dirty="0" smtClean="0"/>
              <a:t> i = 0; i &lt; 5; i += 1) { </a:t>
            </a:r>
          </a:p>
          <a:p>
            <a:r>
              <a:rPr lang="pl-PL" dirty="0" err="1" smtClean="0"/>
              <a:t>console.log</a:t>
            </a:r>
            <a:r>
              <a:rPr lang="pl-PL" dirty="0" smtClean="0"/>
              <a:t>(`Wartość zmiennej i wynosi: ${i}`);</a:t>
            </a:r>
          </a:p>
          <a:p>
            <a:r>
              <a:rPr lang="pl-PL" dirty="0" smtClean="0"/>
              <a:t> }</a:t>
            </a:r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Pre</a:t>
            </a:r>
            <a:r>
              <a:rPr lang="pl-PL" dirty="0" smtClean="0"/>
              <a:t> i Post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 smtClean="0"/>
              <a:t>i++ // inkrementacja</a:t>
            </a:r>
          </a:p>
          <a:p>
            <a:r>
              <a:rPr lang="pl-PL" b="1" dirty="0" smtClean="0"/>
              <a:t> i-- // dekrementacja </a:t>
            </a:r>
          </a:p>
          <a:p>
            <a:r>
              <a:rPr lang="pl-PL" b="1" dirty="0" smtClean="0"/>
              <a:t>++i // </a:t>
            </a:r>
            <a:r>
              <a:rPr lang="pl-PL" b="1" dirty="0" err="1" smtClean="0"/>
              <a:t>preinkrementacja</a:t>
            </a:r>
            <a:r>
              <a:rPr lang="pl-PL" b="1" dirty="0" smtClean="0"/>
              <a:t> </a:t>
            </a:r>
          </a:p>
          <a:p>
            <a:r>
              <a:rPr lang="pl-PL" b="1" dirty="0" smtClean="0"/>
              <a:t>--i // </a:t>
            </a:r>
            <a:r>
              <a:rPr lang="pl-PL" b="1" dirty="0" err="1" smtClean="0"/>
              <a:t>predekrementacja</a:t>
            </a:r>
            <a:r>
              <a:rPr lang="pl-PL" b="1" dirty="0" smtClean="0"/>
              <a:t> </a:t>
            </a:r>
          </a:p>
          <a:p>
            <a:r>
              <a:rPr lang="pl-PL" dirty="0" smtClean="0"/>
              <a:t>Zapisy te różnią się nie tylko sposobem modyfikacji wartości (na plus czy na minus) ale również momentem, w którym zwracana jest zmieniona wartość. W przypadku zapisów i++ oraz i-- najpierw zmieniana jest wartość zmiennej i, a następnie nowa, zmieniona wartość zostaje zwrócona. Dwa ostatnie zapisy działają odwrotnie, czyli najpierw zwracają obecną w danej chwili wartość zmiennej, i dopiero potem zmieniają jej wartość o jeden. Zmieniona wartość dostępna będzie jednak dopiero przy kolejnym odwołaniu się do tej zmiennej.</a:t>
            </a:r>
            <a:endParaRPr lang="pl-P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Pętle for mają jeszcze jedną ciekawą funkcjonalność — </a:t>
            </a:r>
            <a:r>
              <a:rPr lang="pl-PL" b="1" dirty="0" smtClean="0"/>
              <a:t>pozwalają sterować iteracją w zależności od aktualnej wartości</a:t>
            </a:r>
            <a:r>
              <a:rPr lang="pl-PL" dirty="0" smtClean="0"/>
              <a:t>. Służą do tego dwie instrukcje: break oraz </a:t>
            </a:r>
            <a:r>
              <a:rPr lang="pl-PL" dirty="0" err="1" smtClean="0"/>
              <a:t>continue</a:t>
            </a:r>
            <a:r>
              <a:rPr lang="pl-PL" dirty="0" smtClean="0"/>
              <a:t>. Instrukcja break pozwala zakończyć działanie pętli for niezależnie od tego, czy spełniony jest warunek określony jako drugi parametr w definicji pętli. Instrukcja </a:t>
            </a:r>
            <a:r>
              <a:rPr lang="pl-PL" dirty="0" err="1" smtClean="0"/>
              <a:t>continue</a:t>
            </a:r>
            <a:r>
              <a:rPr lang="pl-PL" dirty="0" smtClean="0"/>
              <a:t> z kolei pozwala na zaprzestanie wykonywania dalszych poleceń w danej iteracji i przejście do kolejnego cyklu</a:t>
            </a:r>
            <a:endParaRPr lang="pl-P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857364"/>
            <a:ext cx="7140196" cy="422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Pętle </a:t>
            </a:r>
            <a:r>
              <a:rPr lang="pl-PL" dirty="0" err="1" smtClean="0"/>
              <a:t>for-in</a:t>
            </a:r>
            <a:r>
              <a:rPr lang="pl-PL" dirty="0" smtClean="0"/>
              <a:t> oraz for-of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W języku </a:t>
            </a:r>
            <a:r>
              <a:rPr lang="pl-PL" b="1" dirty="0" err="1" smtClean="0"/>
              <a:t>JavaScript</a:t>
            </a:r>
            <a:r>
              <a:rPr lang="pl-PL" b="1" dirty="0" smtClean="0"/>
              <a:t> dysponujemy również konstrukcjami </a:t>
            </a:r>
            <a:r>
              <a:rPr lang="pl-PL" b="1" dirty="0" err="1" smtClean="0"/>
              <a:t>for-in</a:t>
            </a:r>
            <a:r>
              <a:rPr lang="pl-PL" b="1" dirty="0" smtClean="0"/>
              <a:t> oraz for-of</a:t>
            </a:r>
            <a:r>
              <a:rPr lang="pl-PL" dirty="0" smtClean="0"/>
              <a:t>. Najczęściej konstrukcja </a:t>
            </a:r>
            <a:r>
              <a:rPr lang="pl-PL" dirty="0" err="1" smtClean="0"/>
              <a:t>for-in</a:t>
            </a:r>
            <a:r>
              <a:rPr lang="pl-PL" dirty="0" smtClean="0"/>
              <a:t> jest wykorzystywana </a:t>
            </a:r>
            <a:r>
              <a:rPr lang="pl-PL" b="1" dirty="0" smtClean="0"/>
              <a:t>do iteracji po nazwach pól w obiektach, a pętla for-of do iterowania po wartościach tablicy. </a:t>
            </a:r>
            <a:r>
              <a:rPr lang="pl-PL" dirty="0" smtClean="0"/>
              <a:t>Metoda </a:t>
            </a:r>
            <a:r>
              <a:rPr lang="pl-PL" dirty="0" err="1" smtClean="0"/>
              <a:t>for-in</a:t>
            </a:r>
            <a:r>
              <a:rPr lang="pl-PL" dirty="0" smtClean="0"/>
              <a:t> może jednak czasami zachowywać się nie do końca w pożądany i oczekiwany sposób, dlatego do pobrania wszystkich nazw pól lub ich wartości zaleca się korzystać z innych metod, jak </a:t>
            </a:r>
            <a:r>
              <a:rPr lang="pl-PL" dirty="0" err="1" smtClean="0"/>
              <a:t>Object.keys</a:t>
            </a:r>
            <a:r>
              <a:rPr lang="pl-PL" dirty="0" smtClean="0"/>
              <a:t>, </a:t>
            </a:r>
            <a:r>
              <a:rPr lang="pl-PL" dirty="0" err="1" smtClean="0"/>
              <a:t>Object.values</a:t>
            </a:r>
            <a:r>
              <a:rPr lang="pl-PL" dirty="0" smtClean="0"/>
              <a:t> itp., </a:t>
            </a:r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40671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4214818"/>
            <a:ext cx="43053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Pętle </a:t>
            </a:r>
            <a:r>
              <a:rPr lang="pl-PL" dirty="0" err="1" smtClean="0"/>
              <a:t>while</a:t>
            </a:r>
            <a:r>
              <a:rPr lang="pl-PL" dirty="0" smtClean="0"/>
              <a:t> oraz </a:t>
            </a:r>
            <a:r>
              <a:rPr lang="pl-PL" dirty="0" err="1" smtClean="0"/>
              <a:t>do-while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Ostatnim rodzajem pętli, jakie omówię, są pętle typu </a:t>
            </a:r>
            <a:r>
              <a:rPr lang="pl-PL" dirty="0" err="1" smtClean="0"/>
              <a:t>while</a:t>
            </a:r>
            <a:r>
              <a:rPr lang="pl-PL" dirty="0" smtClean="0"/>
              <a:t>. Najczęściej stosuje się je w przypadku, gdy nie znamy od razu dokładnej ilości iteracji, np. gdy przetwarzamy kolejne linie z pliku. W codziennym programowaniu typowych aplikacji internetowych raczej nieczęsto spotkasz się z pętlą </a:t>
            </a:r>
            <a:r>
              <a:rPr lang="pl-PL" dirty="0" err="1" smtClean="0"/>
              <a:t>while</a:t>
            </a:r>
            <a:r>
              <a:rPr lang="pl-PL" dirty="0" smtClean="0"/>
              <a:t> lub </a:t>
            </a:r>
            <a:r>
              <a:rPr lang="pl-PL" dirty="0" err="1" smtClean="0"/>
              <a:t>do-while</a:t>
            </a:r>
            <a:r>
              <a:rPr lang="pl-PL" dirty="0" smtClean="0"/>
              <a:t>, dlatego poświęcimy im tylko mały fragment książki, aby pokazać przede wszystkim składnię i sposób wykorzystania.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75" y="4500570"/>
            <a:ext cx="2333625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Pętla </a:t>
            </a:r>
            <a:r>
              <a:rPr lang="pl-PL" dirty="0" err="1" smtClean="0"/>
              <a:t>do-while</a:t>
            </a:r>
            <a:r>
              <a:rPr lang="pl-PL" dirty="0" smtClean="0"/>
              <a:t> działa na podobnej zasadzie, przy czym w tym wypadku pierwsza iteracja wykona się zawsze, gdyż warunek jest sprawdzany dopiero po danej iteracji, a nie przed, jak w pętli </a:t>
            </a:r>
            <a:r>
              <a:rPr lang="pl-PL" dirty="0" err="1" smtClean="0"/>
              <a:t>while</a:t>
            </a:r>
            <a:r>
              <a:rPr lang="pl-PL" dirty="0" smtClean="0"/>
              <a:t>: do { // operacje wykonywane w pętli } </a:t>
            </a:r>
            <a:r>
              <a:rPr lang="pl-PL" dirty="0" err="1" smtClean="0"/>
              <a:t>while</a:t>
            </a:r>
            <a:r>
              <a:rPr lang="pl-PL" dirty="0" smtClean="0"/>
              <a:t> (warunek); Wewnątrz pętli </a:t>
            </a:r>
            <a:r>
              <a:rPr lang="pl-PL" dirty="0" err="1" smtClean="0"/>
              <a:t>while</a:t>
            </a:r>
            <a:r>
              <a:rPr lang="pl-PL" dirty="0" smtClean="0"/>
              <a:t> oraz </a:t>
            </a:r>
            <a:r>
              <a:rPr lang="pl-PL" dirty="0" err="1" smtClean="0"/>
              <a:t>do-while</a:t>
            </a:r>
            <a:r>
              <a:rPr lang="pl-PL" dirty="0" smtClean="0"/>
              <a:t> można również stosować instrukcje break i </a:t>
            </a:r>
            <a:r>
              <a:rPr lang="pl-PL" dirty="0" err="1" smtClean="0"/>
              <a:t>continue</a:t>
            </a:r>
            <a:r>
              <a:rPr lang="pl-PL" dirty="0" smtClean="0"/>
              <a:t>, jeśli zajdzie potrzeba bardziej precyzyjnego sterowania działaniem pętli w kolejnych iteracjach.</a:t>
            </a:r>
            <a:endParaRPr lang="pl-P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tablicy</a:t>
            </a:r>
            <a:endParaRPr lang="pl-P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63123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000504"/>
            <a:ext cx="885828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Funkcje</a:t>
            </a:r>
            <a:endParaRPr lang="pl-PL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7" y="2000240"/>
            <a:ext cx="8358246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Aby to osiągnąć, potrzebował prostego języka skryptowego, zapewniającego dynamiczne modyfikacje elementów strony internetowej i reagowanie na różne zachowania użytkowników — jak kliknięcie, ruchy myszki itp.</a:t>
            </a:r>
            <a:endParaRPr lang="pl-PL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Parametry funkcji</a:t>
            </a:r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298"/>
            <a:ext cx="3076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571876"/>
            <a:ext cx="49339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&lt;body&gt;</a:t>
            </a:r>
          </a:p>
          <a:p>
            <a:pPr>
              <a:buNone/>
            </a:pPr>
            <a:r>
              <a:rPr lang="pl-PL" b="1" dirty="0" smtClean="0"/>
              <a:t>&lt;</a:t>
            </a:r>
            <a:r>
              <a:rPr lang="pl-PL" b="1" dirty="0" err="1" smtClean="0"/>
              <a:t>script</a:t>
            </a:r>
            <a:r>
              <a:rPr lang="pl-PL" b="1" dirty="0" smtClean="0"/>
              <a:t>&gt; </a:t>
            </a:r>
            <a:r>
              <a:rPr lang="pl-PL" b="1" dirty="0" err="1" smtClean="0"/>
              <a:t>console.log</a:t>
            </a:r>
            <a:r>
              <a:rPr lang="pl-PL" b="1" dirty="0" smtClean="0"/>
              <a:t>("Nasz pierwszy skrypt!"); &lt;/</a:t>
            </a:r>
            <a:r>
              <a:rPr lang="pl-PL" b="1" dirty="0" err="1" smtClean="0"/>
              <a:t>script</a:t>
            </a:r>
            <a:r>
              <a:rPr lang="pl-PL" b="1" dirty="0" smtClean="0"/>
              <a:t>&gt; </a:t>
            </a:r>
          </a:p>
          <a:p>
            <a:pPr>
              <a:buNone/>
            </a:pPr>
            <a:r>
              <a:rPr lang="pl-PL" dirty="0" smtClean="0"/>
              <a:t>&lt;/body&gt;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Skrypty </a:t>
            </a:r>
            <a:r>
              <a:rPr lang="pl-PL" dirty="0" err="1" smtClean="0"/>
              <a:t>JavaScript</a:t>
            </a:r>
            <a:r>
              <a:rPr lang="pl-PL" dirty="0" smtClean="0"/>
              <a:t> na stronie</a:t>
            </a:r>
            <a:endParaRPr lang="pl-PL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&lt;!DOCTYPE 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head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&lt;meta charset="UTF-8"&gt; &lt;</a:t>
            </a:r>
            <a:r>
              <a:rPr lang="pl-PL" dirty="0" err="1" smtClean="0"/>
              <a:t>title&gt;Document</a:t>
            </a:r>
            <a:r>
              <a:rPr lang="pl-PL" dirty="0" smtClean="0"/>
              <a:t>&lt;/</a:t>
            </a:r>
            <a:r>
              <a:rPr lang="pl-PL" dirty="0" err="1" smtClean="0"/>
              <a:t>title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src="modernizr.js</a:t>
            </a:r>
            <a:r>
              <a:rPr lang="pl-PL" dirty="0" smtClean="0"/>
              <a:t>"&gt;&lt;/</a:t>
            </a:r>
            <a:r>
              <a:rPr lang="pl-PL" dirty="0" err="1" smtClean="0"/>
              <a:t>script</a:t>
            </a:r>
            <a:r>
              <a:rPr lang="pl-PL" dirty="0" smtClean="0"/>
              <a:t>&gt; &lt;/</a:t>
            </a:r>
            <a:r>
              <a:rPr lang="pl-PL" dirty="0" err="1" smtClean="0"/>
              <a:t>head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&lt;body&gt; ..treść strony... </a:t>
            </a:r>
          </a:p>
          <a:p>
            <a:pPr>
              <a:buNone/>
            </a:pPr>
            <a:r>
              <a:rPr lang="pl-PL" dirty="0" smtClean="0"/>
              <a:t>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src="super-script.js</a:t>
            </a:r>
            <a:r>
              <a:rPr lang="pl-PL" dirty="0" smtClean="0"/>
              <a:t>"&gt;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&lt;/body&gt; </a:t>
            </a:r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 oddzielnym pliku</a:t>
            </a:r>
            <a:endParaRPr lang="pl-PL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="..." </a:t>
            </a:r>
            <a:r>
              <a:rPr lang="pl-PL" dirty="0" err="1" smtClean="0"/>
              <a:t>defer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="..." </a:t>
            </a:r>
            <a:r>
              <a:rPr lang="pl-PL" dirty="0" err="1" smtClean="0"/>
              <a:t>async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</a:t>
            </a:r>
            <a:r>
              <a:rPr lang="pl-PL" dirty="0" smtClean="0"/>
              <a:t>="..." </a:t>
            </a:r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defer</a:t>
            </a:r>
            <a:r>
              <a:rPr lang="pl-PL" dirty="0" smtClean="0"/>
              <a:t>&gt;&lt;/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Atrybuty </a:t>
            </a:r>
            <a:r>
              <a:rPr lang="pl-PL" dirty="0" err="1" smtClean="0"/>
              <a:t>async</a:t>
            </a:r>
            <a:r>
              <a:rPr lang="pl-PL" dirty="0" smtClean="0"/>
              <a:t> i </a:t>
            </a:r>
            <a:r>
              <a:rPr lang="pl-PL" dirty="0" err="1" smtClean="0"/>
              <a:t>defer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Atrybut </a:t>
            </a:r>
            <a:r>
              <a:rPr lang="pl-PL" b="1" dirty="0" err="1" smtClean="0"/>
              <a:t>async</a:t>
            </a:r>
            <a:r>
              <a:rPr lang="pl-PL" dirty="0" smtClean="0"/>
              <a:t> powoduje, że jeżeli przeglądarka czytając kod strony natrafi na plik ze skryptem zacznie go wczytywać w tle, równocześnie czytając dalszą część kodu strony. Jeżeli cały plik ze skryptem się wczyta, wtedy kod zostanie odpalony.</a:t>
            </a:r>
          </a:p>
          <a:p>
            <a:r>
              <a:rPr lang="pl-PL" dirty="0" smtClean="0"/>
              <a:t>Atrybut </a:t>
            </a:r>
            <a:r>
              <a:rPr lang="pl-PL" b="1" dirty="0" err="1" smtClean="0"/>
              <a:t>defer</a:t>
            </a:r>
            <a:r>
              <a:rPr lang="pl-PL" dirty="0" smtClean="0"/>
              <a:t> działa w miarę podobnie. Plik ze skryptem też będzie wczytywany w tle. Różnica jest taka, że jeżeli przeglądarka wczyta już cały plik ze skryptem, odpali go po załadowaniu całego dokumentu.</a:t>
            </a:r>
          </a:p>
          <a:p>
            <a:r>
              <a:rPr lang="pl-PL" dirty="0" smtClean="0"/>
              <a:t>Różnica między tymi atrybutami jest też taka, że skrypty z atrybutem </a:t>
            </a:r>
            <a:r>
              <a:rPr lang="pl-PL" dirty="0" err="1" smtClean="0"/>
              <a:t>defer</a:t>
            </a:r>
            <a:r>
              <a:rPr lang="pl-PL" dirty="0" smtClean="0"/>
              <a:t> będą odpalane w kolejności w jakiej zostały wstawione do dokumentu. W przypadku </a:t>
            </a:r>
            <a:r>
              <a:rPr lang="pl-PL" dirty="0" err="1" smtClean="0"/>
              <a:t>async</a:t>
            </a:r>
            <a:r>
              <a:rPr lang="pl-PL" dirty="0" smtClean="0"/>
              <a:t> skrypty będą odpalane w kolejności "kto pierwszy ten lepszy", czyli który skrypt wczyta się wcześniej, ten zostanie wcześniej odpalony.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dirty="0" smtClean="0"/>
              <a:t>&lt;!DOCTYPE 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head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&lt;meta charset="UTF-8"&gt; &lt;</a:t>
            </a:r>
            <a:r>
              <a:rPr lang="pl-PL" dirty="0" err="1" smtClean="0"/>
              <a:t>title&gt;Document</a:t>
            </a:r>
            <a:r>
              <a:rPr lang="pl-PL" dirty="0" smtClean="0"/>
              <a:t>&lt;/</a:t>
            </a:r>
            <a:r>
              <a:rPr lang="pl-PL" dirty="0" err="1" smtClean="0"/>
              <a:t>title</a:t>
            </a:r>
            <a:r>
              <a:rPr lang="pl-PL" dirty="0" smtClean="0"/>
              <a:t>&gt;</a:t>
            </a:r>
          </a:p>
          <a:p>
            <a:pPr>
              <a:buNone/>
            </a:pPr>
            <a:r>
              <a:rPr lang="pl-PL" dirty="0" smtClean="0"/>
              <a:t>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defer</a:t>
            </a:r>
            <a:r>
              <a:rPr lang="pl-PL" dirty="0" smtClean="0"/>
              <a:t> </a:t>
            </a:r>
            <a:r>
              <a:rPr lang="pl-PL" dirty="0" err="1" smtClean="0"/>
              <a:t>src="super-script.js</a:t>
            </a:r>
            <a:r>
              <a:rPr lang="pl-PL" dirty="0" smtClean="0"/>
              <a:t>"&gt;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script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&lt;/</a:t>
            </a:r>
            <a:r>
              <a:rPr lang="pl-PL" dirty="0" err="1" smtClean="0"/>
              <a:t>head</a:t>
            </a:r>
            <a:r>
              <a:rPr lang="pl-PL" dirty="0" smtClean="0"/>
              <a:t>&gt; </a:t>
            </a:r>
          </a:p>
          <a:p>
            <a:pPr>
              <a:buNone/>
            </a:pPr>
            <a:r>
              <a:rPr lang="pl-PL" dirty="0" smtClean="0"/>
              <a:t>&lt;body&gt; ..treść strony... &lt;/body&gt;</a:t>
            </a:r>
          </a:p>
          <a:p>
            <a:pPr>
              <a:buNone/>
            </a:pPr>
            <a:r>
              <a:rPr lang="pl-PL" dirty="0" smtClean="0"/>
              <a:t> &lt;/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Zalecenia</a:t>
            </a:r>
            <a:endParaRPr lang="pl-PL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l-PL" dirty="0" err="1" smtClean="0"/>
              <a:t>function</a:t>
            </a:r>
            <a:r>
              <a:rPr lang="pl-PL" dirty="0" smtClean="0"/>
              <a:t> f(){</a:t>
            </a:r>
            <a:br>
              <a:rPr lang="pl-PL" dirty="0" smtClean="0"/>
            </a:br>
            <a:r>
              <a:rPr lang="pl-PL" dirty="0" err="1" smtClean="0"/>
              <a:t>var</a:t>
            </a:r>
            <a:r>
              <a:rPr lang="pl-PL" dirty="0" smtClean="0"/>
              <a:t> x = input1.value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(x==""){</a:t>
            </a:r>
            <a:br>
              <a:rPr lang="pl-PL" dirty="0" smtClean="0"/>
            </a:br>
            <a:r>
              <a:rPr lang="pl-PL" dirty="0" smtClean="0"/>
              <a:t> p1.style.color="red"</a:t>
            </a:r>
            <a:br>
              <a:rPr lang="pl-PL" dirty="0" smtClean="0"/>
            </a:br>
            <a:r>
              <a:rPr lang="pl-PL" dirty="0" smtClean="0"/>
              <a:t> p1.innerHTML="WPISZ HASŁO"</a:t>
            </a:r>
            <a:br>
              <a:rPr lang="pl-PL" dirty="0" smtClean="0"/>
            </a:br>
            <a:r>
              <a:rPr lang="pl-PL" dirty="0" smtClean="0"/>
              <a:t> }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(</a:t>
            </a:r>
            <a:r>
              <a:rPr lang="pl-PL" dirty="0" err="1" smtClean="0"/>
              <a:t>x.search</a:t>
            </a:r>
            <a:r>
              <a:rPr lang="pl-PL" dirty="0" smtClean="0"/>
              <a:t>("[0-9]")&gt;=0 &amp;&amp; x.length&gt;6){</a:t>
            </a:r>
            <a:br>
              <a:rPr lang="pl-PL" dirty="0" smtClean="0"/>
            </a:br>
            <a:r>
              <a:rPr lang="pl-PL" dirty="0" smtClean="0"/>
              <a:t> p1.style.color="green"</a:t>
            </a:r>
            <a:br>
              <a:rPr lang="pl-PL" dirty="0" smtClean="0"/>
            </a:br>
            <a:r>
              <a:rPr lang="pl-PL" dirty="0" smtClean="0"/>
              <a:t> p1.innerHTML="DOBRE"        </a:t>
            </a:r>
            <a:br>
              <a:rPr lang="pl-PL" dirty="0" smtClean="0"/>
            </a:br>
            <a:r>
              <a:rPr lang="pl-PL" dirty="0" smtClean="0"/>
              <a:t> }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else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(</a:t>
            </a:r>
            <a:r>
              <a:rPr lang="pl-PL" dirty="0" err="1" smtClean="0"/>
              <a:t>x.search</a:t>
            </a:r>
            <a:r>
              <a:rPr lang="pl-PL" dirty="0" smtClean="0"/>
              <a:t>("[0-9]")&gt;=0 &amp;&amp; x.length&gt;=4 &amp;&amp; x.length&lt;=6){</a:t>
            </a:r>
            <a:br>
              <a:rPr lang="pl-PL" dirty="0" smtClean="0"/>
            </a:br>
            <a:r>
              <a:rPr lang="pl-PL" dirty="0" smtClean="0"/>
              <a:t> p1.style.color="blue"</a:t>
            </a:r>
            <a:br>
              <a:rPr lang="pl-PL" dirty="0" smtClean="0"/>
            </a:br>
            <a:r>
              <a:rPr lang="pl-PL" dirty="0" smtClean="0"/>
              <a:t> p1.innerHTML="ŚREDNIE"       </a:t>
            </a:r>
            <a:br>
              <a:rPr lang="pl-PL" dirty="0" smtClean="0"/>
            </a:br>
            <a:r>
              <a:rPr lang="pl-PL" dirty="0" smtClean="0"/>
              <a:t> }</a:t>
            </a:r>
            <a:br>
              <a:rPr lang="pl-PL" dirty="0" smtClean="0"/>
            </a:br>
            <a:r>
              <a:rPr lang="pl-PL" dirty="0" smtClean="0"/>
              <a:t> </a:t>
            </a:r>
            <a:r>
              <a:rPr lang="pl-PL" dirty="0" err="1" smtClean="0"/>
              <a:t>else</a:t>
            </a:r>
            <a:r>
              <a:rPr lang="pl-PL" dirty="0" smtClean="0"/>
              <a:t> {</a:t>
            </a:r>
            <a:br>
              <a:rPr lang="pl-PL" dirty="0" smtClean="0"/>
            </a:br>
            <a:r>
              <a:rPr lang="pl-PL" dirty="0" smtClean="0"/>
              <a:t> p1.style.color="yellow"</a:t>
            </a:r>
            <a:br>
              <a:rPr lang="pl-PL" dirty="0" smtClean="0"/>
            </a:br>
            <a:r>
              <a:rPr lang="pl-PL" dirty="0" smtClean="0"/>
              <a:t> p1.innerHTML="SŁABE"</a:t>
            </a:r>
            <a:br>
              <a:rPr lang="pl-PL" dirty="0" smtClean="0"/>
            </a:br>
            <a:r>
              <a:rPr lang="pl-PL" dirty="0" smtClean="0"/>
              <a:t> }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JavaScript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643438" y="357166"/>
            <a:ext cx="4500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&lt;</a:t>
            </a:r>
            <a:r>
              <a:rPr lang="pl-PL" dirty="0" err="1" smtClean="0"/>
              <a:t>input</a:t>
            </a:r>
            <a:r>
              <a:rPr lang="pl-PL" dirty="0" smtClean="0"/>
              <a:t> </a:t>
            </a:r>
            <a:r>
              <a:rPr lang="pl-PL" dirty="0" err="1" smtClean="0"/>
              <a:t>type="password</a:t>
            </a:r>
            <a:r>
              <a:rPr lang="pl-PL" dirty="0" smtClean="0"/>
              <a:t>" id="input1"&gt;</a:t>
            </a:r>
            <a:br>
              <a:rPr lang="pl-PL" dirty="0" smtClean="0"/>
            </a:br>
            <a:r>
              <a:rPr lang="pl-PL" dirty="0" smtClean="0"/>
              <a:t>&lt;</a:t>
            </a:r>
            <a:r>
              <a:rPr lang="pl-PL" dirty="0" err="1" smtClean="0"/>
              <a:t>input</a:t>
            </a:r>
            <a:r>
              <a:rPr lang="pl-PL" dirty="0" smtClean="0"/>
              <a:t> </a:t>
            </a:r>
            <a:r>
              <a:rPr lang="pl-PL" dirty="0" err="1" smtClean="0"/>
              <a:t>type="button</a:t>
            </a:r>
            <a:r>
              <a:rPr lang="pl-PL" dirty="0" smtClean="0"/>
              <a:t>" </a:t>
            </a:r>
            <a:r>
              <a:rPr lang="pl-PL" dirty="0" err="1" smtClean="0"/>
              <a:t>value="sprawdź</a:t>
            </a:r>
            <a:r>
              <a:rPr lang="pl-PL" dirty="0" smtClean="0"/>
              <a:t>" </a:t>
            </a:r>
            <a:r>
              <a:rPr lang="pl-PL" dirty="0" err="1" smtClean="0"/>
              <a:t>onclick="f</a:t>
            </a:r>
            <a:r>
              <a:rPr lang="pl-PL" dirty="0" smtClean="0"/>
              <a:t>()"&gt;</a:t>
            </a:r>
            <a:br>
              <a:rPr lang="pl-PL" dirty="0" smtClean="0"/>
            </a:br>
            <a:r>
              <a:rPr lang="pl-PL" dirty="0" smtClean="0"/>
              <a:t>   &lt;/p&gt;</a:t>
            </a:r>
            <a:br>
              <a:rPr lang="pl-PL" dirty="0" smtClean="0"/>
            </a:br>
            <a:r>
              <a:rPr lang="pl-PL" dirty="0" smtClean="0"/>
              <a:t>   &lt;</a:t>
            </a:r>
            <a:r>
              <a:rPr lang="pl-PL" dirty="0" err="1" smtClean="0"/>
              <a:t>p</a:t>
            </a:r>
            <a:r>
              <a:rPr lang="pl-PL" dirty="0" smtClean="0"/>
              <a:t> id="p1"&gt;&lt;/p&gt;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Zadanie stworzenia nowego języka spadło na Brendana </a:t>
            </a:r>
            <a:r>
              <a:rPr lang="pl-PL" dirty="0" err="1" smtClean="0"/>
              <a:t>Eicha</a:t>
            </a:r>
            <a:r>
              <a:rPr lang="pl-PL" dirty="0" smtClean="0"/>
              <a:t>, uważanego za </a:t>
            </a:r>
            <a:r>
              <a:rPr lang="pl-PL" b="1" dirty="0" smtClean="0"/>
              <a:t>ojca </a:t>
            </a:r>
            <a:r>
              <a:rPr lang="pl-PL" b="1" dirty="0" err="1" smtClean="0"/>
              <a:t>JavaScript</a:t>
            </a:r>
            <a:r>
              <a:rPr lang="pl-PL" dirty="0" smtClean="0"/>
              <a:t>. Najważniejszym problemem było opracowanie języka dającego bardzo </a:t>
            </a:r>
            <a:r>
              <a:rPr lang="pl-PL" b="1" dirty="0" smtClean="0"/>
              <a:t>duże możliwości </a:t>
            </a:r>
            <a:r>
              <a:rPr lang="pl-PL" dirty="0" smtClean="0"/>
              <a:t>przy jednoczesnym zapewnieniu </a:t>
            </a:r>
            <a:r>
              <a:rPr lang="pl-PL" b="1" dirty="0" smtClean="0"/>
              <a:t>prostej, przyjemnej w użyciu skła</a:t>
            </a:r>
            <a:r>
              <a:rPr lang="pl-PL" dirty="0" smtClean="0"/>
              <a:t>dni i udostępnieniu wielu funkcjonalności dedykowanych dla specyficznego środowiska, jakim jest strona czy aplikacja internetowa.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Eich</a:t>
            </a:r>
            <a:r>
              <a:rPr lang="pl-PL" dirty="0" smtClean="0"/>
              <a:t> wzorował się na wielu różnych językach, w tym w dużej mierze na języku Lisp. Zaowocowało to stworzeniem języka, który posiada potężne możliwości i jednocześnie ma </a:t>
            </a:r>
            <a:r>
              <a:rPr lang="pl-PL" b="1" dirty="0" smtClean="0"/>
              <a:t>niski próg wejścia dla osób niemających doświadczenia w programowaniu</a:t>
            </a:r>
            <a:r>
              <a:rPr lang="pl-PL" dirty="0" smtClean="0"/>
              <a:t>, co również było istotne — chciano bowiem udostępnić narzędzie dla ludzi niebędących profesjonalnymi programistami.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</a:t>
            </a:r>
            <a:r>
              <a:rPr lang="pl-PL" dirty="0" err="1" smtClean="0"/>
              <a:t>JavaScript</a:t>
            </a:r>
            <a:r>
              <a:rPr lang="pl-PL" dirty="0" smtClean="0"/>
              <a:t> nie musimy martwić się wieloma kwestiami istotnymi dla programistów np. C++, jak </a:t>
            </a:r>
            <a:r>
              <a:rPr lang="pl-PL" b="1" dirty="0" smtClean="0"/>
              <a:t>odpowiednie rezerwowanie pamięci dla zmiennych</a:t>
            </a:r>
            <a:r>
              <a:rPr lang="pl-PL" dirty="0" smtClean="0"/>
              <a:t>, </a:t>
            </a:r>
            <a:r>
              <a:rPr lang="pl-PL" b="1" dirty="0" smtClean="0"/>
              <a:t>racjonalne zarządzanie pamięcią w trakcie pracy programu, usuwanie niepotrzebnych obiektów z pamięci itp</a:t>
            </a:r>
            <a:r>
              <a:rPr lang="pl-PL" dirty="0" smtClean="0"/>
              <a:t>. W pewnym stopniu od wielu tych kłopotów uwalnia nas np. język Java (w którym mamy m.in. mechanizm </a:t>
            </a:r>
            <a:r>
              <a:rPr lang="pl-PL" dirty="0" err="1" smtClean="0"/>
              <a:t>Garbage</a:t>
            </a:r>
            <a:r>
              <a:rPr lang="pl-PL" dirty="0" smtClean="0"/>
              <a:t> </a:t>
            </a:r>
            <a:r>
              <a:rPr lang="pl-PL" dirty="0" err="1" smtClean="0"/>
              <a:t>Collector</a:t>
            </a:r>
            <a:r>
              <a:rPr lang="pl-PL" dirty="0" smtClean="0"/>
              <a:t>), jednakże programowanie w Javie wymaga znacznie większej wiedzy i doświadczenia niż stworzenie aplikacji w </a:t>
            </a:r>
            <a:r>
              <a:rPr lang="pl-PL" dirty="0" err="1" smtClean="0"/>
              <a:t>JavaScript</a:t>
            </a:r>
            <a:r>
              <a:rPr lang="pl-PL" dirty="0" smtClean="0"/>
              <a:t> (oczywiście mówimy tu o prostych programach i stronach WWW, nie o zaawansowanych aplikacjach).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10164</TotalTime>
  <Words>2911</Words>
  <Application>Microsoft Office PowerPoint</Application>
  <PresentationFormat>Pokaz na ekranie (4:3)</PresentationFormat>
  <Paragraphs>170</Paragraphs>
  <Slides>66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66</vt:i4>
      </vt:variant>
    </vt:vector>
  </HeadingPairs>
  <TitlesOfParts>
    <vt:vector size="67" baseType="lpstr">
      <vt:lpstr>Początek</vt:lpstr>
      <vt:lpstr>JavaScript</vt:lpstr>
      <vt:lpstr>Dlaczego JavaScript?</vt:lpstr>
      <vt:lpstr>Slajd 3</vt:lpstr>
      <vt:lpstr>Slajd 4</vt:lpstr>
      <vt:lpstr>Historia rozwoju JavaScript</vt:lpstr>
      <vt:lpstr>Slajd 6</vt:lpstr>
      <vt:lpstr>Slajd 7</vt:lpstr>
      <vt:lpstr>Slajd 8</vt:lpstr>
      <vt:lpstr>Slajd 9</vt:lpstr>
      <vt:lpstr>Slajd 10</vt:lpstr>
      <vt:lpstr>Slajd 11</vt:lpstr>
      <vt:lpstr>Podstawowe elementy składni</vt:lpstr>
      <vt:lpstr>Nawiasy</vt:lpstr>
      <vt:lpstr>Slajd 14</vt:lpstr>
      <vt:lpstr>Komentarze</vt:lpstr>
      <vt:lpstr>Deklarowanie zmiennych i stałych</vt:lpstr>
      <vt:lpstr>Slajd 17</vt:lpstr>
      <vt:lpstr>Czytelność zmiennej</vt:lpstr>
      <vt:lpstr>Typy proste</vt:lpstr>
      <vt:lpstr>Typy złożone</vt:lpstr>
      <vt:lpstr>Var i let</vt:lpstr>
      <vt:lpstr>Sprawdzanie typów-typeof</vt:lpstr>
      <vt:lpstr>null i undefined</vt:lpstr>
      <vt:lpstr>Zmienne vs stałe w JavaScript</vt:lpstr>
      <vt:lpstr>Slajd 25</vt:lpstr>
      <vt:lpstr>Operatory przypisania i matematyczne</vt:lpstr>
      <vt:lpstr>Slajd 27</vt:lpstr>
      <vt:lpstr>Operatory przypisania</vt:lpstr>
      <vt:lpstr>Konwersja na liczby</vt:lpstr>
      <vt:lpstr>Nazewnictwo zmiennych </vt:lpstr>
      <vt:lpstr>Operatory</vt:lpstr>
      <vt:lpstr>Operatory przypisania</vt:lpstr>
      <vt:lpstr>Operatory porównania</vt:lpstr>
      <vt:lpstr>Operatory logiczne</vt:lpstr>
      <vt:lpstr>Obiekt  Math() - metody</vt:lpstr>
      <vt:lpstr>Slajd 36</vt:lpstr>
      <vt:lpstr>Operacje na Stringach</vt:lpstr>
      <vt:lpstr>Pobieranie długości tekstu</vt:lpstr>
      <vt:lpstr>Pobieranie znaku z pozycji</vt:lpstr>
      <vt:lpstr>Pobieranie kodu znaku</vt:lpstr>
      <vt:lpstr>Wielkość liter</vt:lpstr>
      <vt:lpstr>Pobieranie kawałka tekstu (początek-długość)</vt:lpstr>
      <vt:lpstr>Przycinanie tekstu</vt:lpstr>
      <vt:lpstr>Instrukcja warunkowa if-else</vt:lpstr>
      <vt:lpstr>If zagnieżdżony</vt:lpstr>
      <vt:lpstr>Operator trójargumentowy</vt:lpstr>
      <vt:lpstr>To samo</vt:lpstr>
      <vt:lpstr>Instrukcja warunkowa switch</vt:lpstr>
      <vt:lpstr>Przykład</vt:lpstr>
      <vt:lpstr>Pętla for</vt:lpstr>
      <vt:lpstr>Pre i Post</vt:lpstr>
      <vt:lpstr>Slajd 52</vt:lpstr>
      <vt:lpstr>Przykłady</vt:lpstr>
      <vt:lpstr>Pętle for-in oraz for-of</vt:lpstr>
      <vt:lpstr>Przykłady</vt:lpstr>
      <vt:lpstr>Pętle while oraz do-while</vt:lpstr>
      <vt:lpstr>Slajd 57</vt:lpstr>
      <vt:lpstr>Tworzenie tablicy</vt:lpstr>
      <vt:lpstr>Funkcje</vt:lpstr>
      <vt:lpstr>Parametry funkcji</vt:lpstr>
      <vt:lpstr>Skrypty JavaScript na stronie</vt:lpstr>
      <vt:lpstr>W oddzielnym pliku</vt:lpstr>
      <vt:lpstr>Atrybuty async i defer </vt:lpstr>
      <vt:lpstr>Slajd 64</vt:lpstr>
      <vt:lpstr>Zalecenia</vt:lpstr>
      <vt:lpstr>JavaScript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hp</dc:creator>
  <cp:lastModifiedBy>hp</cp:lastModifiedBy>
  <cp:revision>8</cp:revision>
  <dcterms:created xsi:type="dcterms:W3CDTF">2024-09-05T07:10:17Z</dcterms:created>
  <dcterms:modified xsi:type="dcterms:W3CDTF">2024-10-01T09:21:34Z</dcterms:modified>
</cp:coreProperties>
</file>