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8" r:id="rId3"/>
    <p:sldId id="263" r:id="rId4"/>
    <p:sldId id="264" r:id="rId5"/>
    <p:sldId id="269" r:id="rId6"/>
    <p:sldId id="270" r:id="rId7"/>
    <p:sldId id="265" r:id="rId8"/>
    <p:sldId id="266" r:id="rId9"/>
    <p:sldId id="267" r:id="rId10"/>
    <p:sldId id="297" r:id="rId11"/>
    <p:sldId id="298" r:id="rId12"/>
    <p:sldId id="257" r:id="rId13"/>
    <p:sldId id="258" r:id="rId14"/>
    <p:sldId id="259" r:id="rId15"/>
    <p:sldId id="260" r:id="rId16"/>
    <p:sldId id="261" r:id="rId17"/>
    <p:sldId id="262" r:id="rId18"/>
    <p:sldId id="271" r:id="rId19"/>
    <p:sldId id="272" r:id="rId20"/>
    <p:sldId id="273" r:id="rId21"/>
    <p:sldId id="274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75" r:id="rId31"/>
    <p:sldId id="276" r:id="rId32"/>
    <p:sldId id="277" r:id="rId33"/>
    <p:sldId id="278" r:id="rId34"/>
    <p:sldId id="279" r:id="rId35"/>
    <p:sldId id="283" r:id="rId36"/>
    <p:sldId id="284" r:id="rId37"/>
    <p:sldId id="285" r:id="rId38"/>
    <p:sldId id="286" r:id="rId39"/>
    <p:sldId id="287" r:id="rId40"/>
    <p:sldId id="280" r:id="rId41"/>
    <p:sldId id="281" r:id="rId42"/>
    <p:sldId id="282" r:id="rId43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0FE6698-22DA-4681-B9EB-A934F0FCB795}" type="datetimeFigureOut">
              <a:rPr lang="pl-PL" smtClean="0"/>
              <a:t>20.01.2025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865CB25-CA30-442A-98F1-D4A942FF156D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Frameworki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 </a:t>
            </a:r>
            <a:endParaRPr lang="pl-PL" dirty="0"/>
          </a:p>
        </p:txBody>
      </p:sp>
      <p:pic>
        <p:nvPicPr>
          <p:cNvPr id="23554" name="Picture 2" descr="Comment bien débuter en ReactJ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0"/>
            <a:ext cx="4664193" cy="2071702"/>
          </a:xfrm>
          <a:prstGeom prst="rect">
            <a:avLst/>
          </a:prstGeom>
          <a:noFill/>
        </p:spPr>
      </p:pic>
      <p:pic>
        <p:nvPicPr>
          <p:cNvPr id="23556" name="Picture 4" descr="Learning Angular Fundamentals (Getting Started with Basics) | by Instaily  Academy | Medium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642918"/>
            <a:ext cx="4167726" cy="2081202"/>
          </a:xfrm>
          <a:prstGeom prst="rect">
            <a:avLst/>
          </a:prstGeom>
          <a:noFill/>
        </p:spPr>
      </p:pic>
      <p:pic>
        <p:nvPicPr>
          <p:cNvPr id="23558" name="Picture 6" descr="VUE.js: Przewodnik po Frameworku Webowym - Webmetric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5918" y="1643050"/>
            <a:ext cx="3086092" cy="208519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3490" name="Picture 2" descr="https://uploads.kodilla.com/global/kodilla-global-05-07-2021-1625468519-645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642918"/>
            <a:ext cx="7414175" cy="589890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8610" name="Picture 2" descr="React vs Vue w 2024 który framework wybrać i dlaczego? - Codefi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8715436" cy="52864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REACT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React</a:t>
            </a:r>
            <a:r>
              <a:rPr lang="pl-PL" dirty="0" smtClean="0"/>
              <a:t> jest jedną z najpopularniejszych</a:t>
            </a:r>
            <a:r>
              <a:rPr lang="pl-PL" b="1" dirty="0" smtClean="0"/>
              <a:t> bibliotek </a:t>
            </a:r>
            <a:r>
              <a:rPr lang="pl-PL" b="1" dirty="0" err="1" smtClean="0"/>
              <a:t>JavaScript</a:t>
            </a:r>
            <a:r>
              <a:rPr lang="pl-PL" b="1" dirty="0" smtClean="0"/>
              <a:t> do budowy interfejsów użytkownika</a:t>
            </a:r>
            <a:r>
              <a:rPr lang="pl-PL" dirty="0" smtClean="0"/>
              <a:t>, szczególnie aplikacji jednostronicowych (SPA). Stworzony przez </a:t>
            </a:r>
            <a:r>
              <a:rPr lang="pl-PL" dirty="0" err="1" smtClean="0"/>
              <a:t>Jordana</a:t>
            </a:r>
            <a:r>
              <a:rPr lang="pl-PL" dirty="0" smtClean="0"/>
              <a:t> </a:t>
            </a:r>
            <a:r>
              <a:rPr lang="pl-PL" dirty="0" err="1" smtClean="0"/>
              <a:t>Walke</a:t>
            </a:r>
            <a:r>
              <a:rPr lang="pl-PL" dirty="0" smtClean="0"/>
              <a:t>, programistę z </a:t>
            </a:r>
            <a:r>
              <a:rPr lang="pl-PL" dirty="0" err="1" smtClean="0"/>
              <a:t>Facebooka</a:t>
            </a:r>
            <a:r>
              <a:rPr lang="pl-PL" dirty="0" smtClean="0"/>
              <a:t>, </a:t>
            </a:r>
            <a:r>
              <a:rPr lang="pl-PL" dirty="0" err="1" smtClean="0"/>
              <a:t>React</a:t>
            </a:r>
            <a:r>
              <a:rPr lang="pl-PL" dirty="0" smtClean="0"/>
              <a:t> zadebiutował w marcu 2013 </a:t>
            </a:r>
            <a:r>
              <a:rPr lang="pl-PL" dirty="0" smtClean="0"/>
              <a:t>roku.</a:t>
            </a:r>
            <a:endParaRPr lang="pl-PL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Początki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smtClean="0"/>
              <a:t>został opracowany w </a:t>
            </a:r>
            <a:r>
              <a:rPr lang="pl-PL" dirty="0" err="1" smtClean="0"/>
              <a:t>Facebooku</a:t>
            </a:r>
            <a:r>
              <a:rPr lang="pl-PL" dirty="0" smtClean="0"/>
              <a:t> jako odpowiedź na rosnące potrzeby firmy w zakresie zarządzania dynamicznie zmieniającymi się danymi w aplikacjach internetowych. Jordan </a:t>
            </a:r>
            <a:r>
              <a:rPr lang="pl-PL" dirty="0" err="1" smtClean="0"/>
              <a:t>Walke</a:t>
            </a:r>
            <a:r>
              <a:rPr lang="pl-PL" dirty="0" smtClean="0"/>
              <a:t> stworzył prototyp </a:t>
            </a:r>
            <a:r>
              <a:rPr lang="pl-PL" dirty="0" err="1" smtClean="0"/>
              <a:t>Reacta</a:t>
            </a:r>
            <a:r>
              <a:rPr lang="pl-PL" dirty="0" smtClean="0"/>
              <a:t>, inspirując się rozszerzeniami języka XHP, które są komponentowym </a:t>
            </a:r>
            <a:r>
              <a:rPr lang="pl-PL" dirty="0" err="1" smtClean="0"/>
              <a:t>HTML-em</a:t>
            </a:r>
            <a:r>
              <a:rPr lang="pl-PL" dirty="0" smtClean="0"/>
              <a:t> dla PHP. Prototyp ten był wykorzystywany do stworzenia komponentów na stronie </a:t>
            </a:r>
            <a:r>
              <a:rPr lang="pl-PL" dirty="0" err="1" smtClean="0"/>
              <a:t>Facebooka</a:t>
            </a:r>
            <a:r>
              <a:rPr lang="pl-PL" dirty="0" smtClean="0"/>
              <a:t>, co znacznie usprawniło proces aktualizacji stanu bez konieczności przeładowywania całej strony.</a:t>
            </a:r>
            <a:endParaRPr lang="pl-P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smtClean="0"/>
              <a:t>Rozwój i wzrost popularności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smtClean="0"/>
              <a:t>szybko zyskał popularność dzięki swojej wydajności i elastyczności. Jego główna cecha</a:t>
            </a:r>
            <a:r>
              <a:rPr lang="pl-PL" b="1" dirty="0" smtClean="0"/>
              <a:t>, wirtualny DOM </a:t>
            </a:r>
            <a:r>
              <a:rPr lang="pl-PL" dirty="0" smtClean="0"/>
              <a:t>(</a:t>
            </a:r>
            <a:r>
              <a:rPr lang="pl-PL" dirty="0" err="1" smtClean="0"/>
              <a:t>Document</a:t>
            </a:r>
            <a:r>
              <a:rPr lang="pl-PL" dirty="0" smtClean="0"/>
              <a:t> </a:t>
            </a:r>
            <a:r>
              <a:rPr lang="pl-PL" dirty="0" err="1" smtClean="0"/>
              <a:t>Object</a:t>
            </a:r>
            <a:r>
              <a:rPr lang="pl-PL" dirty="0" smtClean="0"/>
              <a:t> Model), umożliwia szybkie i efektywne zarządzanie aktualizacjami interfejsu użytkownika przez porównywanie różnic między aktualnym a nowym stanem i dokonywanie minimalnych zmian w rzeczywistym DOM. W maju 2013 roku </a:t>
            </a:r>
            <a:r>
              <a:rPr lang="pl-PL" dirty="0" err="1" smtClean="0"/>
              <a:t>Facebook</a:t>
            </a:r>
            <a:r>
              <a:rPr lang="pl-PL" dirty="0" smtClean="0"/>
              <a:t> otworzył źródła </a:t>
            </a:r>
            <a:r>
              <a:rPr lang="pl-PL" dirty="0" err="1" smtClean="0"/>
              <a:t>Reacta</a:t>
            </a:r>
            <a:r>
              <a:rPr lang="pl-PL" dirty="0" smtClean="0"/>
              <a:t>, co przyczyniło się do szybkiego rozwoju i adopcji tej technologii przez społeczność deweloperów.</a:t>
            </a:r>
            <a:endParaRPr lang="pl-PL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Ważne kamienie milowe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2014</a:t>
            </a:r>
            <a:r>
              <a:rPr lang="pl-PL" dirty="0" smtClean="0"/>
              <a:t>: </a:t>
            </a:r>
            <a:r>
              <a:rPr lang="pl-PL" dirty="0" err="1" smtClean="0"/>
              <a:t>Facebook</a:t>
            </a:r>
            <a:r>
              <a:rPr lang="pl-PL" dirty="0" smtClean="0"/>
              <a:t> wydał </a:t>
            </a:r>
            <a:r>
              <a:rPr lang="pl-PL" dirty="0" err="1" smtClean="0"/>
              <a:t>React</a:t>
            </a:r>
            <a:r>
              <a:rPr lang="pl-PL" dirty="0" smtClean="0"/>
              <a:t> Developer </a:t>
            </a:r>
            <a:r>
              <a:rPr lang="pl-PL" dirty="0" err="1" smtClean="0"/>
              <a:t>Tools</a:t>
            </a:r>
            <a:r>
              <a:rPr lang="pl-PL" dirty="0" smtClean="0"/>
              <a:t>, co ułatwiło programistom </a:t>
            </a:r>
            <a:r>
              <a:rPr lang="pl-PL" dirty="0" err="1" smtClean="0"/>
              <a:t>debugowanie</a:t>
            </a:r>
            <a:r>
              <a:rPr lang="pl-PL" dirty="0" smtClean="0"/>
              <a:t> aplikacji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2015</a:t>
            </a:r>
            <a:r>
              <a:rPr lang="pl-PL" dirty="0" smtClean="0"/>
              <a:t>: Powstał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err="1" smtClean="0"/>
              <a:t>Native</a:t>
            </a:r>
            <a:r>
              <a:rPr lang="pl-PL" dirty="0" smtClean="0"/>
              <a:t>, który rozszerza idee </a:t>
            </a:r>
            <a:r>
              <a:rPr lang="pl-PL" dirty="0" err="1" smtClean="0"/>
              <a:t>Reacta</a:t>
            </a:r>
            <a:r>
              <a:rPr lang="pl-PL" dirty="0" smtClean="0"/>
              <a:t> na platformy mobilne, umożliwiając pisanie natywnych aplikacji na </a:t>
            </a:r>
            <a:r>
              <a:rPr lang="pl-PL" dirty="0" err="1" smtClean="0"/>
              <a:t>iOS</a:t>
            </a:r>
            <a:r>
              <a:rPr lang="pl-PL" dirty="0" smtClean="0"/>
              <a:t> i Androida przy użyciu </a:t>
            </a:r>
            <a:r>
              <a:rPr lang="pl-PL" dirty="0" err="1" smtClean="0"/>
              <a:t>JavaScriptu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2016</a:t>
            </a:r>
            <a:r>
              <a:rPr lang="pl-PL" dirty="0" smtClean="0"/>
              <a:t>: Wprowadzenie funkcji </a:t>
            </a:r>
            <a:r>
              <a:rPr lang="pl-PL" dirty="0" err="1" smtClean="0"/>
              <a:t>Fiber</a:t>
            </a:r>
            <a:r>
              <a:rPr lang="pl-PL" dirty="0" smtClean="0"/>
              <a:t>, nowego </a:t>
            </a:r>
            <a:r>
              <a:rPr lang="pl-PL" dirty="0" smtClean="0"/>
              <a:t>algorytmu, który </a:t>
            </a:r>
            <a:r>
              <a:rPr lang="pl-PL" dirty="0" smtClean="0"/>
              <a:t>poprawia zarządzanie priorytetami aktualizacji interfejsu użytkownika.</a:t>
            </a:r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Rozwój ekosystemu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Wokół </a:t>
            </a:r>
            <a:r>
              <a:rPr lang="pl-PL" dirty="0" err="1" smtClean="0"/>
              <a:t>Reacta</a:t>
            </a:r>
            <a:r>
              <a:rPr lang="pl-PL" dirty="0" smtClean="0"/>
              <a:t> wyrosło wiele narzędzi i technologii towarzyszących, w tym popularne biblioteki do zarządzania stanem takie jak </a:t>
            </a:r>
            <a:r>
              <a:rPr lang="pl-PL" dirty="0" err="1" smtClean="0"/>
              <a:t>Redux</a:t>
            </a:r>
            <a:r>
              <a:rPr lang="pl-PL" dirty="0" smtClean="0"/>
              <a:t> czy </a:t>
            </a:r>
            <a:r>
              <a:rPr lang="pl-PL" dirty="0" err="1" smtClean="0"/>
              <a:t>MobX</a:t>
            </a:r>
            <a:r>
              <a:rPr lang="pl-PL" dirty="0" smtClean="0"/>
              <a:t>, a także wiele rozwiązań do </a:t>
            </a:r>
            <a:r>
              <a:rPr lang="pl-PL" dirty="0" err="1" smtClean="0"/>
              <a:t>routingu</a:t>
            </a:r>
            <a:r>
              <a:rPr lang="pl-PL" dirty="0" smtClean="0"/>
              <a:t>, zarządzania formularzami i interakcji z API.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Wpływ na </a:t>
            </a:r>
            <a:r>
              <a:rPr lang="pl-PL" dirty="0" smtClean="0"/>
              <a:t>biznes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 miał znaczący wpływ na rozwój nowoczesnych aplikacji internetowych i jest obecnie używany przez wiele dużych firm, w tym </a:t>
            </a:r>
            <a:r>
              <a:rPr lang="pl-PL" dirty="0" err="1" smtClean="0"/>
              <a:t>Facebook</a:t>
            </a:r>
            <a:r>
              <a:rPr lang="pl-PL" dirty="0" smtClean="0"/>
              <a:t>, </a:t>
            </a:r>
            <a:r>
              <a:rPr lang="pl-PL" dirty="0" err="1" smtClean="0"/>
              <a:t>Instagram</a:t>
            </a:r>
            <a:r>
              <a:rPr lang="pl-PL" dirty="0" smtClean="0"/>
              <a:t>, </a:t>
            </a:r>
            <a:r>
              <a:rPr lang="pl-PL" dirty="0" err="1" smtClean="0"/>
              <a:t>Netflix</a:t>
            </a:r>
            <a:r>
              <a:rPr lang="pl-PL" dirty="0" smtClean="0"/>
              <a:t> czy </a:t>
            </a:r>
            <a:r>
              <a:rPr lang="pl-PL" dirty="0" err="1" smtClean="0"/>
              <a:t>Airbnb</a:t>
            </a:r>
            <a:r>
              <a:rPr lang="pl-PL" dirty="0" smtClean="0"/>
              <a:t>. Jego podejście do budowy interfejsów użytkownika, skupienie na </a:t>
            </a:r>
            <a:r>
              <a:rPr lang="pl-PL" dirty="0" smtClean="0"/>
              <a:t>komponentach zmieniło </a:t>
            </a:r>
            <a:r>
              <a:rPr lang="pl-PL" dirty="0" smtClean="0"/>
              <a:t>sposób, w jaki deweloperzy i firmy myślą o architekturze </a:t>
            </a:r>
            <a:r>
              <a:rPr lang="pl-PL" dirty="0" err="1" smtClean="0"/>
              <a:t>front-endu</a:t>
            </a:r>
            <a:r>
              <a:rPr lang="pl-PL" dirty="0" smtClean="0"/>
              <a:t>.</a:t>
            </a:r>
          </a:p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 jest </a:t>
            </a:r>
            <a:r>
              <a:rPr lang="pl-PL" b="1" dirty="0" smtClean="0"/>
              <a:t>nadal aktywnie </a:t>
            </a:r>
            <a:r>
              <a:rPr lang="pl-PL" b="1" dirty="0" smtClean="0"/>
              <a:t>rozwijany a</a:t>
            </a:r>
            <a:r>
              <a:rPr lang="pl-PL" dirty="0" smtClean="0"/>
              <a:t> </a:t>
            </a:r>
            <a:r>
              <a:rPr lang="pl-PL" dirty="0" smtClean="0"/>
              <a:t>jego społeczność nieustannie rośnie, co wciąż </a:t>
            </a:r>
            <a:r>
              <a:rPr lang="pl-PL" dirty="0" smtClean="0"/>
              <a:t>przyczynia </a:t>
            </a:r>
            <a:r>
              <a:rPr lang="pl-PL" dirty="0" smtClean="0"/>
              <a:t>się do innowacji i rozwoju technologii webowych. W miarę jak interfejsy użytkownika stają się coraz bardziej złożone, </a:t>
            </a:r>
            <a:r>
              <a:rPr lang="pl-PL" dirty="0" err="1" smtClean="0"/>
              <a:t>React</a:t>
            </a:r>
            <a:r>
              <a:rPr lang="pl-PL" dirty="0" smtClean="0"/>
              <a:t> nadal oferuje solidne rozwiązania do ich efektywnego tworzenia i zarządzania.</a:t>
            </a:r>
            <a:endParaRPr lang="pl-PL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, jako jedna z </a:t>
            </a:r>
            <a:r>
              <a:rPr lang="pl-PL" b="1" dirty="0" smtClean="0"/>
              <a:t>najpopularniejszych bibliotek </a:t>
            </a:r>
            <a:r>
              <a:rPr lang="pl-PL" dirty="0" err="1" smtClean="0"/>
              <a:t>JavaScript</a:t>
            </a:r>
            <a:r>
              <a:rPr lang="pl-PL" dirty="0" smtClean="0"/>
              <a:t> do budowania interfejsów użytkownika, jest używany przez wiele znanych globalnych firm i organizacji do tworzenia zarówno dużych, skomplikowanych systemów, jak i mniejszych projektów. Poniżej </a:t>
            </a:r>
            <a:r>
              <a:rPr lang="pl-PL" dirty="0" smtClean="0"/>
              <a:t>przedstawiono </a:t>
            </a:r>
            <a:r>
              <a:rPr lang="pl-PL" dirty="0" smtClean="0"/>
              <a:t>kilka przykładów firm i serwisów korzystających z </a:t>
            </a:r>
            <a:r>
              <a:rPr lang="pl-PL" dirty="0" err="1" smtClean="0"/>
              <a:t>Reacta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err="1" smtClean="0"/>
              <a:t>Facebook</a:t>
            </a:r>
            <a:r>
              <a:rPr lang="pl-PL" dirty="0" smtClean="0"/>
              <a:t> - Jako twórcy </a:t>
            </a:r>
            <a:r>
              <a:rPr lang="pl-PL" dirty="0" err="1" smtClean="0"/>
              <a:t>Reacta</a:t>
            </a:r>
            <a:r>
              <a:rPr lang="pl-PL" dirty="0" smtClean="0"/>
              <a:t>, </a:t>
            </a:r>
            <a:r>
              <a:rPr lang="pl-PL" dirty="0" err="1" smtClean="0"/>
              <a:t>Facebook</a:t>
            </a:r>
            <a:r>
              <a:rPr lang="pl-PL" dirty="0" smtClean="0"/>
              <a:t> używa tej biblioteki w swoim głównym produkcie, w aplikacji mobilnej, a także w innych projektach jak </a:t>
            </a:r>
            <a:r>
              <a:rPr lang="pl-PL" dirty="0" err="1" smtClean="0"/>
              <a:t>Instagram</a:t>
            </a:r>
            <a:r>
              <a:rPr lang="pl-PL" dirty="0" smtClean="0"/>
              <a:t> i </a:t>
            </a:r>
            <a:r>
              <a:rPr lang="pl-PL" dirty="0" err="1" smtClean="0"/>
              <a:t>WhatsApp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Instagram</a:t>
            </a:r>
            <a:r>
              <a:rPr lang="pl-PL" dirty="0" smtClean="0"/>
              <a:t> - Platforma intensywnie korzysta z </a:t>
            </a:r>
            <a:r>
              <a:rPr lang="pl-PL" dirty="0" err="1" smtClean="0"/>
              <a:t>Reacta</a:t>
            </a:r>
            <a:r>
              <a:rPr lang="pl-PL" dirty="0" smtClean="0"/>
              <a:t>, szczególnie w swojej wersji webowej, gdzie wykorzystywane są dynamiczne funkcje takie jak jednostronicowa aplikacja (SPA) do nawigacji, komentarzy, przesyłania zdjęć itd.</a:t>
            </a:r>
          </a:p>
          <a:p>
            <a:r>
              <a:rPr lang="pl-PL" b="1" dirty="0" err="1" smtClean="0"/>
              <a:t>Airbnb</a:t>
            </a:r>
            <a:r>
              <a:rPr lang="pl-PL" dirty="0" smtClean="0"/>
              <a:t> - Znana platforma do wynajmu krótkoterminowego korzysta z </a:t>
            </a:r>
            <a:r>
              <a:rPr lang="pl-PL" dirty="0" err="1" smtClean="0"/>
              <a:t>Reacta</a:t>
            </a:r>
            <a:r>
              <a:rPr lang="pl-PL" dirty="0" smtClean="0"/>
              <a:t> do budowania interaktywnych interfejsów w swojej aplikacji webowej i mobilnej.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smtClean="0"/>
              <a:t>Single Page </a:t>
            </a:r>
            <a:r>
              <a:rPr lang="pl-PL" dirty="0" err="1" smtClean="0"/>
              <a:t>Applications</a:t>
            </a:r>
            <a:r>
              <a:rPr lang="pl-PL" dirty="0" smtClean="0"/>
              <a:t> (SPA), to rodzaj aplikacji internetowej lub strony internetowej, </a:t>
            </a:r>
            <a:r>
              <a:rPr lang="pl-PL" b="1" dirty="0" smtClean="0"/>
              <a:t>która ładuje jedną stronę HTML i dynamicznie aktualizuje jej zawartość w miarę interakcji użytkownika, </a:t>
            </a:r>
            <a:r>
              <a:rPr lang="pl-PL" dirty="0" smtClean="0"/>
              <a:t>zamiast ładować nowe strony z serwera. Dzięki temu użytkownicy doświadczają bardziej płynnej i szybszej nawigacji, ponieważ większość zasobów (takich jak HTML, CSS i skrypty) jest ładowana tylko raz na początku sesji, a nowe dane są pobierane z serwera i wstrzykiwane do strony już załadowanej za pomocą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l-PL" b="1" dirty="0" err="1" smtClean="0"/>
              <a:t>Netflix</a:t>
            </a:r>
            <a:r>
              <a:rPr lang="pl-PL" dirty="0" smtClean="0"/>
              <a:t> - Platforma </a:t>
            </a:r>
            <a:r>
              <a:rPr lang="pl-PL" dirty="0" err="1" smtClean="0"/>
              <a:t>streamingowa</a:t>
            </a:r>
            <a:r>
              <a:rPr lang="pl-PL" dirty="0" smtClean="0"/>
              <a:t> </a:t>
            </a:r>
            <a:r>
              <a:rPr lang="pl-PL" dirty="0" err="1" smtClean="0"/>
              <a:t>Netflix</a:t>
            </a:r>
            <a:r>
              <a:rPr lang="pl-PL" dirty="0" smtClean="0"/>
              <a:t> wykorzystuje </a:t>
            </a:r>
            <a:r>
              <a:rPr lang="pl-PL" dirty="0" err="1" smtClean="0"/>
              <a:t>Reacta</a:t>
            </a:r>
            <a:r>
              <a:rPr lang="pl-PL" dirty="0" smtClean="0"/>
              <a:t> w swoim interfejsie użytkownika na różnych platformach, co pozwala na szybkie ładowanie i dynamiczne aktualizacje treści.</a:t>
            </a:r>
          </a:p>
          <a:p>
            <a:r>
              <a:rPr lang="pl-PL" b="1" dirty="0" err="1" smtClean="0"/>
              <a:t>Uber</a:t>
            </a:r>
            <a:r>
              <a:rPr lang="pl-PL" dirty="0" smtClean="0"/>
              <a:t> - </a:t>
            </a:r>
            <a:r>
              <a:rPr lang="pl-PL" dirty="0" err="1" smtClean="0"/>
              <a:t>Uber</a:t>
            </a:r>
            <a:r>
              <a:rPr lang="pl-PL" dirty="0" smtClean="0"/>
              <a:t> używa </a:t>
            </a:r>
            <a:r>
              <a:rPr lang="pl-PL" dirty="0" err="1" smtClean="0"/>
              <a:t>Reacta</a:t>
            </a:r>
            <a:r>
              <a:rPr lang="pl-PL" dirty="0" smtClean="0"/>
              <a:t> w swoim interfejsie webowym oraz w wielu narzędziach wewnętrznych, które wspierają globalne operacje firmy.</a:t>
            </a:r>
          </a:p>
          <a:p>
            <a:r>
              <a:rPr lang="pl-PL" b="1" dirty="0" smtClean="0"/>
              <a:t>New York Times</a:t>
            </a:r>
            <a:r>
              <a:rPr lang="pl-PL" dirty="0" smtClean="0"/>
              <a:t> - Gazeta wykorzystuje </a:t>
            </a:r>
            <a:r>
              <a:rPr lang="pl-PL" dirty="0" err="1" smtClean="0"/>
              <a:t>Reacta</a:t>
            </a:r>
            <a:r>
              <a:rPr lang="pl-PL" dirty="0" smtClean="0"/>
              <a:t> w swojej cyfrowej wersji, co pozwala na dynamiczne i </a:t>
            </a:r>
            <a:r>
              <a:rPr lang="pl-PL" dirty="0" err="1" smtClean="0"/>
              <a:t>interaktyjne</a:t>
            </a:r>
            <a:r>
              <a:rPr lang="pl-PL" dirty="0" smtClean="0"/>
              <a:t> </a:t>
            </a:r>
            <a:r>
              <a:rPr lang="pl-PL" dirty="0" err="1" smtClean="0"/>
              <a:t>storytelling</a:t>
            </a:r>
            <a:r>
              <a:rPr lang="pl-PL" dirty="0" smtClean="0"/>
              <a:t> oraz lepszą integrację multimediów.</a:t>
            </a:r>
          </a:p>
          <a:p>
            <a:r>
              <a:rPr lang="pl-PL" b="1" dirty="0" smtClean="0"/>
              <a:t>Yahoo! Mail</a:t>
            </a:r>
            <a:r>
              <a:rPr lang="pl-PL" dirty="0" smtClean="0"/>
              <a:t> - Yahoo! zdecydowało się na użycie </a:t>
            </a:r>
            <a:r>
              <a:rPr lang="pl-PL" dirty="0" err="1" smtClean="0"/>
              <a:t>Reacta</a:t>
            </a:r>
            <a:r>
              <a:rPr lang="pl-PL" dirty="0" smtClean="0"/>
              <a:t> do modernizacji swojej platformy e-mailowej, co znacząco poprawiło wydajność i interfejs użytkownika.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Microsoft</a:t>
            </a:r>
            <a:r>
              <a:rPr lang="pl-PL" dirty="0" smtClean="0"/>
              <a:t> - Korporacja używa </a:t>
            </a:r>
            <a:r>
              <a:rPr lang="pl-PL" dirty="0" err="1" smtClean="0"/>
              <a:t>Reacta</a:t>
            </a:r>
            <a:r>
              <a:rPr lang="pl-PL" dirty="0" smtClean="0"/>
              <a:t> w wielu swoich projektach, w tym w Office 365 i </a:t>
            </a:r>
            <a:r>
              <a:rPr lang="pl-PL" dirty="0" err="1" smtClean="0"/>
              <a:t>Outlook.com</a:t>
            </a:r>
            <a:r>
              <a:rPr lang="pl-PL" dirty="0" smtClean="0"/>
              <a:t>, gdzie </a:t>
            </a:r>
            <a:r>
              <a:rPr lang="pl-PL" dirty="0" err="1" smtClean="0"/>
              <a:t>React</a:t>
            </a:r>
            <a:r>
              <a:rPr lang="pl-PL" dirty="0" smtClean="0"/>
              <a:t> pomaga w zarządzaniu skomplikowanymi interfejsami i dużej ilości danych użytkowników.</a:t>
            </a:r>
          </a:p>
          <a:p>
            <a:r>
              <a:rPr lang="pl-PL" b="1" dirty="0" err="1" smtClean="0"/>
              <a:t>Discord</a:t>
            </a:r>
            <a:r>
              <a:rPr lang="pl-PL" dirty="0" smtClean="0"/>
              <a:t> - Popularna platforma komunikacyjna dla graczy stosuje </a:t>
            </a:r>
            <a:r>
              <a:rPr lang="pl-PL" dirty="0" err="1" smtClean="0"/>
              <a:t>Reacta</a:t>
            </a:r>
            <a:r>
              <a:rPr lang="pl-PL" dirty="0" smtClean="0"/>
              <a:t> w swojej wersji webowej do zapewnienia szybkiej i </a:t>
            </a:r>
            <a:r>
              <a:rPr lang="pl-PL" dirty="0" err="1" smtClean="0"/>
              <a:t>responsywnej</a:t>
            </a:r>
            <a:r>
              <a:rPr lang="pl-PL" dirty="0" smtClean="0"/>
              <a:t> interakcji z użytkownikiem.</a:t>
            </a:r>
          </a:p>
          <a:p>
            <a:r>
              <a:rPr lang="pl-PL" b="1" dirty="0" smtClean="0"/>
              <a:t>Asana</a:t>
            </a:r>
            <a:r>
              <a:rPr lang="pl-PL" dirty="0" smtClean="0"/>
              <a:t> - Narzędzie do zarządzania projektami używa </a:t>
            </a:r>
            <a:r>
              <a:rPr lang="pl-PL" dirty="0" err="1" smtClean="0"/>
              <a:t>Reacta</a:t>
            </a:r>
            <a:r>
              <a:rPr lang="pl-PL" dirty="0" smtClean="0"/>
              <a:t>, aby zapewnić płynne doświadczenia w zarządzaniu zadaniami i projektami.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Wady i zalety stosowania </a:t>
            </a:r>
            <a:r>
              <a:rPr lang="pl-PL" b="1" dirty="0" err="1" smtClean="0"/>
              <a:t>Reacta</a:t>
            </a:r>
            <a:r>
              <a:rPr lang="pl-PL" b="1" dirty="0" smtClean="0"/>
              <a:t/>
            </a:r>
            <a:br>
              <a:rPr lang="pl-PL" b="1" dirty="0" smtClean="0"/>
            </a:b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u="sng" dirty="0" smtClean="0"/>
              <a:t>Zalety:</a:t>
            </a:r>
          </a:p>
          <a:p>
            <a:r>
              <a:rPr lang="pl-PL" b="1" dirty="0" smtClean="0"/>
              <a:t>Komponentowa architektura:</a:t>
            </a:r>
            <a:r>
              <a:rPr lang="pl-PL" dirty="0" smtClean="0"/>
              <a:t> Dzięki wspomnianej modułowej budowie, </a:t>
            </a:r>
            <a:r>
              <a:rPr lang="pl-PL" dirty="0" err="1" smtClean="0"/>
              <a:t>React</a:t>
            </a:r>
            <a:r>
              <a:rPr lang="pl-PL" dirty="0" smtClean="0"/>
              <a:t> pozwala na tworzenie przejrzystego i łatwego do zarządzania kodu, który można wykorzystywać wielokrotnie w różnych częściach aplikacji, a nawet w całkowicie innych aplikacjach.</a:t>
            </a:r>
          </a:p>
          <a:p>
            <a:r>
              <a:rPr lang="pl-PL" b="1" dirty="0" smtClean="0"/>
              <a:t>Deklaratywność:</a:t>
            </a:r>
            <a:r>
              <a:rPr lang="pl-PL" dirty="0" smtClean="0"/>
              <a:t> Ułatwia tworzenie interaktywnych interfejsów użytkownika przez precyzyjne określenie wyglądu UI w różnych stanach aplikacji.</a:t>
            </a:r>
          </a:p>
          <a:p>
            <a:r>
              <a:rPr lang="pl-PL" b="1" dirty="0" smtClean="0"/>
              <a:t>Narzędzia deweloperskie: </a:t>
            </a:r>
            <a:r>
              <a:rPr lang="pl-PL" dirty="0" smtClean="0"/>
              <a:t>Rozbudowane narzędzia takie jak </a:t>
            </a:r>
            <a:r>
              <a:rPr lang="pl-PL" i="1" dirty="0" err="1" smtClean="0"/>
              <a:t>React</a:t>
            </a:r>
            <a:r>
              <a:rPr lang="pl-PL" i="1" dirty="0" smtClean="0"/>
              <a:t> Developer </a:t>
            </a:r>
            <a:r>
              <a:rPr lang="pl-PL" i="1" dirty="0" err="1" smtClean="0"/>
              <a:t>Tools</a:t>
            </a:r>
            <a:r>
              <a:rPr lang="pl-PL" dirty="0" smtClean="0"/>
              <a:t> znacznie usprawniają proces </a:t>
            </a:r>
            <a:r>
              <a:rPr lang="pl-PL" dirty="0" err="1" smtClean="0"/>
              <a:t>debugowania</a:t>
            </a:r>
            <a:r>
              <a:rPr lang="pl-PL" dirty="0" smtClean="0"/>
              <a:t> i profilowania aplikacji.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Społeczność i ekosystem: </a:t>
            </a:r>
            <a:r>
              <a:rPr lang="pl-PL" dirty="0" smtClean="0"/>
              <a:t>Dostęp do rozległej, doświadczonej społeczności oraz mnóstwa gotowych rozwiązań i komponentów pomaga przyspieszyć rozwój projektu. Dzięki rozbudowanym zasięgom, większość nowych bibliotek czy </a:t>
            </a:r>
            <a:r>
              <a:rPr lang="pl-PL" dirty="0" err="1" smtClean="0"/>
              <a:t>frameworków</a:t>
            </a:r>
            <a:r>
              <a:rPr lang="pl-PL" dirty="0" smtClean="0"/>
              <a:t> oferuje integracje z </a:t>
            </a:r>
            <a:r>
              <a:rPr lang="pl-PL" dirty="0" err="1" smtClean="0"/>
              <a:t>Reactem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Wady </a:t>
            </a:r>
            <a:r>
              <a:rPr lang="pl-PL" b="1" dirty="0" err="1" smtClean="0"/>
              <a:t>Reacta</a:t>
            </a:r>
            <a:endParaRPr lang="pl-PL" b="1" dirty="0" smtClean="0"/>
          </a:p>
          <a:p>
            <a:r>
              <a:rPr lang="pl-PL" b="1" dirty="0" smtClean="0"/>
              <a:t>SEO: </a:t>
            </a:r>
            <a:r>
              <a:rPr lang="pl-PL" dirty="0" err="1" smtClean="0"/>
              <a:t>React</a:t>
            </a:r>
            <a:r>
              <a:rPr lang="pl-PL" dirty="0" smtClean="0"/>
              <a:t> ładuje treść dynamicznie, a co za tym idzie – optymalizacja aplikacji pod względem pojawiania się w wynikach wyszukiwania może stanowić problem.</a:t>
            </a:r>
          </a:p>
          <a:p>
            <a:r>
              <a:rPr lang="pl-PL" b="1" dirty="0" smtClean="0"/>
              <a:t>Szybkość rozwoju: </a:t>
            </a:r>
            <a:r>
              <a:rPr lang="pl-PL" dirty="0" smtClean="0"/>
              <a:t>Częstotliwość wydawania nowych wersji łamiących kompatybilność wsteczną może powodować problemy zarówno od strony biznesowej, jak i dla twórców aplikacji.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b="1" dirty="0" smtClean="0"/>
              <a:t>Jak łączyć </a:t>
            </a:r>
            <a:r>
              <a:rPr lang="pl-PL" b="1" dirty="0" err="1" smtClean="0"/>
              <a:t>Reacta</a:t>
            </a:r>
            <a:r>
              <a:rPr lang="pl-PL" b="1" dirty="0" smtClean="0"/>
              <a:t> z innymi językami programowania</a:t>
            </a:r>
            <a:r>
              <a:rPr lang="pl-PL" b="1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40962" name="Picture 2" descr="React został zaprojektowany w taki sposób, że można go łączyć z różnymi technologiami backendowymi. 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1142984"/>
            <a:ext cx="6143668" cy="47793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React</a:t>
            </a:r>
            <a:r>
              <a:rPr lang="pl-PL" b="1" dirty="0" smtClean="0"/>
              <a:t> + </a:t>
            </a:r>
            <a:r>
              <a:rPr lang="pl-PL" b="1" dirty="0" err="1" smtClean="0"/>
              <a:t>Node.js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tym układzie wykorzystujemy </a:t>
            </a:r>
            <a:r>
              <a:rPr lang="pl-PL" dirty="0" err="1" smtClean="0"/>
              <a:t>JavaScript</a:t>
            </a:r>
            <a:r>
              <a:rPr lang="pl-PL" dirty="0" smtClean="0"/>
              <a:t> zarówno po stronie klienta, jak i serwera, co u</a:t>
            </a:r>
            <a:r>
              <a:rPr lang="pl-PL" b="1" dirty="0" smtClean="0"/>
              <a:t>możliwia płynne przechodzenie danych i logiki biznesowej między warstwami. </a:t>
            </a:r>
            <a:r>
              <a:rPr lang="pl-PL" dirty="0" err="1" smtClean="0"/>
              <a:t>Node.js</a:t>
            </a:r>
            <a:r>
              <a:rPr lang="pl-PL" dirty="0" smtClean="0"/>
              <a:t> świetnie sprawdza się w obsłudze dużych, skalowalnych aplikacji internetowych, a jego naturalna integracja z </a:t>
            </a:r>
            <a:r>
              <a:rPr lang="pl-PL" dirty="0" err="1" smtClean="0"/>
              <a:t>Reactem</a:t>
            </a:r>
            <a:r>
              <a:rPr lang="pl-PL" dirty="0" smtClean="0"/>
              <a:t> pozwala tworzyć wydajne i nowoczesne SPA.</a:t>
            </a:r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React</a:t>
            </a:r>
            <a:r>
              <a:rPr lang="pl-PL" b="1" dirty="0" smtClean="0"/>
              <a:t> + </a:t>
            </a:r>
            <a:r>
              <a:rPr lang="pl-PL" b="1" dirty="0" err="1" smtClean="0"/>
              <a:t>Symfony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Integracja </a:t>
            </a:r>
            <a:r>
              <a:rPr lang="pl-PL" dirty="0" err="1" smtClean="0"/>
              <a:t>Reacta</a:t>
            </a:r>
            <a:r>
              <a:rPr lang="pl-PL" dirty="0" smtClean="0"/>
              <a:t> z </a:t>
            </a:r>
            <a:r>
              <a:rPr lang="pl-PL" dirty="0" err="1" smtClean="0"/>
              <a:t>Symfony</a:t>
            </a:r>
            <a:r>
              <a:rPr lang="pl-PL" dirty="0" smtClean="0"/>
              <a:t> to synergia, która </a:t>
            </a:r>
            <a:r>
              <a:rPr lang="pl-PL" b="1" dirty="0" smtClean="0"/>
              <a:t>łączy interaktywność i nowoczesne podejście do użytkownika z mocnymi fundamentami i wydajnością po stronie serwera.</a:t>
            </a:r>
            <a:r>
              <a:rPr lang="pl-PL" dirty="0" smtClean="0"/>
              <a:t> </a:t>
            </a:r>
            <a:r>
              <a:rPr lang="pl-PL" dirty="0" err="1" smtClean="0"/>
              <a:t>React</a:t>
            </a:r>
            <a:r>
              <a:rPr lang="pl-PL" dirty="0" smtClean="0"/>
              <a:t>, stosowany jako </a:t>
            </a:r>
            <a:r>
              <a:rPr lang="pl-PL" dirty="0" err="1" smtClean="0"/>
              <a:t>frontend</a:t>
            </a:r>
            <a:r>
              <a:rPr lang="pl-PL" dirty="0" smtClean="0"/>
              <a:t>, pozwala na budowę komponentów użytkownika, które są nie tylko </a:t>
            </a:r>
            <a:r>
              <a:rPr lang="pl-PL" dirty="0" err="1" smtClean="0"/>
              <a:t>responsywne</a:t>
            </a:r>
            <a:r>
              <a:rPr lang="pl-PL" dirty="0" smtClean="0"/>
              <a:t> i angażujące, ale także mogą być łatwo aktualizowane i zarządzane bez wpływu na całą architekturę strony.</a:t>
            </a:r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React</a:t>
            </a:r>
            <a:r>
              <a:rPr lang="pl-PL" b="1" dirty="0" smtClean="0"/>
              <a:t> + </a:t>
            </a:r>
            <a:r>
              <a:rPr lang="pl-PL" b="1" dirty="0" err="1" smtClean="0"/>
              <a:t>Drupal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Połączenie </a:t>
            </a:r>
            <a:r>
              <a:rPr lang="pl-PL" dirty="0" err="1" smtClean="0"/>
              <a:t>Reacta</a:t>
            </a:r>
            <a:r>
              <a:rPr lang="pl-PL" dirty="0" smtClean="0"/>
              <a:t> z </a:t>
            </a:r>
            <a:r>
              <a:rPr lang="pl-PL" dirty="0" err="1" smtClean="0"/>
              <a:t>Drupalem</a:t>
            </a:r>
            <a:r>
              <a:rPr lang="pl-PL" dirty="0" smtClean="0"/>
              <a:t> to </a:t>
            </a:r>
            <a:r>
              <a:rPr lang="pl-PL" b="1" dirty="0" smtClean="0"/>
              <a:t>przepis na tworzenie zaawansowanych i interaktywnych stron internetowych.</a:t>
            </a:r>
            <a:r>
              <a:rPr lang="pl-PL" dirty="0" smtClean="0"/>
              <a:t> </a:t>
            </a:r>
            <a:r>
              <a:rPr lang="pl-PL" dirty="0" err="1" smtClean="0"/>
              <a:t>Drupal</a:t>
            </a:r>
            <a:r>
              <a:rPr lang="pl-PL" dirty="0" smtClean="0"/>
              <a:t> służy tutaj jako potężne zaplecze do zarządzania treścią, zapewniając niezbędne narzędzia do kategoryzacji i porządkowania. </a:t>
            </a:r>
            <a:r>
              <a:rPr lang="pl-PL" dirty="0" err="1" smtClean="0"/>
              <a:t>React</a:t>
            </a:r>
            <a:r>
              <a:rPr lang="pl-PL" dirty="0" smtClean="0"/>
              <a:t>, wykorzystany jako warstwa prezentacji, pozwala na łatwe tworzenie użytkowych komponentów, które mogą dynamicznie </a:t>
            </a:r>
            <a:r>
              <a:rPr lang="pl-PL" dirty="0" err="1" smtClean="0"/>
              <a:t>interagować</a:t>
            </a:r>
            <a:r>
              <a:rPr lang="pl-PL" dirty="0" smtClean="0"/>
              <a:t> z treściami serwowanymi przez </a:t>
            </a:r>
            <a:r>
              <a:rPr lang="pl-PL" dirty="0" err="1" smtClean="0"/>
              <a:t>Drupala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b="1" dirty="0" err="1" smtClean="0"/>
              <a:t>React</a:t>
            </a:r>
            <a:r>
              <a:rPr lang="pl-PL" b="1" dirty="0" smtClean="0"/>
              <a:t> + </a:t>
            </a:r>
            <a:r>
              <a:rPr lang="pl-PL" b="1" dirty="0" err="1" smtClean="0"/>
              <a:t>Laravel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Integracja </a:t>
            </a:r>
            <a:r>
              <a:rPr lang="pl-PL" dirty="0" err="1" smtClean="0"/>
              <a:t>Reacta</a:t>
            </a:r>
            <a:r>
              <a:rPr lang="pl-PL" dirty="0" smtClean="0"/>
              <a:t> z </a:t>
            </a:r>
            <a:r>
              <a:rPr lang="pl-PL" dirty="0" err="1" smtClean="0"/>
              <a:t>Laravelem</a:t>
            </a:r>
            <a:r>
              <a:rPr lang="pl-PL" dirty="0" smtClean="0"/>
              <a:t> to</a:t>
            </a:r>
            <a:r>
              <a:rPr lang="pl-PL" b="1" dirty="0" smtClean="0"/>
              <a:t> idealne połączenie dla tworzenia aplikacji webowych. </a:t>
            </a:r>
            <a:r>
              <a:rPr lang="pl-PL" dirty="0" err="1" smtClean="0"/>
              <a:t>Laravel</a:t>
            </a:r>
            <a:r>
              <a:rPr lang="pl-PL" dirty="0" smtClean="0"/>
              <a:t> to solidne i dojrzałe środowisko </a:t>
            </a:r>
            <a:r>
              <a:rPr lang="pl-PL" dirty="0" err="1" smtClean="0"/>
              <a:t>backendowe</a:t>
            </a:r>
            <a:r>
              <a:rPr lang="pl-PL" dirty="0" smtClean="0"/>
              <a:t>, które zapewnia narzędzia do zarządzania bazą danych, autoryzacją użytkowników i </a:t>
            </a:r>
            <a:r>
              <a:rPr lang="pl-PL" dirty="0" err="1" smtClean="0"/>
              <a:t>routingiem</a:t>
            </a:r>
            <a:r>
              <a:rPr lang="pl-PL" dirty="0" smtClean="0"/>
              <a:t>. </a:t>
            </a:r>
            <a:r>
              <a:rPr lang="pl-PL" dirty="0" err="1" smtClean="0"/>
              <a:t>React</a:t>
            </a:r>
            <a:r>
              <a:rPr lang="pl-PL" dirty="0" smtClean="0"/>
              <a:t>, podobnie jak w przypadku </a:t>
            </a:r>
            <a:r>
              <a:rPr lang="pl-PL" dirty="0" err="1" smtClean="0"/>
              <a:t>Symfony</a:t>
            </a:r>
            <a:r>
              <a:rPr lang="pl-PL" dirty="0" smtClean="0"/>
              <a:t> umożliwi budowę dynamicznych i </a:t>
            </a:r>
            <a:r>
              <a:rPr lang="pl-PL" dirty="0" err="1" smtClean="0"/>
              <a:t>responsywnych</a:t>
            </a:r>
            <a:r>
              <a:rPr lang="pl-PL" dirty="0" smtClean="0"/>
              <a:t> komponentów, które efektywnie współdziałają z danymi serwowanymi przez </a:t>
            </a:r>
            <a:r>
              <a:rPr lang="pl-PL" dirty="0" err="1" smtClean="0"/>
              <a:t>Laravela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JavaScript</a:t>
            </a:r>
            <a:r>
              <a:rPr lang="pl-PL" dirty="0" smtClean="0"/>
              <a:t>, jako </a:t>
            </a:r>
            <a:r>
              <a:rPr lang="pl-PL" b="1" dirty="0" smtClean="0"/>
              <a:t>jeden z najpopularniejszych języków programowania </a:t>
            </a:r>
            <a:r>
              <a:rPr lang="pl-PL" dirty="0" smtClean="0"/>
              <a:t>używanych do tworzenia stron internetowych i aplikacji, dysponuje różnorodnymi </a:t>
            </a:r>
            <a:r>
              <a:rPr lang="pl-PL" dirty="0" err="1" smtClean="0"/>
              <a:t>frameworkami</a:t>
            </a:r>
            <a:r>
              <a:rPr lang="pl-PL" dirty="0" smtClean="0"/>
              <a:t>, które różnią się zastosowaniami i </a:t>
            </a:r>
            <a:r>
              <a:rPr lang="pl-PL" dirty="0" err="1" smtClean="0"/>
              <a:t>funkcjonalnościami</a:t>
            </a:r>
            <a:r>
              <a:rPr lang="pl-PL" dirty="0" smtClean="0"/>
              <a:t>. Poniżej </a:t>
            </a:r>
            <a:r>
              <a:rPr lang="pl-PL" dirty="0" smtClean="0"/>
              <a:t>przedstawiono </a:t>
            </a:r>
            <a:r>
              <a:rPr lang="pl-PL" dirty="0" smtClean="0"/>
              <a:t>kilka najbardziej znaczących </a:t>
            </a:r>
            <a:r>
              <a:rPr lang="pl-PL" dirty="0" err="1" smtClean="0"/>
              <a:t>frameworków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i opisuję ich zastosowania oraz różnice między nimi.</a:t>
            </a:r>
            <a:endParaRPr lang="pl-PL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Projekty z </a:t>
            </a:r>
            <a:r>
              <a:rPr lang="pl-PL" dirty="0" err="1" smtClean="0"/>
              <a:t>React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zrealizować projekt w </a:t>
            </a:r>
            <a:r>
              <a:rPr lang="pl-PL" dirty="0" err="1" smtClean="0"/>
              <a:t>React</a:t>
            </a:r>
            <a:r>
              <a:rPr lang="pl-PL" dirty="0" smtClean="0"/>
              <a:t>, który zbiera dane z formularza (imię, nazwisko, adres) i zapisuje je do bazy danych, </a:t>
            </a:r>
            <a:r>
              <a:rPr lang="pl-PL" dirty="0" smtClean="0"/>
              <a:t>potrzebujemy </a:t>
            </a:r>
            <a:r>
              <a:rPr lang="pl-PL" dirty="0" smtClean="0"/>
              <a:t>kilku komponentów: </a:t>
            </a:r>
            <a:endParaRPr lang="pl-PL" dirty="0" smtClean="0"/>
          </a:p>
          <a:p>
            <a:r>
              <a:rPr lang="pl-PL" dirty="0" err="1" smtClean="0"/>
              <a:t>front-endu</a:t>
            </a:r>
            <a:r>
              <a:rPr lang="pl-PL" dirty="0" smtClean="0"/>
              <a:t> </a:t>
            </a:r>
            <a:r>
              <a:rPr lang="pl-PL" dirty="0" smtClean="0"/>
              <a:t>w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endParaRPr lang="pl-PL" dirty="0" smtClean="0"/>
          </a:p>
          <a:p>
            <a:r>
              <a:rPr lang="pl-PL" dirty="0" err="1" smtClean="0"/>
              <a:t>back-endu</a:t>
            </a:r>
            <a:r>
              <a:rPr lang="pl-PL" dirty="0" smtClean="0"/>
              <a:t> </a:t>
            </a:r>
            <a:r>
              <a:rPr lang="pl-PL" dirty="0" smtClean="0"/>
              <a:t>do obsługi żądań HTTP oraz bazy danych do przechowywania informacji. </a:t>
            </a:r>
            <a:endParaRPr lang="pl-PL" dirty="0" smtClean="0"/>
          </a:p>
          <a:p>
            <a:r>
              <a:rPr lang="pl-PL" b="1" dirty="0" smtClean="0"/>
              <a:t>Przykładem </a:t>
            </a:r>
            <a:r>
              <a:rPr lang="pl-PL" b="1" dirty="0" smtClean="0"/>
              <a:t>może być prosty </a:t>
            </a:r>
            <a:r>
              <a:rPr lang="pl-PL" b="1" dirty="0" err="1" smtClean="0"/>
              <a:t>stack</a:t>
            </a:r>
            <a:r>
              <a:rPr lang="pl-PL" b="1" dirty="0" smtClean="0"/>
              <a:t> technologiczny używający </a:t>
            </a:r>
            <a:r>
              <a:rPr lang="pl-PL" b="1" dirty="0" err="1" smtClean="0"/>
              <a:t>React</a:t>
            </a:r>
            <a:r>
              <a:rPr lang="pl-PL" b="1" dirty="0" smtClean="0"/>
              <a:t> dla </a:t>
            </a:r>
            <a:r>
              <a:rPr lang="pl-PL" b="1" dirty="0" err="1" smtClean="0"/>
              <a:t>front-endu</a:t>
            </a:r>
            <a:r>
              <a:rPr lang="pl-PL" b="1" dirty="0" smtClean="0"/>
              <a:t>, </a:t>
            </a:r>
            <a:r>
              <a:rPr lang="pl-PL" b="1" dirty="0" err="1" smtClean="0"/>
              <a:t>Node.js</a:t>
            </a:r>
            <a:r>
              <a:rPr lang="pl-PL" b="1" dirty="0" smtClean="0"/>
              <a:t> z </a:t>
            </a:r>
            <a:r>
              <a:rPr lang="pl-PL" b="1" dirty="0" err="1" smtClean="0"/>
              <a:t>Express.js</a:t>
            </a:r>
            <a:r>
              <a:rPr lang="pl-PL" b="1" dirty="0" smtClean="0"/>
              <a:t> dla </a:t>
            </a:r>
            <a:r>
              <a:rPr lang="pl-PL" b="1" dirty="0" err="1" smtClean="0"/>
              <a:t>back-endu</a:t>
            </a:r>
            <a:r>
              <a:rPr lang="pl-PL" b="1" dirty="0" smtClean="0"/>
              <a:t> oraz </a:t>
            </a:r>
            <a:r>
              <a:rPr lang="pl-PL" b="1" dirty="0" err="1" smtClean="0"/>
              <a:t>MongoDB</a:t>
            </a:r>
            <a:r>
              <a:rPr lang="pl-PL" b="1" dirty="0" smtClean="0"/>
              <a:t> jako bazy danych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Konfiguracja środowiska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Zainstaluj niezbędne narzędzia:</a:t>
            </a:r>
          </a:p>
          <a:p>
            <a:r>
              <a:rPr lang="pl-PL" dirty="0" err="1" smtClean="0"/>
              <a:t>Node.js</a:t>
            </a:r>
            <a:r>
              <a:rPr lang="pl-PL" dirty="0" smtClean="0"/>
              <a:t> i </a:t>
            </a:r>
            <a:r>
              <a:rPr lang="pl-PL" dirty="0" err="1" smtClean="0"/>
              <a:t>npm</a:t>
            </a:r>
            <a:r>
              <a:rPr lang="pl-PL" dirty="0" smtClean="0"/>
              <a:t> (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Manager)</a:t>
            </a:r>
          </a:p>
          <a:p>
            <a:r>
              <a:rPr lang="pl-PL" dirty="0" err="1" smtClean="0"/>
              <a:t>MongoDB</a:t>
            </a:r>
            <a:r>
              <a:rPr lang="pl-PL" dirty="0" smtClean="0"/>
              <a:t> (lokalnie lub zdalnie, np. Atlas </a:t>
            </a:r>
            <a:r>
              <a:rPr lang="pl-PL" dirty="0" err="1" smtClean="0"/>
              <a:t>MongoDB</a:t>
            </a:r>
            <a:r>
              <a:rPr lang="pl-PL" dirty="0" smtClean="0"/>
              <a:t>)</a:t>
            </a:r>
          </a:p>
          <a:p>
            <a:r>
              <a:rPr lang="pl-PL" dirty="0" err="1" smtClean="0"/>
              <a:t>CreateReact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dla szybkiego rozpoczęcia projektu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Utworzenie </a:t>
            </a:r>
            <a:r>
              <a:rPr lang="pl-PL" dirty="0" smtClean="0"/>
              <a:t>projektu </a:t>
            </a:r>
            <a:r>
              <a:rPr lang="pl-PL" dirty="0" err="1" smtClean="0"/>
              <a:t>React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npx</a:t>
            </a:r>
            <a:r>
              <a:rPr lang="en-US" dirty="0" smtClean="0"/>
              <a:t> create-react-app my-app</a:t>
            </a:r>
          </a:p>
          <a:p>
            <a:r>
              <a:rPr lang="en-US" dirty="0" err="1" smtClean="0"/>
              <a:t>cd</a:t>
            </a:r>
            <a:r>
              <a:rPr lang="en-US" dirty="0" smtClean="0"/>
              <a:t> my-app</a:t>
            </a:r>
          </a:p>
          <a:p>
            <a:r>
              <a:rPr lang="en-US" dirty="0" err="1" smtClean="0"/>
              <a:t>npm</a:t>
            </a:r>
            <a:r>
              <a:rPr lang="en-US" dirty="0" smtClean="0"/>
              <a:t> start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Dodanie formularza w </a:t>
            </a:r>
            <a:r>
              <a:rPr lang="pl-PL" dirty="0" err="1" smtClean="0"/>
              <a:t>React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114800" cy="4937760"/>
          </a:xfrm>
        </p:spPr>
        <p:txBody>
          <a:bodyPr>
            <a:normAutofit fontScale="62500" lnSpcReduction="20000"/>
          </a:bodyPr>
          <a:lstStyle/>
          <a:p>
            <a:r>
              <a:rPr lang="pl-PL" dirty="0" smtClean="0"/>
              <a:t>import </a:t>
            </a:r>
            <a:r>
              <a:rPr lang="pl-PL" dirty="0" err="1" smtClean="0"/>
              <a:t>React</a:t>
            </a:r>
            <a:r>
              <a:rPr lang="pl-PL" dirty="0" smtClean="0"/>
              <a:t>, { </a:t>
            </a:r>
            <a:r>
              <a:rPr lang="pl-PL" dirty="0" err="1" smtClean="0"/>
              <a:t>useState</a:t>
            </a:r>
            <a:r>
              <a:rPr lang="pl-PL" dirty="0" smtClean="0"/>
              <a:t> } </a:t>
            </a:r>
            <a:r>
              <a:rPr lang="pl-PL" dirty="0" err="1" smtClean="0"/>
              <a:t>from</a:t>
            </a:r>
            <a:r>
              <a:rPr lang="pl-PL" dirty="0" smtClean="0"/>
              <a:t> '</a:t>
            </a:r>
            <a:r>
              <a:rPr lang="pl-PL" dirty="0" err="1" smtClean="0"/>
              <a:t>react</a:t>
            </a:r>
            <a:r>
              <a:rPr lang="pl-PL" dirty="0" smtClean="0"/>
              <a:t>';</a:t>
            </a:r>
          </a:p>
          <a:p>
            <a:endParaRPr lang="pl-PL" dirty="0" smtClean="0"/>
          </a:p>
          <a:p>
            <a:r>
              <a:rPr lang="pl-PL" dirty="0" err="1" smtClean="0"/>
              <a:t>function</a:t>
            </a:r>
            <a:r>
              <a:rPr lang="pl-PL" dirty="0" smtClean="0"/>
              <a:t> Form()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[</a:t>
            </a:r>
            <a:r>
              <a:rPr lang="pl-PL" dirty="0" err="1" smtClean="0"/>
              <a:t>formData</a:t>
            </a:r>
            <a:r>
              <a:rPr lang="pl-PL" dirty="0" smtClean="0"/>
              <a:t>, </a:t>
            </a:r>
            <a:r>
              <a:rPr lang="pl-PL" dirty="0" err="1" smtClean="0"/>
              <a:t>setFormData</a:t>
            </a:r>
            <a:r>
              <a:rPr lang="pl-PL" dirty="0" smtClean="0"/>
              <a:t>] = </a:t>
            </a:r>
            <a:r>
              <a:rPr lang="pl-PL" dirty="0" err="1" smtClean="0"/>
              <a:t>useState</a:t>
            </a:r>
            <a:r>
              <a:rPr lang="pl-PL" dirty="0" smtClean="0"/>
              <a:t>({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firstName</a:t>
            </a:r>
            <a:r>
              <a:rPr lang="pl-PL" dirty="0" smtClean="0"/>
              <a:t>: '',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lastName</a:t>
            </a:r>
            <a:r>
              <a:rPr lang="pl-PL" dirty="0" smtClean="0"/>
              <a:t>: '',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address</a:t>
            </a:r>
            <a:r>
              <a:rPr lang="pl-PL" dirty="0" smtClean="0"/>
              <a:t>: ''</a:t>
            </a:r>
          </a:p>
          <a:p>
            <a:r>
              <a:rPr lang="pl-PL" dirty="0" smtClean="0"/>
              <a:t>    });</a:t>
            </a:r>
          </a:p>
          <a:p>
            <a:endParaRPr lang="pl-PL" dirty="0" smtClean="0"/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handleChange</a:t>
            </a:r>
            <a:r>
              <a:rPr lang="pl-PL" dirty="0" smtClean="0"/>
              <a:t> = (</a:t>
            </a:r>
            <a:r>
              <a:rPr lang="pl-PL" dirty="0" err="1" smtClean="0"/>
              <a:t>event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const</a:t>
            </a:r>
            <a:r>
              <a:rPr lang="pl-PL" dirty="0" smtClean="0"/>
              <a:t> { 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value</a:t>
            </a:r>
            <a:r>
              <a:rPr lang="pl-PL" dirty="0" smtClean="0"/>
              <a:t> } = </a:t>
            </a:r>
            <a:r>
              <a:rPr lang="pl-PL" dirty="0" err="1" smtClean="0"/>
              <a:t>event.target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setFormData</a:t>
            </a:r>
            <a:r>
              <a:rPr lang="pl-PL" dirty="0" smtClean="0"/>
              <a:t>(</a:t>
            </a:r>
            <a:r>
              <a:rPr lang="pl-PL" dirty="0" err="1" smtClean="0"/>
              <a:t>prevState</a:t>
            </a:r>
            <a:r>
              <a:rPr lang="pl-PL" dirty="0" smtClean="0"/>
              <a:t> =&gt; ({</a:t>
            </a:r>
          </a:p>
          <a:p>
            <a:r>
              <a:rPr lang="pl-PL" dirty="0" smtClean="0"/>
              <a:t>            ...</a:t>
            </a:r>
            <a:r>
              <a:rPr lang="pl-PL" dirty="0" err="1" smtClean="0"/>
              <a:t>prevState</a:t>
            </a:r>
            <a:r>
              <a:rPr lang="pl-PL" dirty="0" smtClean="0"/>
              <a:t>,</a:t>
            </a:r>
          </a:p>
          <a:p>
            <a:r>
              <a:rPr lang="pl-PL" dirty="0" smtClean="0"/>
              <a:t>            [</a:t>
            </a:r>
            <a:r>
              <a:rPr lang="pl-PL" dirty="0" err="1" smtClean="0"/>
              <a:t>name</a:t>
            </a:r>
            <a:r>
              <a:rPr lang="pl-PL" dirty="0" smtClean="0"/>
              <a:t>]: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smtClean="0"/>
              <a:t>        }));</a:t>
            </a:r>
          </a:p>
          <a:p>
            <a:r>
              <a:rPr lang="pl-PL" dirty="0" smtClean="0"/>
              <a:t>    };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5" name="pole tekstowe 4"/>
          <p:cNvSpPr txBox="1"/>
          <p:nvPr/>
        </p:nvSpPr>
        <p:spPr>
          <a:xfrm>
            <a:off x="4714876" y="1214422"/>
            <a:ext cx="4071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handleSubmit</a:t>
            </a:r>
            <a:r>
              <a:rPr lang="pl-PL" dirty="0" smtClean="0"/>
              <a:t> = </a:t>
            </a:r>
            <a:r>
              <a:rPr lang="pl-PL" dirty="0" err="1" smtClean="0"/>
              <a:t>async</a:t>
            </a:r>
            <a:r>
              <a:rPr lang="pl-PL" dirty="0" smtClean="0"/>
              <a:t> (</a:t>
            </a:r>
            <a:r>
              <a:rPr lang="pl-PL" dirty="0" err="1" smtClean="0"/>
              <a:t>event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event.preventDefault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response</a:t>
            </a:r>
            <a:r>
              <a:rPr lang="pl-PL" dirty="0" smtClean="0"/>
              <a:t> =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fetch</a:t>
            </a:r>
            <a:r>
              <a:rPr lang="pl-PL" dirty="0" smtClean="0"/>
              <a:t>('/</a:t>
            </a:r>
            <a:r>
              <a:rPr lang="pl-PL" dirty="0" err="1" smtClean="0"/>
              <a:t>api</a:t>
            </a:r>
            <a:r>
              <a:rPr lang="pl-PL" dirty="0" smtClean="0"/>
              <a:t>/data', {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method</a:t>
            </a:r>
            <a:r>
              <a:rPr lang="pl-PL" dirty="0" smtClean="0"/>
              <a:t>: 'POST',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headers</a:t>
            </a:r>
            <a:r>
              <a:rPr lang="pl-PL" dirty="0" smtClean="0"/>
              <a:t>: {</a:t>
            </a:r>
          </a:p>
          <a:p>
            <a:r>
              <a:rPr lang="pl-PL" dirty="0" smtClean="0"/>
              <a:t>                '</a:t>
            </a:r>
            <a:r>
              <a:rPr lang="pl-PL" dirty="0" err="1" smtClean="0"/>
              <a:t>Content-Type</a:t>
            </a:r>
            <a:r>
              <a:rPr lang="pl-PL" dirty="0" smtClean="0"/>
              <a:t>': '</a:t>
            </a:r>
            <a:r>
              <a:rPr lang="pl-PL" dirty="0" err="1" smtClean="0"/>
              <a:t>application</a:t>
            </a:r>
            <a:r>
              <a:rPr lang="pl-PL" dirty="0" smtClean="0"/>
              <a:t>/</a:t>
            </a:r>
            <a:r>
              <a:rPr lang="pl-PL" dirty="0" err="1" smtClean="0"/>
              <a:t>json</a:t>
            </a:r>
            <a:r>
              <a:rPr lang="pl-PL" dirty="0" smtClean="0"/>
              <a:t>'</a:t>
            </a:r>
          </a:p>
          <a:p>
            <a:r>
              <a:rPr lang="pl-PL" dirty="0" smtClean="0"/>
              <a:t>            },</a:t>
            </a:r>
          </a:p>
          <a:p>
            <a:r>
              <a:rPr lang="pl-PL" dirty="0" smtClean="0"/>
              <a:t>            body: </a:t>
            </a:r>
            <a:r>
              <a:rPr lang="pl-PL" dirty="0" err="1" smtClean="0"/>
              <a:t>JSON.stringify</a:t>
            </a:r>
            <a:r>
              <a:rPr lang="pl-PL" dirty="0" smtClean="0"/>
              <a:t>(</a:t>
            </a:r>
            <a:r>
              <a:rPr lang="pl-PL" dirty="0" err="1" smtClean="0"/>
              <a:t>formData</a:t>
            </a:r>
            <a:r>
              <a:rPr lang="pl-PL" dirty="0" smtClean="0"/>
              <a:t>)</a:t>
            </a:r>
          </a:p>
          <a:p>
            <a:r>
              <a:rPr lang="pl-PL" dirty="0" smtClean="0"/>
              <a:t>        });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response.ok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console.log</a:t>
            </a:r>
            <a:r>
              <a:rPr lang="pl-PL" dirty="0" smtClean="0"/>
              <a:t>('Data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successfully</a:t>
            </a:r>
            <a:r>
              <a:rPr lang="pl-PL" dirty="0" smtClean="0"/>
              <a:t>!');</a:t>
            </a:r>
          </a:p>
          <a:p>
            <a:r>
              <a:rPr lang="pl-PL" dirty="0" smtClean="0"/>
              <a:t>            </a:t>
            </a:r>
            <a:r>
              <a:rPr lang="pl-PL" dirty="0" err="1" smtClean="0"/>
              <a:t>setFormData</a:t>
            </a:r>
            <a:r>
              <a:rPr lang="pl-PL" dirty="0" smtClean="0"/>
              <a:t>({ </a:t>
            </a:r>
            <a:r>
              <a:rPr lang="pl-PL" dirty="0" err="1" smtClean="0"/>
              <a:t>firstName</a:t>
            </a:r>
            <a:r>
              <a:rPr lang="pl-PL" dirty="0" smtClean="0"/>
              <a:t>: '', </a:t>
            </a:r>
            <a:r>
              <a:rPr lang="pl-PL" dirty="0" err="1" smtClean="0"/>
              <a:t>lastName</a:t>
            </a:r>
            <a:r>
              <a:rPr lang="pl-PL" dirty="0" smtClean="0"/>
              <a:t>: '', </a:t>
            </a:r>
            <a:r>
              <a:rPr lang="pl-PL" dirty="0" err="1" smtClean="0"/>
              <a:t>address</a:t>
            </a:r>
            <a:r>
              <a:rPr lang="pl-PL" dirty="0" smtClean="0"/>
              <a:t>: '' }); // Clear form</a:t>
            </a:r>
          </a:p>
          <a:p>
            <a:r>
              <a:rPr lang="pl-PL" dirty="0" smtClean="0"/>
              <a:t>        }</a:t>
            </a:r>
          </a:p>
          <a:p>
            <a:r>
              <a:rPr lang="pl-PL" dirty="0" smtClean="0"/>
              <a:t>    };</a:t>
            </a:r>
            <a:endParaRPr lang="pl-PL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614866" cy="4937760"/>
          </a:xfrm>
        </p:spPr>
        <p:txBody>
          <a:bodyPr>
            <a:normAutofit fontScale="62500" lnSpcReduction="20000"/>
          </a:bodyPr>
          <a:lstStyle/>
          <a:p>
            <a:endParaRPr lang="pl-PL" dirty="0" smtClean="0"/>
          </a:p>
          <a:p>
            <a:r>
              <a:rPr lang="pl-PL" dirty="0" smtClean="0"/>
              <a:t>    return (</a:t>
            </a:r>
          </a:p>
          <a:p>
            <a:r>
              <a:rPr lang="pl-PL" dirty="0" smtClean="0"/>
              <a:t>        &lt;form </a:t>
            </a:r>
            <a:r>
              <a:rPr lang="pl-PL" dirty="0" err="1" smtClean="0"/>
              <a:t>onSubmit</a:t>
            </a:r>
            <a:r>
              <a:rPr lang="pl-PL" dirty="0" smtClean="0"/>
              <a:t>={</a:t>
            </a:r>
            <a:r>
              <a:rPr lang="pl-PL" dirty="0" err="1" smtClean="0"/>
              <a:t>handleSubmit</a:t>
            </a:r>
            <a:r>
              <a:rPr lang="pl-PL" dirty="0" smtClean="0"/>
              <a:t>}&gt;</a:t>
            </a:r>
          </a:p>
          <a:p>
            <a:r>
              <a:rPr lang="pl-PL" dirty="0" smtClean="0"/>
              <a:t>            &lt;</a:t>
            </a:r>
            <a:r>
              <a:rPr lang="pl-PL" dirty="0" err="1" smtClean="0"/>
              <a:t>input</a:t>
            </a:r>
            <a:endParaRPr lang="pl-PL" dirty="0" smtClean="0"/>
          </a:p>
          <a:p>
            <a:r>
              <a:rPr lang="pl-PL" dirty="0" smtClean="0"/>
              <a:t>                </a:t>
            </a:r>
            <a:r>
              <a:rPr lang="pl-PL" dirty="0" err="1" smtClean="0"/>
              <a:t>type="text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name="firstName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value</a:t>
            </a:r>
            <a:r>
              <a:rPr lang="pl-PL" dirty="0" smtClean="0"/>
              <a:t>={</a:t>
            </a:r>
            <a:r>
              <a:rPr lang="pl-PL" dirty="0" err="1" smtClean="0"/>
              <a:t>formData.firstName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onChange</a:t>
            </a:r>
            <a:r>
              <a:rPr lang="pl-PL" dirty="0" smtClean="0"/>
              <a:t>={</a:t>
            </a:r>
            <a:r>
              <a:rPr lang="pl-PL" dirty="0" err="1" smtClean="0"/>
              <a:t>handleChange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placeholder="First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/&gt;</a:t>
            </a:r>
          </a:p>
          <a:p>
            <a:r>
              <a:rPr lang="pl-PL" dirty="0" smtClean="0"/>
              <a:t>            &lt;</a:t>
            </a:r>
            <a:r>
              <a:rPr lang="pl-PL" dirty="0" err="1" smtClean="0"/>
              <a:t>input</a:t>
            </a:r>
            <a:endParaRPr lang="pl-PL" dirty="0" smtClean="0"/>
          </a:p>
          <a:p>
            <a:r>
              <a:rPr lang="pl-PL" dirty="0" smtClean="0"/>
              <a:t>                </a:t>
            </a:r>
            <a:r>
              <a:rPr lang="pl-PL" dirty="0" err="1" smtClean="0"/>
              <a:t>type="text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name="lastName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value</a:t>
            </a:r>
            <a:r>
              <a:rPr lang="pl-PL" dirty="0" smtClean="0"/>
              <a:t>={</a:t>
            </a:r>
            <a:r>
              <a:rPr lang="pl-PL" dirty="0" err="1" smtClean="0"/>
              <a:t>formData.lastName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onChange</a:t>
            </a:r>
            <a:r>
              <a:rPr lang="pl-PL" dirty="0" smtClean="0"/>
              <a:t>={</a:t>
            </a:r>
            <a:r>
              <a:rPr lang="pl-PL" dirty="0" err="1" smtClean="0"/>
              <a:t>handleChange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placeholder="Last</a:t>
            </a:r>
            <a:r>
              <a:rPr lang="pl-PL" dirty="0" smtClean="0"/>
              <a:t> </a:t>
            </a:r>
            <a:r>
              <a:rPr lang="pl-PL" dirty="0" err="1" smtClean="0"/>
              <a:t>Name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/&gt;</a:t>
            </a:r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4429124" y="1500174"/>
            <a:ext cx="435771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 &lt;</a:t>
            </a:r>
            <a:r>
              <a:rPr lang="pl-PL" dirty="0" err="1" smtClean="0"/>
              <a:t>input</a:t>
            </a:r>
            <a:endParaRPr lang="pl-PL" dirty="0" smtClean="0"/>
          </a:p>
          <a:p>
            <a:r>
              <a:rPr lang="pl-PL" dirty="0" smtClean="0"/>
              <a:t>                </a:t>
            </a:r>
            <a:r>
              <a:rPr lang="pl-PL" dirty="0" err="1" smtClean="0"/>
              <a:t>type="text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name="address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value</a:t>
            </a:r>
            <a:r>
              <a:rPr lang="pl-PL" dirty="0" smtClean="0"/>
              <a:t>={</a:t>
            </a:r>
            <a:r>
              <a:rPr lang="pl-PL" dirty="0" err="1" smtClean="0"/>
              <a:t>formData.address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onChange</a:t>
            </a:r>
            <a:r>
              <a:rPr lang="pl-PL" dirty="0" smtClean="0"/>
              <a:t>={</a:t>
            </a:r>
            <a:r>
              <a:rPr lang="pl-PL" dirty="0" err="1" smtClean="0"/>
              <a:t>handleChange</a:t>
            </a:r>
            <a:r>
              <a:rPr lang="pl-PL" dirty="0" smtClean="0"/>
              <a:t>}</a:t>
            </a:r>
          </a:p>
          <a:p>
            <a:r>
              <a:rPr lang="pl-PL" dirty="0" smtClean="0"/>
              <a:t>                </a:t>
            </a:r>
            <a:r>
              <a:rPr lang="pl-PL" dirty="0" err="1" smtClean="0"/>
              <a:t>placeholder="Address</a:t>
            </a:r>
            <a:r>
              <a:rPr lang="pl-PL" dirty="0" smtClean="0"/>
              <a:t>"</a:t>
            </a:r>
          </a:p>
          <a:p>
            <a:r>
              <a:rPr lang="pl-PL" dirty="0" smtClean="0"/>
              <a:t>            /&gt;</a:t>
            </a:r>
          </a:p>
          <a:p>
            <a:r>
              <a:rPr lang="pl-PL" dirty="0" smtClean="0"/>
              <a:t>            &lt;</a:t>
            </a:r>
            <a:r>
              <a:rPr lang="pl-PL" dirty="0" err="1" smtClean="0"/>
              <a:t>button</a:t>
            </a:r>
            <a:r>
              <a:rPr lang="pl-PL" dirty="0" smtClean="0"/>
              <a:t> </a:t>
            </a:r>
            <a:r>
              <a:rPr lang="pl-PL" dirty="0" err="1" smtClean="0"/>
              <a:t>type="submit"&gt;Submit</a:t>
            </a:r>
            <a:r>
              <a:rPr lang="pl-PL" dirty="0" smtClean="0"/>
              <a:t>&lt;/</a:t>
            </a:r>
            <a:r>
              <a:rPr lang="pl-PL" dirty="0" err="1" smtClean="0"/>
              <a:t>button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        &lt;/form&gt;</a:t>
            </a:r>
          </a:p>
          <a:p>
            <a:r>
              <a:rPr lang="pl-PL" dirty="0" smtClean="0"/>
              <a:t>    );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smtClean="0"/>
              <a:t>export </a:t>
            </a:r>
            <a:r>
              <a:rPr lang="pl-PL" dirty="0" err="1" smtClean="0"/>
              <a:t>default</a:t>
            </a:r>
            <a:r>
              <a:rPr lang="pl-PL" dirty="0" smtClean="0"/>
              <a:t> Form;</a:t>
            </a:r>
            <a:endParaRPr lang="pl-PL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TŁUMACZENIE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r>
              <a:rPr lang="pl-PL" b="1" dirty="0" smtClean="0"/>
              <a:t>Importy</a:t>
            </a:r>
          </a:p>
          <a:p>
            <a:r>
              <a:rPr lang="pl-PL" dirty="0" smtClean="0"/>
              <a:t>import </a:t>
            </a:r>
            <a:r>
              <a:rPr lang="pl-PL" dirty="0" err="1" smtClean="0"/>
              <a:t>React</a:t>
            </a:r>
            <a:r>
              <a:rPr lang="pl-PL" dirty="0" smtClean="0"/>
              <a:t>, { </a:t>
            </a:r>
            <a:r>
              <a:rPr lang="pl-PL" dirty="0" err="1" smtClean="0"/>
              <a:t>useState</a:t>
            </a:r>
            <a:r>
              <a:rPr lang="pl-PL" dirty="0" smtClean="0"/>
              <a:t> } </a:t>
            </a:r>
            <a:r>
              <a:rPr lang="pl-PL" dirty="0" err="1" smtClean="0"/>
              <a:t>from</a:t>
            </a:r>
            <a:r>
              <a:rPr lang="pl-PL" dirty="0" smtClean="0"/>
              <a:t> '</a:t>
            </a:r>
            <a:r>
              <a:rPr lang="pl-PL" dirty="0" err="1" smtClean="0"/>
              <a:t>react</a:t>
            </a:r>
            <a:r>
              <a:rPr lang="pl-PL" dirty="0" smtClean="0"/>
              <a:t>';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Ta linia importuje </a:t>
            </a:r>
            <a:r>
              <a:rPr lang="pl-PL" b="1" dirty="0" err="1" smtClean="0"/>
              <a:t>React</a:t>
            </a:r>
            <a:r>
              <a:rPr lang="pl-PL" b="1" dirty="0" smtClean="0"/>
              <a:t> oraz </a:t>
            </a:r>
            <a:r>
              <a:rPr lang="pl-PL" b="1" dirty="0" err="1" smtClean="0"/>
              <a:t>hook</a:t>
            </a:r>
            <a:r>
              <a:rPr lang="pl-PL" b="1" dirty="0" smtClean="0"/>
              <a:t> </a:t>
            </a:r>
            <a:r>
              <a:rPr lang="pl-PL" b="1" dirty="0" err="1" smtClean="0"/>
              <a:t>useState</a:t>
            </a:r>
            <a:r>
              <a:rPr lang="pl-PL" b="1" dirty="0" smtClean="0"/>
              <a:t> </a:t>
            </a:r>
            <a:r>
              <a:rPr lang="pl-PL" dirty="0" smtClean="0"/>
              <a:t>z biblioteki </a:t>
            </a:r>
            <a:r>
              <a:rPr lang="pl-PL" b="1" dirty="0" err="1" smtClean="0"/>
              <a:t>reac</a:t>
            </a:r>
            <a:r>
              <a:rPr lang="pl-PL" dirty="0" err="1" smtClean="0"/>
              <a:t>t</a:t>
            </a:r>
            <a:r>
              <a:rPr lang="pl-PL" dirty="0" smtClean="0"/>
              <a:t>. </a:t>
            </a:r>
            <a:r>
              <a:rPr lang="pl-PL" dirty="0" err="1" smtClean="0"/>
              <a:t>Hook</a:t>
            </a:r>
            <a:r>
              <a:rPr lang="pl-PL" dirty="0" smtClean="0"/>
              <a:t> </a:t>
            </a:r>
            <a:r>
              <a:rPr lang="pl-PL" dirty="0" err="1" smtClean="0"/>
              <a:t>useState</a:t>
            </a:r>
            <a:r>
              <a:rPr lang="pl-PL" dirty="0" smtClean="0"/>
              <a:t> jest używany do dodawania stanu lokalnego do funkcjonalnych komponentów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</a:p>
          <a:p>
            <a:endParaRPr lang="pl-PL" b="1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smtClean="0"/>
              <a:t>Definicja Komponentu Form</a:t>
            </a:r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smtClean="0"/>
              <a:t>Form() { ... } </a:t>
            </a:r>
          </a:p>
          <a:p>
            <a:r>
              <a:rPr lang="pl-PL" dirty="0" smtClean="0"/>
              <a:t>Definiuje komponent funkcjonalny Form, który </a:t>
            </a:r>
            <a:r>
              <a:rPr lang="pl-PL" dirty="0" err="1" smtClean="0"/>
              <a:t>renderuje</a:t>
            </a:r>
            <a:r>
              <a:rPr lang="pl-PL" dirty="0" smtClean="0"/>
              <a:t> formularz HTML.</a:t>
            </a:r>
          </a:p>
          <a:p>
            <a:r>
              <a:rPr lang="pl-PL" b="1" dirty="0" smtClean="0"/>
              <a:t>Stan Komponentu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smtClean="0"/>
              <a:t>[</a:t>
            </a:r>
            <a:r>
              <a:rPr lang="pl-PL" dirty="0" err="1" smtClean="0"/>
              <a:t>formData</a:t>
            </a:r>
            <a:r>
              <a:rPr lang="pl-PL" dirty="0" smtClean="0"/>
              <a:t>, </a:t>
            </a:r>
            <a:r>
              <a:rPr lang="pl-PL" dirty="0" err="1" smtClean="0"/>
              <a:t>setFormData</a:t>
            </a:r>
            <a:r>
              <a:rPr lang="pl-PL" dirty="0" smtClean="0"/>
              <a:t>] = </a:t>
            </a:r>
            <a:r>
              <a:rPr lang="pl-PL" dirty="0" err="1" smtClean="0"/>
              <a:t>useState</a:t>
            </a:r>
            <a:r>
              <a:rPr lang="pl-PL" dirty="0" smtClean="0"/>
              <a:t>({ </a:t>
            </a:r>
            <a:r>
              <a:rPr lang="pl-PL" dirty="0" err="1" smtClean="0"/>
              <a:t>firstName</a:t>
            </a:r>
            <a:r>
              <a:rPr lang="pl-PL" dirty="0" smtClean="0"/>
              <a:t>: '', </a:t>
            </a:r>
            <a:r>
              <a:rPr lang="pl-PL" dirty="0" err="1" smtClean="0"/>
              <a:t>lastName</a:t>
            </a:r>
            <a:r>
              <a:rPr lang="pl-PL" dirty="0" smtClean="0"/>
              <a:t>: '', </a:t>
            </a:r>
            <a:r>
              <a:rPr lang="pl-PL" dirty="0" err="1" smtClean="0"/>
              <a:t>address</a:t>
            </a:r>
            <a:r>
              <a:rPr lang="pl-PL" dirty="0" smtClean="0"/>
              <a:t>: '' }); 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useState</a:t>
            </a:r>
            <a:r>
              <a:rPr lang="pl-PL" dirty="0" smtClean="0"/>
              <a:t> jest </a:t>
            </a:r>
            <a:r>
              <a:rPr lang="pl-PL" dirty="0" err="1" smtClean="0"/>
              <a:t>hookiem</a:t>
            </a:r>
            <a:r>
              <a:rPr lang="pl-PL" dirty="0" smtClean="0"/>
              <a:t>, który pozwala komponentom funkcjonalnym na przechowywanie i zarządzanie stanem. W tym przypadku </a:t>
            </a:r>
            <a:r>
              <a:rPr lang="pl-PL" dirty="0" err="1" smtClean="0"/>
              <a:t>useState</a:t>
            </a:r>
            <a:r>
              <a:rPr lang="pl-PL" dirty="0" smtClean="0"/>
              <a:t> inicjalizowany jest obiektem z trzema pustymi </a:t>
            </a:r>
            <a:r>
              <a:rPr lang="pl-PL" dirty="0" err="1" smtClean="0"/>
              <a:t>stringami</a:t>
            </a:r>
            <a:r>
              <a:rPr lang="pl-PL" dirty="0" smtClean="0"/>
              <a:t> odpowiadającymi trzem polom formularza.</a:t>
            </a:r>
          </a:p>
          <a:p>
            <a:r>
              <a:rPr lang="pl-PL" dirty="0" err="1" smtClean="0"/>
              <a:t>formData</a:t>
            </a:r>
            <a:r>
              <a:rPr lang="pl-PL" dirty="0" smtClean="0"/>
              <a:t> to zmienna stanu, która przechowuje aktualne wartości formularza.</a:t>
            </a:r>
          </a:p>
          <a:p>
            <a:r>
              <a:rPr lang="pl-PL" dirty="0" err="1" smtClean="0"/>
              <a:t>setFormData</a:t>
            </a:r>
            <a:r>
              <a:rPr lang="pl-PL" dirty="0" smtClean="0"/>
              <a:t> to funkcja, która umożliwia aktualizację stanu </a:t>
            </a:r>
            <a:r>
              <a:rPr lang="pl-PL" dirty="0" err="1" smtClean="0"/>
              <a:t>formData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handleChange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handleChange</a:t>
            </a:r>
            <a:r>
              <a:rPr lang="pl-PL" dirty="0" smtClean="0"/>
              <a:t> = (</a:t>
            </a:r>
            <a:r>
              <a:rPr lang="pl-PL" dirty="0" err="1" smtClean="0"/>
              <a:t>event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{ </a:t>
            </a:r>
            <a:r>
              <a:rPr lang="pl-PL" dirty="0" err="1" smtClean="0"/>
              <a:t>name</a:t>
            </a:r>
            <a:r>
              <a:rPr lang="pl-PL" dirty="0" smtClean="0"/>
              <a:t>, </a:t>
            </a:r>
            <a:r>
              <a:rPr lang="pl-PL" dirty="0" err="1" smtClean="0"/>
              <a:t>value</a:t>
            </a:r>
            <a:r>
              <a:rPr lang="pl-PL" dirty="0" smtClean="0"/>
              <a:t> } = </a:t>
            </a:r>
            <a:r>
              <a:rPr lang="pl-PL" dirty="0" err="1" smtClean="0"/>
              <a:t>event.target</a:t>
            </a:r>
            <a:r>
              <a:rPr lang="pl-PL" dirty="0" smtClean="0"/>
              <a:t>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setFormData</a:t>
            </a:r>
            <a:r>
              <a:rPr lang="pl-PL" dirty="0" smtClean="0"/>
              <a:t>(</a:t>
            </a:r>
            <a:r>
              <a:rPr lang="pl-PL" dirty="0" err="1" smtClean="0"/>
              <a:t>prevState</a:t>
            </a:r>
            <a:r>
              <a:rPr lang="pl-PL" dirty="0" smtClean="0"/>
              <a:t> =&gt; ({</a:t>
            </a:r>
          </a:p>
          <a:p>
            <a:r>
              <a:rPr lang="pl-PL" dirty="0" smtClean="0"/>
              <a:t>        ...</a:t>
            </a:r>
            <a:r>
              <a:rPr lang="pl-PL" dirty="0" err="1" smtClean="0"/>
              <a:t>prevState</a:t>
            </a:r>
            <a:r>
              <a:rPr lang="pl-PL" dirty="0" smtClean="0"/>
              <a:t>,</a:t>
            </a:r>
          </a:p>
          <a:p>
            <a:r>
              <a:rPr lang="pl-PL" dirty="0" smtClean="0"/>
              <a:t>        [</a:t>
            </a:r>
            <a:r>
              <a:rPr lang="pl-PL" dirty="0" err="1" smtClean="0"/>
              <a:t>name</a:t>
            </a:r>
            <a:r>
              <a:rPr lang="pl-PL" dirty="0" smtClean="0"/>
              <a:t>]: </a:t>
            </a:r>
            <a:r>
              <a:rPr lang="pl-PL" dirty="0" err="1" smtClean="0"/>
              <a:t>value</a:t>
            </a:r>
            <a:endParaRPr lang="pl-PL" dirty="0" smtClean="0"/>
          </a:p>
          <a:p>
            <a:r>
              <a:rPr lang="pl-PL" dirty="0" smtClean="0"/>
              <a:t>    }));</a:t>
            </a:r>
          </a:p>
          <a:p>
            <a:r>
              <a:rPr lang="pl-PL" dirty="0" smtClean="0"/>
              <a:t>};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Ta funkcja jest wywoływana za każdym razem, gdy użytkownik </a:t>
            </a:r>
            <a:r>
              <a:rPr lang="pl-PL" b="1" dirty="0" smtClean="0"/>
              <a:t>wpisuje coś w polach </a:t>
            </a:r>
            <a:r>
              <a:rPr lang="pl-PL" b="1" dirty="0" err="1" smtClean="0"/>
              <a:t>input</a:t>
            </a:r>
            <a:r>
              <a:rPr lang="pl-PL" b="1" dirty="0" smtClean="0"/>
              <a:t> formularza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event.target</a:t>
            </a:r>
            <a:r>
              <a:rPr lang="pl-PL" dirty="0" smtClean="0"/>
              <a:t> </a:t>
            </a:r>
            <a:r>
              <a:rPr lang="pl-PL" dirty="0" smtClean="0"/>
              <a:t>zawiera element DOM, który wywołał zdarzenie, w tym przypadku element </a:t>
            </a:r>
            <a:r>
              <a:rPr lang="pl-PL" dirty="0" err="1" smtClean="0"/>
              <a:t>input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name</a:t>
            </a:r>
            <a:r>
              <a:rPr lang="pl-PL" dirty="0" smtClean="0"/>
              <a:t> </a:t>
            </a:r>
            <a:r>
              <a:rPr lang="pl-PL" dirty="0" smtClean="0"/>
              <a:t>i </a:t>
            </a:r>
            <a:r>
              <a:rPr lang="pl-PL" dirty="0" err="1" smtClean="0"/>
              <a:t>value</a:t>
            </a:r>
            <a:r>
              <a:rPr lang="pl-PL" dirty="0" smtClean="0"/>
              <a:t> są </a:t>
            </a:r>
            <a:r>
              <a:rPr lang="pl-PL" dirty="0" err="1" smtClean="0"/>
              <a:t>destrukturyzowane</a:t>
            </a:r>
            <a:r>
              <a:rPr lang="pl-PL" dirty="0" smtClean="0"/>
              <a:t> z </a:t>
            </a:r>
            <a:r>
              <a:rPr lang="pl-PL" dirty="0" err="1" smtClean="0"/>
              <a:t>event.target</a:t>
            </a:r>
            <a:r>
              <a:rPr lang="pl-PL" dirty="0" smtClean="0"/>
              <a:t>, co pozwala na łatwe odczytanie nazwy i aktualnej wartości pola </a:t>
            </a:r>
            <a:r>
              <a:rPr lang="pl-PL" dirty="0" err="1" smtClean="0"/>
              <a:t>input</a:t>
            </a:r>
            <a:r>
              <a:rPr lang="pl-PL" dirty="0" smtClean="0"/>
              <a:t>.</a:t>
            </a:r>
          </a:p>
          <a:p>
            <a:r>
              <a:rPr lang="pl-PL" dirty="0" err="1" smtClean="0"/>
              <a:t>setFormData</a:t>
            </a:r>
            <a:r>
              <a:rPr lang="pl-PL" dirty="0" smtClean="0"/>
              <a:t> </a:t>
            </a:r>
            <a:r>
              <a:rPr lang="pl-PL" dirty="0" smtClean="0"/>
              <a:t>aktualizuje </a:t>
            </a:r>
            <a:r>
              <a:rPr lang="pl-PL" dirty="0" err="1" smtClean="0"/>
              <a:t>formData</a:t>
            </a:r>
            <a:r>
              <a:rPr lang="pl-PL" dirty="0" smtClean="0"/>
              <a:t>, używając poprzedniego stanu (</a:t>
            </a:r>
            <a:r>
              <a:rPr lang="pl-PL" dirty="0" err="1" smtClean="0"/>
              <a:t>prevState</a:t>
            </a:r>
            <a:r>
              <a:rPr lang="pl-PL" dirty="0" smtClean="0"/>
              <a:t>) i nadpisując wartość dla danego klucza [</a:t>
            </a:r>
            <a:r>
              <a:rPr lang="pl-PL" dirty="0" err="1" smtClean="0"/>
              <a:t>name</a:t>
            </a:r>
            <a:r>
              <a:rPr lang="pl-PL" dirty="0" smtClean="0"/>
              <a:t>] nową wartością </a:t>
            </a:r>
            <a:r>
              <a:rPr lang="pl-PL" dirty="0" err="1" smtClean="0"/>
              <a:t>value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Funkcja </a:t>
            </a:r>
            <a:r>
              <a:rPr lang="pl-PL" dirty="0" err="1" smtClean="0"/>
              <a:t>handleSubmit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handleSubmit</a:t>
            </a:r>
            <a:r>
              <a:rPr lang="pl-PL" dirty="0" smtClean="0"/>
              <a:t> = </a:t>
            </a:r>
            <a:r>
              <a:rPr lang="pl-PL" dirty="0" err="1" smtClean="0"/>
              <a:t>async</a:t>
            </a:r>
            <a:r>
              <a:rPr lang="pl-PL" dirty="0" smtClean="0"/>
              <a:t> (</a:t>
            </a:r>
            <a:r>
              <a:rPr lang="pl-PL" dirty="0" err="1" smtClean="0"/>
              <a:t>event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event.preventDefault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response</a:t>
            </a:r>
            <a:r>
              <a:rPr lang="pl-PL" dirty="0" smtClean="0"/>
              <a:t> =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fetch</a:t>
            </a:r>
            <a:r>
              <a:rPr lang="pl-PL" dirty="0" smtClean="0"/>
              <a:t>('/</a:t>
            </a:r>
            <a:r>
              <a:rPr lang="pl-PL" dirty="0" err="1" smtClean="0"/>
              <a:t>api</a:t>
            </a:r>
            <a:r>
              <a:rPr lang="pl-PL" dirty="0" smtClean="0"/>
              <a:t>/data',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method</a:t>
            </a:r>
            <a:r>
              <a:rPr lang="pl-PL" dirty="0" smtClean="0"/>
              <a:t>: 'POST',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headers</a:t>
            </a:r>
            <a:r>
              <a:rPr lang="pl-PL" dirty="0" smtClean="0"/>
              <a:t>: {</a:t>
            </a:r>
          </a:p>
          <a:p>
            <a:r>
              <a:rPr lang="pl-PL" dirty="0" smtClean="0"/>
              <a:t>            '</a:t>
            </a:r>
            <a:r>
              <a:rPr lang="pl-PL" dirty="0" err="1" smtClean="0"/>
              <a:t>Content-Type</a:t>
            </a:r>
            <a:r>
              <a:rPr lang="pl-PL" dirty="0" smtClean="0"/>
              <a:t>': '</a:t>
            </a:r>
            <a:r>
              <a:rPr lang="pl-PL" dirty="0" err="1" smtClean="0"/>
              <a:t>application</a:t>
            </a:r>
            <a:r>
              <a:rPr lang="pl-PL" dirty="0" smtClean="0"/>
              <a:t>/</a:t>
            </a:r>
            <a:r>
              <a:rPr lang="pl-PL" dirty="0" err="1" smtClean="0"/>
              <a:t>json</a:t>
            </a:r>
            <a:r>
              <a:rPr lang="pl-PL" dirty="0" smtClean="0"/>
              <a:t>'</a:t>
            </a:r>
          </a:p>
          <a:p>
            <a:r>
              <a:rPr lang="pl-PL" dirty="0" smtClean="0"/>
              <a:t>        },</a:t>
            </a:r>
          </a:p>
          <a:p>
            <a:r>
              <a:rPr lang="pl-PL" dirty="0" smtClean="0"/>
              <a:t>        body: </a:t>
            </a:r>
            <a:r>
              <a:rPr lang="pl-PL" dirty="0" err="1" smtClean="0"/>
              <a:t>JSON.stringify</a:t>
            </a:r>
            <a:r>
              <a:rPr lang="pl-PL" dirty="0" smtClean="0"/>
              <a:t>(</a:t>
            </a:r>
            <a:r>
              <a:rPr lang="pl-PL" dirty="0" err="1" smtClean="0"/>
              <a:t>formData</a:t>
            </a:r>
            <a:r>
              <a:rPr lang="pl-PL" dirty="0" smtClean="0"/>
              <a:t>)</a:t>
            </a:r>
          </a:p>
          <a:p>
            <a:r>
              <a:rPr lang="pl-PL" dirty="0" smtClean="0"/>
              <a:t>    });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if</a:t>
            </a:r>
            <a:r>
              <a:rPr lang="pl-PL" dirty="0" smtClean="0"/>
              <a:t> (</a:t>
            </a:r>
            <a:r>
              <a:rPr lang="pl-PL" dirty="0" err="1" smtClean="0"/>
              <a:t>response.ok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console.log</a:t>
            </a:r>
            <a:r>
              <a:rPr lang="pl-PL" dirty="0" smtClean="0"/>
              <a:t>('Data </a:t>
            </a:r>
            <a:r>
              <a:rPr lang="pl-PL" dirty="0" err="1" smtClean="0"/>
              <a:t>saved</a:t>
            </a:r>
            <a:r>
              <a:rPr lang="pl-PL" dirty="0" smtClean="0"/>
              <a:t> </a:t>
            </a:r>
            <a:r>
              <a:rPr lang="pl-PL" dirty="0" err="1" smtClean="0"/>
              <a:t>successfully</a:t>
            </a:r>
            <a:r>
              <a:rPr lang="pl-PL" dirty="0" smtClean="0"/>
              <a:t>!');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setFormData</a:t>
            </a:r>
            <a:r>
              <a:rPr lang="pl-PL" dirty="0" smtClean="0"/>
              <a:t>({ </a:t>
            </a:r>
            <a:r>
              <a:rPr lang="pl-PL" dirty="0" err="1" smtClean="0"/>
              <a:t>firstName</a:t>
            </a:r>
            <a:r>
              <a:rPr lang="pl-PL" dirty="0" smtClean="0"/>
              <a:t>: '', </a:t>
            </a:r>
            <a:r>
              <a:rPr lang="pl-PL" dirty="0" err="1" smtClean="0"/>
              <a:t>lastName</a:t>
            </a:r>
            <a:r>
              <a:rPr lang="pl-PL" dirty="0" smtClean="0"/>
              <a:t>: '', </a:t>
            </a:r>
            <a:r>
              <a:rPr lang="pl-PL" dirty="0" err="1" smtClean="0"/>
              <a:t>address</a:t>
            </a:r>
            <a:r>
              <a:rPr lang="pl-PL" dirty="0" smtClean="0"/>
              <a:t>: '' }); // Clear form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 smtClean="0"/>
              <a:t>};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1. </a:t>
            </a:r>
            <a:r>
              <a:rPr lang="pl-PL" dirty="0" err="1" smtClean="0"/>
              <a:t>React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Opis</a:t>
            </a:r>
            <a:r>
              <a:rPr lang="pl-PL" dirty="0" smtClean="0"/>
              <a:t>: </a:t>
            </a:r>
            <a:r>
              <a:rPr lang="pl-PL" dirty="0" err="1" smtClean="0"/>
              <a:t>React</a:t>
            </a:r>
            <a:r>
              <a:rPr lang="pl-PL" dirty="0" smtClean="0"/>
              <a:t> </a:t>
            </a:r>
            <a:r>
              <a:rPr lang="pl-PL" dirty="0" smtClean="0"/>
              <a:t>to biblioteka (często traktowana jako </a:t>
            </a:r>
            <a:r>
              <a:rPr lang="pl-PL" dirty="0" err="1" smtClean="0"/>
              <a:t>framework</a:t>
            </a:r>
            <a:r>
              <a:rPr lang="pl-PL" dirty="0" smtClean="0"/>
              <a:t>) stworzona przez </a:t>
            </a:r>
            <a:r>
              <a:rPr lang="pl-PL" dirty="0" err="1" smtClean="0"/>
              <a:t>Facebooka</a:t>
            </a:r>
            <a:r>
              <a:rPr lang="pl-PL" dirty="0" smtClean="0"/>
              <a:t>, używana do budowania interfejsów użytkownika, szczególnie dla aplikacji jednostronicowych (SPA</a:t>
            </a:r>
            <a:r>
              <a:rPr lang="pl-PL" dirty="0" smtClean="0"/>
              <a:t>).</a:t>
            </a:r>
          </a:p>
          <a:p>
            <a:r>
              <a:rPr lang="pl-PL" b="1" dirty="0" smtClean="0"/>
              <a:t>Zastosowania</a:t>
            </a:r>
            <a:r>
              <a:rPr lang="pl-PL" dirty="0" smtClean="0"/>
              <a:t>: Idealny do tworzenia dynamicznych aplikacji internetowych, gdzie wymagana jest szybka interakcja bez przeładowywania strony. Wykorzystywany przez firmy takie jak </a:t>
            </a:r>
            <a:r>
              <a:rPr lang="pl-PL" dirty="0" err="1" smtClean="0"/>
              <a:t>Facebook</a:t>
            </a:r>
            <a:r>
              <a:rPr lang="pl-PL" dirty="0" smtClean="0"/>
              <a:t>, </a:t>
            </a:r>
            <a:r>
              <a:rPr lang="pl-PL" dirty="0" err="1" smtClean="0"/>
              <a:t>Instagram</a:t>
            </a:r>
            <a:r>
              <a:rPr lang="pl-PL" dirty="0" smtClean="0"/>
              <a:t> czy </a:t>
            </a:r>
            <a:r>
              <a:rPr lang="pl-PL" dirty="0" err="1" smtClean="0"/>
              <a:t>Twitter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Porównanie</a:t>
            </a:r>
            <a:r>
              <a:rPr lang="pl-PL" dirty="0" smtClean="0"/>
              <a:t>: </a:t>
            </a:r>
            <a:r>
              <a:rPr lang="pl-PL" dirty="0" err="1" smtClean="0"/>
              <a:t>React</a:t>
            </a:r>
            <a:r>
              <a:rPr lang="pl-PL" dirty="0" smtClean="0"/>
              <a:t> skupia się głównie na zarządzaniu widokiem (warstwą prezentacji) aplikacji i zachęca do tworzenia </a:t>
            </a:r>
            <a:r>
              <a:rPr lang="pl-PL" dirty="0" err="1" smtClean="0"/>
              <a:t>reużywalnych</a:t>
            </a:r>
            <a:r>
              <a:rPr lang="pl-PL" dirty="0" smtClean="0"/>
              <a:t> komponentów </a:t>
            </a:r>
            <a:r>
              <a:rPr lang="pl-PL" dirty="0" smtClean="0"/>
              <a:t>UI(</a:t>
            </a:r>
            <a:r>
              <a:rPr lang="pl-PL" dirty="0" err="1" smtClean="0"/>
              <a:t>User</a:t>
            </a:r>
            <a:r>
              <a:rPr lang="pl-PL" dirty="0" smtClean="0"/>
              <a:t> </a:t>
            </a:r>
            <a:r>
              <a:rPr lang="pl-PL" dirty="0" err="1" smtClean="0"/>
              <a:t>Interface</a:t>
            </a:r>
            <a:r>
              <a:rPr lang="pl-PL" dirty="0" smtClean="0"/>
              <a:t>).</a:t>
            </a:r>
            <a:endParaRPr lang="pl-PL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Konfiguracja serwera Express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Utwórz prosty serwer Express, który będzie obsługiwał zapisywanie danych do </a:t>
            </a:r>
            <a:r>
              <a:rPr lang="pl-PL" dirty="0" err="1" smtClean="0"/>
              <a:t>MongoDB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en-US" dirty="0" err="1" smtClean="0"/>
              <a:t>npm</a:t>
            </a:r>
            <a:r>
              <a:rPr lang="en-US" dirty="0" smtClean="0"/>
              <a:t> install express body-parser mongoose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Stwórz plik </a:t>
            </a:r>
            <a:r>
              <a:rPr lang="pl-PL" dirty="0" err="1" smtClean="0"/>
              <a:t>server.js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0" y="1285860"/>
            <a:ext cx="5143504" cy="4857784"/>
          </a:xfrm>
        </p:spPr>
        <p:txBody>
          <a:bodyPr>
            <a:normAutofit fontScale="62500" lnSpcReduction="2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express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express</a:t>
            </a:r>
            <a:r>
              <a:rPr lang="pl-PL" dirty="0" smtClean="0"/>
              <a:t>');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mongoose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mongoose</a:t>
            </a:r>
            <a:r>
              <a:rPr lang="pl-PL" dirty="0" smtClean="0"/>
              <a:t>');</a:t>
            </a:r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bodyParser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body-parser</a:t>
            </a:r>
            <a:r>
              <a:rPr lang="pl-PL" dirty="0" smtClean="0"/>
              <a:t>');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app</a:t>
            </a:r>
            <a:r>
              <a:rPr lang="pl-PL" dirty="0" smtClean="0"/>
              <a:t> = </a:t>
            </a:r>
            <a:r>
              <a:rPr lang="pl-PL" dirty="0" err="1" smtClean="0"/>
              <a:t>express</a:t>
            </a:r>
            <a:r>
              <a:rPr lang="pl-PL" dirty="0" smtClean="0"/>
              <a:t>();</a:t>
            </a:r>
          </a:p>
          <a:p>
            <a:r>
              <a:rPr lang="pl-PL" dirty="0" err="1" smtClean="0"/>
              <a:t>app.use</a:t>
            </a:r>
            <a:r>
              <a:rPr lang="pl-PL" dirty="0" smtClean="0"/>
              <a:t>(</a:t>
            </a:r>
            <a:r>
              <a:rPr lang="pl-PL" dirty="0" err="1" smtClean="0"/>
              <a:t>bodyParser.json</a:t>
            </a:r>
            <a:r>
              <a:rPr lang="pl-PL" dirty="0" smtClean="0"/>
              <a:t>());</a:t>
            </a:r>
          </a:p>
          <a:p>
            <a:endParaRPr lang="pl-PL" dirty="0" smtClean="0"/>
          </a:p>
          <a:p>
            <a:r>
              <a:rPr lang="pl-PL" dirty="0" err="1" smtClean="0"/>
              <a:t>mongoose.connect</a:t>
            </a:r>
            <a:r>
              <a:rPr lang="pl-PL" dirty="0" smtClean="0"/>
              <a:t>('</a:t>
            </a:r>
            <a:r>
              <a:rPr lang="pl-PL" dirty="0" err="1" smtClean="0"/>
              <a:t>mongodb</a:t>
            </a:r>
            <a:r>
              <a:rPr lang="pl-PL" dirty="0" smtClean="0"/>
              <a:t>://localhost:27017/</a:t>
            </a:r>
            <a:r>
              <a:rPr lang="pl-PL" dirty="0" err="1" smtClean="0"/>
              <a:t>mydatabase</a:t>
            </a:r>
            <a:r>
              <a:rPr lang="pl-PL" dirty="0" smtClean="0"/>
              <a:t>',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useNewUrlParser</a:t>
            </a:r>
            <a:r>
              <a:rPr lang="pl-PL" dirty="0" smtClean="0"/>
              <a:t>: </a:t>
            </a:r>
            <a:r>
              <a:rPr lang="pl-PL" dirty="0" err="1" smtClean="0"/>
              <a:t>true</a:t>
            </a:r>
            <a:r>
              <a:rPr lang="pl-PL" dirty="0" smtClean="0"/>
              <a:t>,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useUnifiedTopology</a:t>
            </a:r>
            <a:r>
              <a:rPr lang="pl-PL" dirty="0" smtClean="0"/>
              <a:t>: </a:t>
            </a:r>
            <a:r>
              <a:rPr lang="pl-PL" dirty="0" err="1" smtClean="0"/>
              <a:t>true</a:t>
            </a:r>
            <a:endParaRPr lang="pl-PL" dirty="0" smtClean="0"/>
          </a:p>
          <a:p>
            <a:r>
              <a:rPr lang="pl-PL" dirty="0" smtClean="0"/>
              <a:t>});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DataSchema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</a:t>
            </a:r>
            <a:r>
              <a:rPr lang="pl-PL" dirty="0" err="1" smtClean="0"/>
              <a:t>mongoose.Schema</a:t>
            </a:r>
            <a:r>
              <a:rPr lang="pl-PL" dirty="0" smtClean="0"/>
              <a:t>({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firstName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,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lastName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r>
              <a:rPr lang="pl-PL" dirty="0" smtClean="0"/>
              <a:t>,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address</a:t>
            </a:r>
            <a:r>
              <a:rPr lang="pl-PL" dirty="0" smtClean="0"/>
              <a:t>: </a:t>
            </a:r>
            <a:r>
              <a:rPr lang="pl-PL" dirty="0" err="1" smtClean="0"/>
              <a:t>String</a:t>
            </a:r>
            <a:endParaRPr lang="pl-PL" dirty="0" smtClean="0"/>
          </a:p>
          <a:p>
            <a:r>
              <a:rPr lang="pl-PL" dirty="0" smtClean="0"/>
              <a:t>});</a:t>
            </a:r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pole tekstowe 3"/>
          <p:cNvSpPr txBox="1"/>
          <p:nvPr/>
        </p:nvSpPr>
        <p:spPr>
          <a:xfrm>
            <a:off x="5000628" y="948690"/>
            <a:ext cx="41433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Data = </a:t>
            </a:r>
            <a:r>
              <a:rPr lang="pl-PL" dirty="0" err="1" smtClean="0"/>
              <a:t>mongoose.model</a:t>
            </a:r>
            <a:r>
              <a:rPr lang="pl-PL" dirty="0" smtClean="0"/>
              <a:t>('Data', </a:t>
            </a:r>
            <a:r>
              <a:rPr lang="pl-PL" dirty="0" err="1" smtClean="0"/>
              <a:t>DataSchema</a:t>
            </a:r>
            <a:r>
              <a:rPr lang="pl-PL" dirty="0" smtClean="0"/>
              <a:t>);</a:t>
            </a:r>
          </a:p>
          <a:p>
            <a:endParaRPr lang="pl-PL" dirty="0" smtClean="0"/>
          </a:p>
          <a:p>
            <a:r>
              <a:rPr lang="pl-PL" dirty="0" err="1" smtClean="0"/>
              <a:t>app.post</a:t>
            </a:r>
            <a:r>
              <a:rPr lang="pl-PL" dirty="0" smtClean="0"/>
              <a:t>('/</a:t>
            </a:r>
            <a:r>
              <a:rPr lang="pl-PL" dirty="0" err="1" smtClean="0"/>
              <a:t>api</a:t>
            </a:r>
            <a:r>
              <a:rPr lang="pl-PL" dirty="0" smtClean="0"/>
              <a:t>/data', </a:t>
            </a:r>
            <a:r>
              <a:rPr lang="pl-PL" dirty="0" err="1" smtClean="0"/>
              <a:t>async</a:t>
            </a:r>
            <a:r>
              <a:rPr lang="pl-PL" dirty="0" smtClean="0"/>
              <a:t> (</a:t>
            </a:r>
            <a:r>
              <a:rPr lang="pl-PL" dirty="0" err="1" smtClean="0"/>
              <a:t>req</a:t>
            </a:r>
            <a:r>
              <a:rPr lang="pl-PL" dirty="0" smtClean="0"/>
              <a:t>, </a:t>
            </a:r>
            <a:r>
              <a:rPr lang="pl-PL" dirty="0" err="1" smtClean="0"/>
              <a:t>res</a:t>
            </a:r>
            <a:r>
              <a:rPr lang="pl-PL" dirty="0" smtClean="0"/>
              <a:t>) =&gt;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newData</a:t>
            </a:r>
            <a:r>
              <a:rPr lang="pl-PL" dirty="0" smtClean="0"/>
              <a:t> = </a:t>
            </a:r>
            <a:r>
              <a:rPr lang="pl-PL" dirty="0" err="1" smtClean="0"/>
              <a:t>new</a:t>
            </a:r>
            <a:r>
              <a:rPr lang="pl-PL" dirty="0" smtClean="0"/>
              <a:t> Data(</a:t>
            </a:r>
            <a:r>
              <a:rPr lang="pl-PL" dirty="0" err="1" smtClean="0"/>
              <a:t>req.body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newData.save</a:t>
            </a:r>
            <a:r>
              <a:rPr lang="pl-PL" dirty="0" smtClean="0"/>
              <a:t>();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res.status</a:t>
            </a:r>
            <a:r>
              <a:rPr lang="pl-PL" dirty="0" smtClean="0"/>
              <a:t>(201).</a:t>
            </a:r>
            <a:r>
              <a:rPr lang="pl-PL" dirty="0" err="1" smtClean="0"/>
              <a:t>send</a:t>
            </a:r>
            <a:r>
              <a:rPr lang="pl-PL" dirty="0" smtClean="0"/>
              <a:t>('Data </a:t>
            </a:r>
            <a:r>
              <a:rPr lang="pl-PL" dirty="0" err="1" smtClean="0"/>
              <a:t>saved</a:t>
            </a:r>
            <a:r>
              <a:rPr lang="pl-PL" dirty="0" smtClean="0"/>
              <a:t>');</a:t>
            </a:r>
          </a:p>
          <a:p>
            <a:r>
              <a:rPr lang="pl-PL" dirty="0" smtClean="0"/>
              <a:t>    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error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res.status</a:t>
            </a:r>
            <a:r>
              <a:rPr lang="pl-PL" dirty="0" smtClean="0"/>
              <a:t>(400).</a:t>
            </a:r>
            <a:r>
              <a:rPr lang="pl-PL" dirty="0" err="1" smtClean="0"/>
              <a:t>send</a:t>
            </a:r>
            <a:r>
              <a:rPr lang="pl-PL" dirty="0" smtClean="0"/>
              <a:t>(</a:t>
            </a:r>
            <a:r>
              <a:rPr lang="pl-PL" dirty="0" err="1" smtClean="0"/>
              <a:t>error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 smtClean="0"/>
              <a:t>});</a:t>
            </a:r>
          </a:p>
          <a:p>
            <a:endParaRPr lang="pl-PL" dirty="0" smtClean="0"/>
          </a:p>
          <a:p>
            <a:r>
              <a:rPr lang="pl-PL" dirty="0" err="1" smtClean="0"/>
              <a:t>app.listen</a:t>
            </a:r>
            <a:r>
              <a:rPr lang="pl-PL" dirty="0" smtClean="0"/>
              <a:t>(5000, () =&gt; </a:t>
            </a:r>
            <a:r>
              <a:rPr lang="pl-PL" dirty="0" err="1" smtClean="0"/>
              <a:t>console.log</a:t>
            </a:r>
            <a:r>
              <a:rPr lang="pl-PL" dirty="0" smtClean="0"/>
              <a:t>('Server </a:t>
            </a:r>
            <a:r>
              <a:rPr lang="pl-PL" dirty="0" err="1" smtClean="0"/>
              <a:t>running</a:t>
            </a:r>
            <a:r>
              <a:rPr lang="pl-PL" dirty="0" smtClean="0"/>
              <a:t> on http://localhost:5000'));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5. Uruchomienie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l-PL" b="1" dirty="0" smtClean="0"/>
          </a:p>
          <a:p>
            <a:r>
              <a:rPr lang="pl-PL" dirty="0" smtClean="0"/>
              <a:t>Uruchom serwer </a:t>
            </a:r>
            <a:r>
              <a:rPr lang="pl-PL" dirty="0" err="1" smtClean="0"/>
              <a:t>MongoDB</a:t>
            </a:r>
            <a:r>
              <a:rPr lang="pl-PL" dirty="0" smtClean="0"/>
              <a:t>.</a:t>
            </a:r>
          </a:p>
          <a:p>
            <a:r>
              <a:rPr lang="pl-PL" dirty="0" smtClean="0"/>
              <a:t>Uruchom </a:t>
            </a:r>
            <a:r>
              <a:rPr lang="pl-PL" dirty="0" err="1" smtClean="0"/>
              <a:t>backend</a:t>
            </a:r>
            <a:r>
              <a:rPr lang="pl-PL" dirty="0" smtClean="0"/>
              <a:t> (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server.js</a:t>
            </a:r>
            <a:r>
              <a:rPr lang="pl-PL" dirty="0" smtClean="0"/>
              <a:t>).</a:t>
            </a:r>
          </a:p>
          <a:p>
            <a:r>
              <a:rPr lang="pl-PL" dirty="0" smtClean="0"/>
              <a:t>Uruchom aplikację </a:t>
            </a:r>
            <a:r>
              <a:rPr lang="pl-PL" dirty="0" err="1" smtClean="0"/>
              <a:t>React</a:t>
            </a:r>
            <a:r>
              <a:rPr lang="pl-PL" dirty="0" smtClean="0"/>
              <a:t> (</a:t>
            </a:r>
            <a:r>
              <a:rPr lang="pl-PL" dirty="0" err="1" smtClean="0"/>
              <a:t>npm</a:t>
            </a:r>
            <a:r>
              <a:rPr lang="pl-PL" dirty="0" smtClean="0"/>
              <a:t> start w folderze projektu </a:t>
            </a:r>
            <a:r>
              <a:rPr lang="pl-PL" dirty="0" err="1" smtClean="0"/>
              <a:t>React</a:t>
            </a:r>
            <a:r>
              <a:rPr lang="pl-PL" dirty="0" smtClean="0"/>
              <a:t>).</a:t>
            </a:r>
          </a:p>
          <a:p>
            <a:endParaRPr lang="pl-PL" dirty="0" smtClean="0"/>
          </a:p>
          <a:p>
            <a:r>
              <a:rPr lang="pl-PL" dirty="0" smtClean="0"/>
              <a:t>Teraz, gdy użytkownik wypełni formularz w aplikacji </a:t>
            </a:r>
            <a:r>
              <a:rPr lang="pl-PL" dirty="0" err="1" smtClean="0"/>
              <a:t>React</a:t>
            </a:r>
            <a:r>
              <a:rPr lang="pl-PL" dirty="0" smtClean="0"/>
              <a:t> i prześle dane, informacje te zostaną przesłane do serwera Express, który zapisze je w </a:t>
            </a:r>
            <a:r>
              <a:rPr lang="pl-PL" dirty="0" err="1" smtClean="0"/>
              <a:t>MongoDB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2. </a:t>
            </a:r>
            <a:r>
              <a:rPr lang="pl-PL" dirty="0" err="1" smtClean="0"/>
              <a:t>Angular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Opis</a:t>
            </a:r>
            <a:r>
              <a:rPr lang="pl-PL" dirty="0" smtClean="0"/>
              <a:t>: </a:t>
            </a:r>
            <a:r>
              <a:rPr lang="pl-PL" dirty="0" smtClean="0"/>
              <a:t> </a:t>
            </a:r>
            <a:r>
              <a:rPr lang="pl-PL" dirty="0" err="1" smtClean="0"/>
              <a:t>Angular</a:t>
            </a:r>
            <a:r>
              <a:rPr lang="pl-PL" dirty="0" smtClean="0"/>
              <a:t> </a:t>
            </a:r>
            <a:r>
              <a:rPr lang="pl-PL" dirty="0" smtClean="0"/>
              <a:t>to kompleksowy </a:t>
            </a:r>
            <a:r>
              <a:rPr lang="pl-PL" dirty="0" err="1" smtClean="0"/>
              <a:t>framework</a:t>
            </a:r>
            <a:r>
              <a:rPr lang="pl-PL" dirty="0" smtClean="0"/>
              <a:t> rozwijany przez Google, używany do budowy zarówno dużych jak i skomplikowanych aplikacji internetowych i mobilnych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Zastosowania</a:t>
            </a:r>
            <a:r>
              <a:rPr lang="pl-PL" dirty="0" smtClean="0"/>
              <a:t>: </a:t>
            </a:r>
            <a:r>
              <a:rPr lang="pl-PL" dirty="0" smtClean="0"/>
              <a:t> </a:t>
            </a:r>
            <a:r>
              <a:rPr lang="pl-PL" dirty="0" err="1" smtClean="0"/>
              <a:t>Angular</a:t>
            </a:r>
            <a:r>
              <a:rPr lang="pl-PL" dirty="0" smtClean="0"/>
              <a:t> </a:t>
            </a:r>
            <a:r>
              <a:rPr lang="pl-PL" dirty="0" smtClean="0"/>
              <a:t>jest szczególnie przydatny w budowaniu rozbudowanych aplikacji typ</a:t>
            </a:r>
            <a:r>
              <a:rPr lang="pl-PL" b="1" dirty="0" smtClean="0"/>
              <a:t>u SPA z bogatym interfejsem użytkownika. </a:t>
            </a:r>
            <a:r>
              <a:rPr lang="pl-PL" dirty="0" smtClean="0"/>
              <a:t>Często wybierany dla przedsiębiorstw i aplikacji wymagających solidnej struktury i obsługi </a:t>
            </a:r>
            <a:r>
              <a:rPr lang="pl-PL" dirty="0" err="1" smtClean="0"/>
              <a:t>back-endu</a:t>
            </a:r>
            <a:r>
              <a:rPr lang="pl-PL" dirty="0" smtClean="0"/>
              <a:t>, np. </a:t>
            </a:r>
            <a:r>
              <a:rPr lang="pl-PL" b="1" dirty="0" smtClean="0"/>
              <a:t>platformy handlowe, aplikacje </a:t>
            </a:r>
            <a:r>
              <a:rPr lang="pl-PL" b="1" dirty="0" smtClean="0"/>
              <a:t>finansowe.</a:t>
            </a:r>
          </a:p>
          <a:p>
            <a:r>
              <a:rPr lang="pl-PL" b="1" dirty="0" smtClean="0"/>
              <a:t>Porównanie</a:t>
            </a:r>
            <a:r>
              <a:rPr lang="pl-PL" dirty="0" smtClean="0"/>
              <a:t>: </a:t>
            </a:r>
            <a:r>
              <a:rPr lang="pl-PL" dirty="0" err="1" smtClean="0"/>
              <a:t>Angular</a:t>
            </a:r>
            <a:r>
              <a:rPr lang="pl-PL" dirty="0" smtClean="0"/>
              <a:t> dostarcza szeroki zestaw narzędzi </a:t>
            </a:r>
            <a:r>
              <a:rPr lang="pl-PL" dirty="0" smtClean="0"/>
              <a:t>np. </a:t>
            </a:r>
            <a:r>
              <a:rPr lang="pl-PL" dirty="0" err="1" smtClean="0"/>
              <a:t>routing</a:t>
            </a:r>
            <a:r>
              <a:rPr lang="pl-PL" dirty="0" smtClean="0"/>
              <a:t>, formularze, klient HTTP, testowanie i więcej, co czyni go bardziej </a:t>
            </a:r>
            <a:r>
              <a:rPr lang="pl-PL" dirty="0" smtClean="0"/>
              <a:t>opcjonalny/uniwersalny niż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3. </a:t>
            </a:r>
            <a:r>
              <a:rPr lang="pl-PL" dirty="0" err="1" smtClean="0"/>
              <a:t>Vue.js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 smtClean="0"/>
              <a:t>Opis</a:t>
            </a:r>
            <a:r>
              <a:rPr lang="pl-PL" dirty="0" smtClean="0"/>
              <a:t>: </a:t>
            </a:r>
            <a:r>
              <a:rPr lang="pl-PL" dirty="0" smtClean="0"/>
              <a:t> </a:t>
            </a:r>
            <a:r>
              <a:rPr lang="pl-PL" dirty="0" err="1" smtClean="0"/>
              <a:t>Vue.js</a:t>
            </a:r>
            <a:r>
              <a:rPr lang="pl-PL" dirty="0" smtClean="0"/>
              <a:t> </a:t>
            </a:r>
            <a:r>
              <a:rPr lang="pl-PL" dirty="0" smtClean="0"/>
              <a:t>to progresywny </a:t>
            </a:r>
            <a:r>
              <a:rPr lang="pl-PL" dirty="0" err="1" smtClean="0"/>
              <a:t>framework</a:t>
            </a:r>
            <a:r>
              <a:rPr lang="pl-PL" dirty="0" smtClean="0"/>
              <a:t>, który można stopniowo adoptować (jego implementacja w projektach może następować </a:t>
            </a:r>
            <a:r>
              <a:rPr lang="pl-PL" dirty="0" smtClean="0"/>
              <a:t>stopniowo). </a:t>
            </a:r>
            <a:r>
              <a:rPr lang="pl-PL" dirty="0" smtClean="0"/>
              <a:t>Znany z łatwości w nauce, oferuje elastyczne podejście do tworzenia interfejsów użytkownika oraz aplikacji </a:t>
            </a:r>
            <a:r>
              <a:rPr lang="pl-PL" dirty="0" smtClean="0"/>
              <a:t>jednostronicowych.</a:t>
            </a:r>
          </a:p>
          <a:p>
            <a:r>
              <a:rPr lang="pl-PL" b="1" dirty="0" smtClean="0"/>
              <a:t>Zastosowania</a:t>
            </a:r>
            <a:r>
              <a:rPr lang="pl-PL" dirty="0" smtClean="0"/>
              <a:t>: </a:t>
            </a:r>
            <a:r>
              <a:rPr lang="pl-PL" dirty="0" smtClean="0"/>
              <a:t> </a:t>
            </a:r>
            <a:r>
              <a:rPr lang="pl-PL" dirty="0" err="1" smtClean="0"/>
              <a:t>Vue</a:t>
            </a:r>
            <a:r>
              <a:rPr lang="pl-PL" dirty="0" smtClean="0"/>
              <a:t> </a:t>
            </a:r>
            <a:r>
              <a:rPr lang="pl-PL" dirty="0" smtClean="0"/>
              <a:t>jest wykorzystywany w różnego rodzaju projektach internetowych od prostych stron po zaawansowane SPA. Popularność zdobywa wśród developerów indywidualnych i małych firm ze względu na prostotę i szybkość działania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Porównanie</a:t>
            </a:r>
            <a:r>
              <a:rPr lang="pl-PL" dirty="0" smtClean="0"/>
              <a:t>: </a:t>
            </a:r>
            <a:r>
              <a:rPr lang="pl-PL" dirty="0" smtClean="0"/>
              <a:t> </a:t>
            </a:r>
            <a:r>
              <a:rPr lang="pl-PL" dirty="0" err="1" smtClean="0"/>
              <a:t>Vue</a:t>
            </a:r>
            <a:r>
              <a:rPr lang="pl-PL" dirty="0" smtClean="0"/>
              <a:t> </a:t>
            </a:r>
            <a:r>
              <a:rPr lang="pl-PL" dirty="0" smtClean="0"/>
              <a:t>jest łatwiejszy w nauce niż </a:t>
            </a:r>
            <a:r>
              <a:rPr lang="pl-PL" dirty="0" err="1" smtClean="0"/>
              <a:t>Angular</a:t>
            </a:r>
            <a:r>
              <a:rPr lang="pl-PL" dirty="0" smtClean="0"/>
              <a:t>, oferuje podobną modularność i elastyczność co </a:t>
            </a:r>
            <a:r>
              <a:rPr lang="pl-PL" dirty="0" err="1" smtClean="0"/>
              <a:t>React</a:t>
            </a:r>
            <a:r>
              <a:rPr lang="pl-PL" dirty="0" smtClean="0"/>
              <a:t>, lecz z mniejszym obciążeniem konfiguracją.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4. </a:t>
            </a:r>
            <a:r>
              <a:rPr lang="pl-PL" dirty="0" err="1" smtClean="0"/>
              <a:t>Svelte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Opis</a:t>
            </a:r>
            <a:r>
              <a:rPr lang="pl-PL" dirty="0" smtClean="0"/>
              <a:t>: </a:t>
            </a:r>
            <a:r>
              <a:rPr lang="pl-PL" dirty="0" err="1" smtClean="0"/>
              <a:t>Svelte</a:t>
            </a:r>
            <a:r>
              <a:rPr lang="pl-PL" dirty="0" smtClean="0"/>
              <a:t> różni się od innych </a:t>
            </a:r>
            <a:r>
              <a:rPr lang="pl-PL" dirty="0" err="1" smtClean="0"/>
              <a:t>frameworków</a:t>
            </a:r>
            <a:r>
              <a:rPr lang="pl-PL" dirty="0" smtClean="0"/>
              <a:t> tym, że przekształca aplikację w optymalny kod imperatywny podczas kompilacji, zamiast używać wirtualnego DOM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Zastosowania</a:t>
            </a:r>
            <a:r>
              <a:rPr lang="pl-PL" dirty="0" smtClean="0"/>
              <a:t>: </a:t>
            </a:r>
            <a:r>
              <a:rPr lang="pl-PL" dirty="0" err="1" smtClean="0"/>
              <a:t>Svelte</a:t>
            </a:r>
            <a:r>
              <a:rPr lang="pl-PL" dirty="0" smtClean="0"/>
              <a:t> jest stosunkowo nowy i nadaje się do budowania nowoczesnych aplikacji internetowych, które są szybkie i lekkie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Porównanie</a:t>
            </a:r>
            <a:r>
              <a:rPr lang="pl-PL" dirty="0" smtClean="0"/>
              <a:t>: W przeciwieństwie do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Angular</a:t>
            </a:r>
            <a:r>
              <a:rPr lang="pl-PL" dirty="0" smtClean="0"/>
              <a:t> czy </a:t>
            </a:r>
            <a:r>
              <a:rPr lang="pl-PL" dirty="0" err="1" smtClean="0"/>
              <a:t>Vue</a:t>
            </a:r>
            <a:r>
              <a:rPr lang="pl-PL" dirty="0" smtClean="0"/>
              <a:t>, </a:t>
            </a:r>
            <a:r>
              <a:rPr lang="pl-PL" dirty="0" err="1" smtClean="0"/>
              <a:t>Svelte</a:t>
            </a:r>
            <a:r>
              <a:rPr lang="pl-PL" dirty="0" smtClean="0"/>
              <a:t> stara się zminimalizować ilość kodu </a:t>
            </a:r>
            <a:r>
              <a:rPr lang="pl-PL" dirty="0" err="1" smtClean="0"/>
              <a:t>JavaScript</a:t>
            </a:r>
            <a:r>
              <a:rPr lang="pl-PL" dirty="0" smtClean="0"/>
              <a:t> potrzebnego do uruchomienia aplikacji poprzez kompilację komponentów w optymalny kod.</a:t>
            </a:r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Porównanie i zastosowania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Angular</a:t>
            </a:r>
            <a:r>
              <a:rPr lang="pl-PL" dirty="0" smtClean="0"/>
              <a:t> i </a:t>
            </a:r>
            <a:r>
              <a:rPr lang="pl-PL" dirty="0" err="1" smtClean="0"/>
              <a:t>Vue</a:t>
            </a:r>
            <a:r>
              <a:rPr lang="pl-PL" dirty="0" smtClean="0"/>
              <a:t> są najczęściej wybieranymi </a:t>
            </a:r>
            <a:r>
              <a:rPr lang="pl-PL" dirty="0" err="1" smtClean="0"/>
              <a:t>frameworkami</a:t>
            </a:r>
            <a:r>
              <a:rPr lang="pl-PL" dirty="0" smtClean="0"/>
              <a:t> i każdy z nich ma swoje unikalne zalety. </a:t>
            </a:r>
            <a:r>
              <a:rPr lang="pl-PL" dirty="0" err="1" smtClean="0"/>
              <a:t>React</a:t>
            </a:r>
            <a:r>
              <a:rPr lang="pl-PL" dirty="0" smtClean="0"/>
              <a:t> jest szeroko stosowany w </a:t>
            </a:r>
            <a:r>
              <a:rPr lang="pl-PL" dirty="0" smtClean="0"/>
              <a:t>biznesie </a:t>
            </a:r>
            <a:r>
              <a:rPr lang="pl-PL" b="1" dirty="0" smtClean="0"/>
              <a:t>dla dynamicznych aplikacji, </a:t>
            </a:r>
            <a:r>
              <a:rPr lang="pl-PL" dirty="0" err="1" smtClean="0"/>
              <a:t>Angular</a:t>
            </a:r>
            <a:r>
              <a:rPr lang="pl-PL" dirty="0" smtClean="0"/>
              <a:t> jest preferowany w dużych projektach </a:t>
            </a:r>
            <a:r>
              <a:rPr lang="pl-PL" dirty="0" err="1" smtClean="0"/>
              <a:t>enterprise</a:t>
            </a:r>
            <a:r>
              <a:rPr lang="pl-PL" dirty="0" smtClean="0"/>
              <a:t> z </a:t>
            </a:r>
            <a:r>
              <a:rPr lang="pl-PL" b="1" dirty="0" smtClean="0"/>
              <a:t>kompleksową architekturą</a:t>
            </a:r>
            <a:r>
              <a:rPr lang="pl-PL" dirty="0" smtClean="0"/>
              <a:t>, a </a:t>
            </a:r>
            <a:r>
              <a:rPr lang="pl-PL" dirty="0" err="1" smtClean="0"/>
              <a:t>Vue</a:t>
            </a:r>
            <a:r>
              <a:rPr lang="pl-PL" dirty="0" smtClean="0"/>
              <a:t> zdobywa uznanie dla mniejszych projektów, oferując łatwość w nauce i elastyczność. </a:t>
            </a:r>
            <a:r>
              <a:rPr lang="pl-PL" dirty="0" err="1" smtClean="0"/>
              <a:t>Svelte</a:t>
            </a:r>
            <a:r>
              <a:rPr lang="pl-PL" dirty="0" smtClean="0"/>
              <a:t> z kolei wprowadza nową koncepcję i może być dobrą opcją dla projektów, gdzie wydajność i szybkość są krytyczne.</a:t>
            </a:r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Wybór odpowiedniego </a:t>
            </a:r>
            <a:r>
              <a:rPr lang="pl-PL" dirty="0" err="1" smtClean="0"/>
              <a:t>frameworka</a:t>
            </a:r>
            <a:r>
              <a:rPr lang="pl-PL" dirty="0" smtClean="0"/>
              <a:t> zależy od wymagań projektu, zespołu deweloperskiego i innych czynników, takich jak istniejące umiejętności, preferencje w zakresie architektury i planowane utrzymanie projektu.</a:t>
            </a:r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4008</TotalTime>
  <Words>2249</Words>
  <Application>Microsoft Office PowerPoint</Application>
  <PresentationFormat>Pokaz na ekranie (4:3)</PresentationFormat>
  <Paragraphs>229</Paragraphs>
  <Slides>42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42</vt:i4>
      </vt:variant>
    </vt:vector>
  </HeadingPairs>
  <TitlesOfParts>
    <vt:vector size="43" baseType="lpstr">
      <vt:lpstr>Początek</vt:lpstr>
      <vt:lpstr>Frameworki JavaScript</vt:lpstr>
      <vt:lpstr>SPA</vt:lpstr>
      <vt:lpstr>Slajd 3</vt:lpstr>
      <vt:lpstr>1. React</vt:lpstr>
      <vt:lpstr>2. Angular</vt:lpstr>
      <vt:lpstr>3. Vue.js</vt:lpstr>
      <vt:lpstr>4. Svelte</vt:lpstr>
      <vt:lpstr>Porównanie i zastosowania</vt:lpstr>
      <vt:lpstr>Slajd 9</vt:lpstr>
      <vt:lpstr>Slajd 10</vt:lpstr>
      <vt:lpstr>Slajd 11</vt:lpstr>
      <vt:lpstr>REACT</vt:lpstr>
      <vt:lpstr>Początki</vt:lpstr>
      <vt:lpstr>Rozwój i wzrost popularności</vt:lpstr>
      <vt:lpstr>Ważne kamienie milowe</vt:lpstr>
      <vt:lpstr>Rozwój ekosystemu</vt:lpstr>
      <vt:lpstr>Wpływ na biznes</vt:lpstr>
      <vt:lpstr>Slajd 18</vt:lpstr>
      <vt:lpstr>Slajd 19</vt:lpstr>
      <vt:lpstr>Slajd 20</vt:lpstr>
      <vt:lpstr>Slajd 21</vt:lpstr>
      <vt:lpstr>Wady i zalety stosowania Reacta </vt:lpstr>
      <vt:lpstr>Slajd 23</vt:lpstr>
      <vt:lpstr>Slajd 24</vt:lpstr>
      <vt:lpstr>Jak łączyć Reacta z innymi językami programowania?</vt:lpstr>
      <vt:lpstr>React + Node.js</vt:lpstr>
      <vt:lpstr>React + Symfony</vt:lpstr>
      <vt:lpstr>React + Drupal</vt:lpstr>
      <vt:lpstr>React + Laravel</vt:lpstr>
      <vt:lpstr>Projekty z React</vt:lpstr>
      <vt:lpstr>1. Konfiguracja środowiska</vt:lpstr>
      <vt:lpstr>2. Utworzenie projektu React</vt:lpstr>
      <vt:lpstr>Dodanie formularza w React</vt:lpstr>
      <vt:lpstr>Slajd 34</vt:lpstr>
      <vt:lpstr>TŁUMACZENIE</vt:lpstr>
      <vt:lpstr>Slajd 36</vt:lpstr>
      <vt:lpstr>Funkcja handleChange</vt:lpstr>
      <vt:lpstr>Slajd 38</vt:lpstr>
      <vt:lpstr>Funkcja handleSubmit</vt:lpstr>
      <vt:lpstr>4. Konfiguracja serwera Express</vt:lpstr>
      <vt:lpstr>Stwórz plik server.js:</vt:lpstr>
      <vt:lpstr>5. Uruchomienie projektu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hp</dc:creator>
  <cp:lastModifiedBy>hp</cp:lastModifiedBy>
  <cp:revision>13</cp:revision>
  <dcterms:created xsi:type="dcterms:W3CDTF">2025-01-20T13:02:31Z</dcterms:created>
  <dcterms:modified xsi:type="dcterms:W3CDTF">2025-01-23T07:51:03Z</dcterms:modified>
</cp:coreProperties>
</file>