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44A5C6-0CDB-4453-A921-4E098F95E458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9462B3-ED87-4823-BF61-32988A248F2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Historia rozwoju </a:t>
            </a:r>
            <a:r>
              <a:rPr lang="pl-PL" dirty="0" err="1" smtClean="0"/>
              <a:t>JavaScript</a:t>
            </a:r>
            <a:r>
              <a:rPr lang="pl-PL" dirty="0" smtClean="0"/>
              <a:t> -</a:t>
            </a:r>
            <a:r>
              <a:rPr lang="pl-PL" dirty="0" err="1" smtClean="0"/>
              <a:t>ECMAScript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ECMAScript</a:t>
            </a:r>
            <a:r>
              <a:rPr lang="pl-PL" dirty="0" smtClean="0"/>
              <a:t> 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 smtClean="0"/>
              <a:t>Wersja piąta została wydana w okresie największego rozwoju stron internetowych, które powoli przestały być postrzegane wyłącznie jako proste strony informacyjne, a coraz częściej tworzone były jako rozbudowane i zaawansowane aplikacje. </a:t>
            </a:r>
            <a:r>
              <a:rPr lang="pl-PL" b="1" dirty="0" smtClean="0"/>
              <a:t>Umożliwiało to łatwe zapewnienie </a:t>
            </a:r>
            <a:r>
              <a:rPr lang="pl-PL" b="1" dirty="0" err="1" smtClean="0"/>
              <a:t>multiplatformowości</a:t>
            </a:r>
            <a:r>
              <a:rPr lang="pl-PL" b="1" dirty="0" smtClean="0"/>
              <a:t> dla aplikacji</a:t>
            </a:r>
            <a:r>
              <a:rPr lang="pl-PL" dirty="0" smtClean="0"/>
              <a:t>, gdyż do jej uruchomienia wystarczyła odpowiednia wersja przeglądarki internetowej, obsługującej </a:t>
            </a:r>
            <a:r>
              <a:rPr lang="pl-PL" dirty="0" err="1" smtClean="0"/>
              <a:t>ECMAScript</a:t>
            </a:r>
            <a:r>
              <a:rPr lang="pl-PL" dirty="0" smtClean="0"/>
              <a:t> 5. Warto w tym miejscu wspomnieć, że wersja ta wprowadziła natywną obsługę </a:t>
            </a:r>
            <a:r>
              <a:rPr lang="pl-PL" b="1" dirty="0" smtClean="0"/>
              <a:t>formatu JSON, co istotnie ułatwiło pracę z technologią </a:t>
            </a:r>
            <a:r>
              <a:rPr lang="pl-PL" b="1" dirty="0" err="1" smtClean="0"/>
              <a:t>Ajax</a:t>
            </a:r>
            <a:r>
              <a:rPr lang="pl-PL" b="1" dirty="0" smtClean="0"/>
              <a:t>, </a:t>
            </a:r>
            <a:r>
              <a:rPr lang="pl-PL" dirty="0" smtClean="0"/>
              <a:t>a tym samym znacznie rozpowszechniło jej wykorzystanie w aplikacjach.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ECMAScript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Kolejna wersja, </a:t>
            </a:r>
            <a:r>
              <a:rPr lang="pl-PL" dirty="0" err="1" smtClean="0"/>
              <a:t>ECMAScript</a:t>
            </a:r>
            <a:r>
              <a:rPr lang="pl-PL" dirty="0" smtClean="0"/>
              <a:t> 6</a:t>
            </a:r>
            <a:r>
              <a:rPr lang="pl-PL" b="1" dirty="0" smtClean="0"/>
              <a:t>, została wydana w roku 2015 i przyniosła kolejne, tym razem bardzo istotne zmiany dotyczące zarówno nowych funkcjonalności, jak i — przede wszystkim — składni języka</a:t>
            </a:r>
            <a:r>
              <a:rPr lang="pl-PL" dirty="0" smtClean="0"/>
              <a:t>. Od tej pory komitet TC-39 zapowiada, że kolejne wersje </a:t>
            </a:r>
            <a:r>
              <a:rPr lang="pl-PL" dirty="0" err="1" smtClean="0"/>
              <a:t>ECMAScript</a:t>
            </a:r>
            <a:r>
              <a:rPr lang="pl-PL" dirty="0" smtClean="0"/>
              <a:t> będą wydawane co roku, aby uniknąć wprowadzania od razu tak wielu modyfikacji. </a:t>
            </a:r>
            <a:r>
              <a:rPr lang="pl-PL" dirty="0" smtClean="0"/>
              <a:t>N</a:t>
            </a:r>
            <a:r>
              <a:rPr lang="pl-PL" dirty="0" smtClean="0"/>
              <a:t>ajnowszym </a:t>
            </a:r>
            <a:r>
              <a:rPr lang="pl-PL" dirty="0" smtClean="0"/>
              <a:t>standardem jest </a:t>
            </a:r>
            <a:r>
              <a:rPr lang="pl-PL" dirty="0" err="1" smtClean="0"/>
              <a:t>ECMAScript</a:t>
            </a:r>
            <a:r>
              <a:rPr lang="pl-PL" dirty="0" smtClean="0"/>
              <a:t> </a:t>
            </a:r>
            <a:r>
              <a:rPr lang="pl-PL" dirty="0" smtClean="0"/>
              <a:t>2024, </a:t>
            </a:r>
            <a:r>
              <a:rPr lang="pl-PL" dirty="0" smtClean="0"/>
              <a:t>który jest już zaimplementowany w większości nowych przeglądarek internetowych i innych środowisk (np. </a:t>
            </a:r>
            <a:r>
              <a:rPr lang="pl-PL" dirty="0" err="1" smtClean="0"/>
              <a:t>Node.js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358114" cy="496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00034" y="428604"/>
            <a:ext cx="8229600" cy="4937760"/>
          </a:xfrm>
        </p:spPr>
        <p:txBody>
          <a:bodyPr>
            <a:noAutofit/>
          </a:bodyPr>
          <a:lstStyle/>
          <a:p>
            <a:r>
              <a:rPr lang="pl-PL" sz="1600" u="sng" dirty="0" smtClean="0"/>
              <a:t>ES6 </a:t>
            </a:r>
            <a:r>
              <a:rPr lang="pl-PL" sz="1600" u="sng" dirty="0" smtClean="0"/>
              <a:t>(2015</a:t>
            </a:r>
            <a:r>
              <a:rPr lang="pl-PL" sz="1600" u="sng" dirty="0" smtClean="0"/>
              <a:t>)– </a:t>
            </a:r>
            <a:r>
              <a:rPr lang="pl-PL" sz="1600" u="sng" dirty="0" smtClean="0"/>
              <a:t>Duża aktualizacja</a:t>
            </a:r>
          </a:p>
          <a:p>
            <a:r>
              <a:rPr lang="pl-PL" sz="1600" dirty="0" smtClean="0"/>
              <a:t>ES6, znany również jako </a:t>
            </a:r>
            <a:r>
              <a:rPr lang="pl-PL" sz="1600" dirty="0" err="1" smtClean="0"/>
              <a:t>ECMAScript</a:t>
            </a:r>
            <a:r>
              <a:rPr lang="pl-PL" sz="1600" dirty="0" smtClean="0"/>
              <a:t> 2015, wprowadził wiele znaczących funkcji, które zrewolucjonizowały </a:t>
            </a:r>
            <a:r>
              <a:rPr lang="pl-PL" sz="1600" dirty="0" err="1" smtClean="0"/>
              <a:t>JavaScript</a:t>
            </a:r>
            <a:r>
              <a:rPr lang="pl-PL" sz="1600" dirty="0" smtClean="0"/>
              <a:t>:</a:t>
            </a:r>
          </a:p>
          <a:p>
            <a:r>
              <a:rPr lang="pl-PL" sz="1600" dirty="0" smtClean="0"/>
              <a:t>- **</a:t>
            </a:r>
            <a:r>
              <a:rPr lang="pl-PL" sz="1600" dirty="0" err="1" smtClean="0"/>
              <a:t>Let</a:t>
            </a:r>
            <a:r>
              <a:rPr lang="pl-PL" sz="1600" dirty="0" smtClean="0"/>
              <a:t>/</a:t>
            </a:r>
            <a:r>
              <a:rPr lang="pl-PL" sz="1600" dirty="0" err="1" smtClean="0"/>
              <a:t>Const</a:t>
            </a:r>
            <a:r>
              <a:rPr lang="pl-PL" sz="1600" dirty="0" smtClean="0"/>
              <a:t>**: Nowe słowa kluczowe do deklaracji zmiennych, które umożliwiają lepszą kontrolę zakresu zmiennych (</a:t>
            </a:r>
            <a:r>
              <a:rPr lang="pl-PL" sz="1600" dirty="0" err="1" smtClean="0"/>
              <a:t>block-scoped</a:t>
            </a:r>
            <a:r>
              <a:rPr lang="pl-PL" sz="1600" dirty="0" smtClean="0"/>
              <a:t>).</a:t>
            </a:r>
          </a:p>
          <a:p>
            <a:r>
              <a:rPr lang="pl-PL" sz="1600" dirty="0" smtClean="0"/>
              <a:t>- **Strzałkowe funkcje (Arrow </a:t>
            </a:r>
            <a:r>
              <a:rPr lang="pl-PL" sz="1600" dirty="0" err="1" smtClean="0"/>
              <a:t>functions</a:t>
            </a:r>
            <a:r>
              <a:rPr lang="pl-PL" sz="1600" dirty="0" smtClean="0"/>
              <a:t>)**: Skrócona składnia funkcji, która automatycznie wiąże `</a:t>
            </a:r>
            <a:r>
              <a:rPr lang="pl-PL" sz="1600" dirty="0" err="1" smtClean="0"/>
              <a:t>this</a:t>
            </a:r>
            <a:r>
              <a:rPr lang="pl-PL" sz="1600" dirty="0" smtClean="0"/>
              <a:t>`.</a:t>
            </a:r>
          </a:p>
          <a:p>
            <a:r>
              <a:rPr lang="pl-PL" sz="1600" dirty="0" smtClean="0"/>
              <a:t>- **Szablony </a:t>
            </a:r>
            <a:r>
              <a:rPr lang="pl-PL" sz="1600" dirty="0" err="1" smtClean="0"/>
              <a:t>stringów</a:t>
            </a:r>
            <a:r>
              <a:rPr lang="pl-PL" sz="1600" dirty="0" smtClean="0"/>
              <a:t> (</a:t>
            </a:r>
            <a:r>
              <a:rPr lang="pl-PL" sz="1600" dirty="0" err="1" smtClean="0"/>
              <a:t>Template</a:t>
            </a:r>
            <a:r>
              <a:rPr lang="pl-PL" sz="1600" dirty="0" smtClean="0"/>
              <a:t> </a:t>
            </a:r>
            <a:r>
              <a:rPr lang="pl-PL" sz="1600" dirty="0" err="1" smtClean="0"/>
              <a:t>literals</a:t>
            </a:r>
            <a:r>
              <a:rPr lang="pl-PL" sz="1600" dirty="0" smtClean="0"/>
              <a:t>)**: Wprowadzenie </a:t>
            </a:r>
            <a:r>
              <a:rPr lang="pl-PL" sz="1600" dirty="0" err="1" smtClean="0"/>
              <a:t>backticków</a:t>
            </a:r>
            <a:r>
              <a:rPr lang="pl-PL" sz="1600" dirty="0" smtClean="0"/>
              <a:t> (`) do tworzenia </a:t>
            </a:r>
            <a:r>
              <a:rPr lang="pl-PL" sz="1600" dirty="0" err="1" smtClean="0"/>
              <a:t>stringów</a:t>
            </a:r>
            <a:r>
              <a:rPr lang="pl-PL" sz="1600" dirty="0" smtClean="0"/>
              <a:t> z wbudowanym wyrażeniem (`${}`).</a:t>
            </a:r>
          </a:p>
          <a:p>
            <a:r>
              <a:rPr lang="pl-PL" sz="1600" dirty="0" smtClean="0"/>
              <a:t>- **Klasy (</a:t>
            </a:r>
            <a:r>
              <a:rPr lang="pl-PL" sz="1600" dirty="0" err="1" smtClean="0"/>
              <a:t>Classes</a:t>
            </a:r>
            <a:r>
              <a:rPr lang="pl-PL" sz="1600" dirty="0" smtClean="0"/>
              <a:t>)**: Nowy sposób deklaracji klas oparty na składni obiektowej, podobny do innych języków.</a:t>
            </a:r>
          </a:p>
          <a:p>
            <a:r>
              <a:rPr lang="pl-PL" sz="1600" dirty="0" smtClean="0"/>
              <a:t>- **Moduły (</a:t>
            </a:r>
            <a:r>
              <a:rPr lang="pl-PL" sz="1600" dirty="0" err="1" smtClean="0"/>
              <a:t>Modules</a:t>
            </a:r>
            <a:r>
              <a:rPr lang="pl-PL" sz="1600" dirty="0" smtClean="0"/>
              <a:t>)**: Import i export zmiennych i funkcji między plikami.</a:t>
            </a:r>
          </a:p>
          <a:p>
            <a:r>
              <a:rPr lang="pl-PL" sz="1600" dirty="0" smtClean="0"/>
              <a:t>- **Obietnice (</a:t>
            </a:r>
            <a:r>
              <a:rPr lang="pl-PL" sz="1600" dirty="0" err="1" smtClean="0"/>
              <a:t>Promises</a:t>
            </a:r>
            <a:r>
              <a:rPr lang="pl-PL" sz="1600" dirty="0" smtClean="0"/>
              <a:t>)**: Ułatwienie pracy z asynchronicznością w </a:t>
            </a:r>
            <a:r>
              <a:rPr lang="pl-PL" sz="1600" dirty="0" err="1" smtClean="0"/>
              <a:t>JavaScript</a:t>
            </a:r>
            <a:r>
              <a:rPr lang="pl-PL" sz="1600" dirty="0" smtClean="0"/>
              <a:t>.</a:t>
            </a:r>
          </a:p>
          <a:p>
            <a:r>
              <a:rPr lang="pl-PL" sz="1600" dirty="0" smtClean="0"/>
              <a:t>- **</a:t>
            </a:r>
            <a:r>
              <a:rPr lang="pl-PL" sz="1600" dirty="0" err="1" smtClean="0"/>
              <a:t>Destrukturyzacja</a:t>
            </a:r>
            <a:r>
              <a:rPr lang="pl-PL" sz="1600" dirty="0" smtClean="0"/>
              <a:t> (</a:t>
            </a:r>
            <a:r>
              <a:rPr lang="pl-PL" sz="1600" dirty="0" err="1" smtClean="0"/>
              <a:t>Destructuring</a:t>
            </a:r>
            <a:r>
              <a:rPr lang="pl-PL" sz="1600" dirty="0" smtClean="0"/>
              <a:t>)**: Łatwy sposób na wyodrębnianie wartości z tablic i obiektów.</a:t>
            </a:r>
          </a:p>
          <a:p>
            <a:r>
              <a:rPr lang="pl-PL" sz="1600" dirty="0" smtClean="0"/>
              <a:t> </a:t>
            </a:r>
          </a:p>
          <a:p>
            <a:r>
              <a:rPr lang="pl-PL" sz="1600" u="sng" dirty="0" smtClean="0"/>
              <a:t>ES7 </a:t>
            </a:r>
            <a:r>
              <a:rPr lang="pl-PL" sz="1600" u="sng" dirty="0" smtClean="0"/>
              <a:t>(2016</a:t>
            </a:r>
            <a:r>
              <a:rPr lang="pl-PL" sz="1600" u="sng" dirty="0" smtClean="0"/>
              <a:t>)</a:t>
            </a:r>
            <a:endParaRPr lang="pl-PL" sz="1600" u="sng" dirty="0" smtClean="0"/>
          </a:p>
          <a:p>
            <a:r>
              <a:rPr lang="pl-PL" sz="1600" dirty="0" smtClean="0"/>
              <a:t>- **Operator potęgowania**: Wprowadzenie operatora `**` do potęgowania liczb (np. `2 ** 3` dla 2 do potęgi 3).</a:t>
            </a:r>
          </a:p>
          <a:p>
            <a:r>
              <a:rPr lang="pl-PL" sz="1600" dirty="0" smtClean="0"/>
              <a:t>- **</a:t>
            </a:r>
            <a:r>
              <a:rPr lang="pl-PL" sz="1600" dirty="0" err="1" smtClean="0"/>
              <a:t>Array.prototype.includes</a:t>
            </a:r>
            <a:r>
              <a:rPr lang="pl-PL" sz="1600" dirty="0" smtClean="0"/>
              <a:t>**: Nowa metoda umożliwiająca łatwiejsze sprawdzanie, czy tablica zawiera określony </a:t>
            </a:r>
            <a:r>
              <a:rPr lang="pl-PL" sz="1600" dirty="0" smtClean="0"/>
              <a:t>element</a:t>
            </a:r>
            <a:endParaRPr lang="pl-PL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Javascript context : ECMAScript - Autotrader &amp; Carsguide Enginee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8"/>
            <a:ext cx="6629400" cy="258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Istotny punkt w historii rozwoju </a:t>
            </a:r>
            <a:r>
              <a:rPr lang="pl-PL" dirty="0" err="1" smtClean="0"/>
              <a:t>JavaScript</a:t>
            </a:r>
            <a:r>
              <a:rPr lang="pl-PL" dirty="0" smtClean="0"/>
              <a:t> nastąpił w listopadzie 1996 r., kiedy Stowarzyszenie ECMA (ang. </a:t>
            </a:r>
            <a:r>
              <a:rPr lang="pl-PL" dirty="0" err="1" smtClean="0"/>
              <a:t>European</a:t>
            </a:r>
            <a:r>
              <a:rPr lang="pl-PL" dirty="0" smtClean="0"/>
              <a:t> Computer </a:t>
            </a:r>
            <a:r>
              <a:rPr lang="pl-PL" dirty="0" err="1" smtClean="0"/>
              <a:t>Manufacturers</a:t>
            </a:r>
            <a:r>
              <a:rPr lang="pl-PL" dirty="0" smtClean="0"/>
              <a:t> </a:t>
            </a:r>
            <a:r>
              <a:rPr lang="pl-PL" dirty="0" err="1" smtClean="0"/>
              <a:t>Association</a:t>
            </a:r>
            <a:r>
              <a:rPr lang="pl-PL" dirty="0" smtClean="0"/>
              <a:t>) przejęła na siebie opracowywanie dalszych </a:t>
            </a:r>
            <a:r>
              <a:rPr lang="pl-PL" b="1" dirty="0" smtClean="0"/>
              <a:t>standardów i wytycznych dla języka</a:t>
            </a:r>
            <a:r>
              <a:rPr lang="pl-PL" dirty="0" smtClean="0"/>
              <a:t>. Standaryzacją języka zajmuje się do dnia dzisiejszego komitet TC-39.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l-PL" dirty="0" smtClean="0"/>
              <a:t>Należy tutaj zaznaczyć istotny fakt, że określenie </a:t>
            </a:r>
            <a:r>
              <a:rPr lang="pl-PL" b="1" dirty="0" err="1" smtClean="0"/>
              <a:t>JavaScript</a:t>
            </a:r>
            <a:r>
              <a:rPr lang="pl-PL" b="1" dirty="0" smtClean="0"/>
              <a:t> nie jest w pełni tożsame z </a:t>
            </a:r>
            <a:r>
              <a:rPr lang="pl-PL" b="1" dirty="0" err="1" smtClean="0"/>
              <a:t>ECMAScript</a:t>
            </a:r>
            <a:r>
              <a:rPr lang="pl-PL" b="1" dirty="0" smtClean="0"/>
              <a:t>.</a:t>
            </a:r>
            <a:r>
              <a:rPr lang="pl-PL" dirty="0" smtClean="0"/>
              <a:t> Co prawda potocznie nazwy te są używanie zamiennie, jednakże komitet TC-39 zajmuje się głównie rozwojem samego języka, jego składni, najważniejszych funkcjonalności itp. — i jest to właśnie </a:t>
            </a:r>
            <a:r>
              <a:rPr lang="pl-PL" dirty="0" err="1" smtClean="0"/>
              <a:t>ECMAScript</a:t>
            </a:r>
            <a:r>
              <a:rPr lang="pl-PL" dirty="0" smtClean="0"/>
              <a:t>. Natomiast </a:t>
            </a:r>
            <a:r>
              <a:rPr lang="pl-PL" dirty="0" err="1" smtClean="0"/>
              <a:t>JavaScript</a:t>
            </a:r>
            <a:r>
              <a:rPr lang="pl-PL" dirty="0" smtClean="0"/>
              <a:t> czasami określa się jako pewien nadzbiór </a:t>
            </a:r>
            <a:r>
              <a:rPr lang="pl-PL" dirty="0" err="1" smtClean="0"/>
              <a:t>ECMAScript</a:t>
            </a:r>
            <a:r>
              <a:rPr lang="pl-PL" dirty="0" smtClean="0"/>
              <a:t>,</a:t>
            </a:r>
            <a:r>
              <a:rPr lang="pl-PL" b="1" dirty="0" smtClean="0"/>
              <a:t> rozszerzony o funkcjonalności środowiska, w którym jest uruchamiana aplikacja</a:t>
            </a:r>
            <a:r>
              <a:rPr lang="pl-PL" dirty="0" smtClean="0"/>
              <a:t>, czyli np. funkcjonalności udostępniane przez przeglądarki internetowe (obsługa DOM, </a:t>
            </a:r>
            <a:r>
              <a:rPr lang="pl-PL" dirty="0" err="1" smtClean="0"/>
              <a:t>Ajax</a:t>
            </a:r>
            <a:r>
              <a:rPr lang="pl-PL" dirty="0" smtClean="0"/>
              <a:t>, </a:t>
            </a:r>
            <a:r>
              <a:rPr lang="pl-PL" dirty="0" err="1" smtClean="0"/>
              <a:t>WebSocket</a:t>
            </a:r>
            <a:r>
              <a:rPr lang="pl-PL" dirty="0" smtClean="0"/>
              <a:t> itp.), środowisko </a:t>
            </a:r>
            <a:r>
              <a:rPr lang="pl-PL" dirty="0" err="1" smtClean="0"/>
              <a:t>back-endowe</a:t>
            </a:r>
            <a:r>
              <a:rPr lang="pl-PL" dirty="0" smtClean="0"/>
              <a:t> </a:t>
            </a:r>
            <a:r>
              <a:rPr lang="pl-PL" dirty="0" err="1" smtClean="0"/>
              <a:t>Node.js</a:t>
            </a:r>
            <a:r>
              <a:rPr lang="pl-PL" dirty="0" smtClean="0"/>
              <a:t> (pozwalające m.in. na obsługę systemu plików, tworzenie serwera HTTP itp.) czy wiele innych, specyficznych środowisk wykorzystujących </a:t>
            </a:r>
            <a:r>
              <a:rPr lang="pl-PL" dirty="0" err="1" smtClean="0"/>
              <a:t>JavaScript</a:t>
            </a:r>
            <a:r>
              <a:rPr lang="pl-PL" dirty="0" smtClean="0"/>
              <a:t> (np. sterowniki </a:t>
            </a:r>
            <a:r>
              <a:rPr lang="pl-PL" dirty="0" err="1" smtClean="0"/>
              <a:t>Raspberry</a:t>
            </a:r>
            <a:r>
              <a:rPr lang="pl-PL" dirty="0" smtClean="0"/>
              <a:t> Pi).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l-PL" dirty="0" smtClean="0"/>
              <a:t>Pierwsza wersja </a:t>
            </a:r>
            <a:r>
              <a:rPr lang="pl-PL" dirty="0" err="1" smtClean="0"/>
              <a:t>ECMAScript</a:t>
            </a:r>
            <a:r>
              <a:rPr lang="pl-PL" dirty="0" smtClean="0"/>
              <a:t> została wydana w roku 1997 jako pierwszy, oficjalny standard stowarzyszenia ECMA. Został on zaimplementowany w przeglądarce </a:t>
            </a:r>
            <a:r>
              <a:rPr lang="pl-PL" dirty="0" err="1" smtClean="0"/>
              <a:t>Netscape</a:t>
            </a:r>
            <a:r>
              <a:rPr lang="pl-PL" dirty="0" smtClean="0"/>
              <a:t> </a:t>
            </a:r>
            <a:r>
              <a:rPr lang="pl-PL" dirty="0" err="1" smtClean="0"/>
              <a:t>Navigator</a:t>
            </a:r>
            <a:r>
              <a:rPr lang="pl-PL" dirty="0" smtClean="0"/>
              <a:t> 4.0. Widać zatem, że </a:t>
            </a:r>
            <a:r>
              <a:rPr lang="pl-PL" dirty="0" err="1" smtClean="0"/>
              <a:t>ECMAScript</a:t>
            </a:r>
            <a:r>
              <a:rPr lang="pl-PL" dirty="0" smtClean="0"/>
              <a:t> 1 nie była pierwszą wersją samego języka, ale pierwszą objętą oficjalną standaryzacją ECMA. W roku 1998 została wydana druga wersja standardu </a:t>
            </a:r>
            <a:r>
              <a:rPr lang="pl-PL" dirty="0" err="1" smtClean="0"/>
              <a:t>ECMAScript</a:t>
            </a:r>
            <a:r>
              <a:rPr lang="pl-PL" dirty="0" smtClean="0"/>
              <a:t>, mająca na celu głównie poprawienie kilku błędów z wersji pierwszej, nie wniosła natomiast nowych funkcjonalności dla programistów. Wartą wspomnienia ciekawostką jest to, że zarówno pierwsza i druga wersja </a:t>
            </a:r>
            <a:r>
              <a:rPr lang="pl-PL" dirty="0" err="1" smtClean="0"/>
              <a:t>ECMAScript</a:t>
            </a:r>
            <a:r>
              <a:rPr lang="pl-PL" dirty="0" smtClean="0"/>
              <a:t>, jak i zaimplementowany na ich podstawie w przeglądarkach </a:t>
            </a:r>
            <a:r>
              <a:rPr lang="pl-PL" dirty="0" err="1" smtClean="0"/>
              <a:t>JavaScript</a:t>
            </a:r>
            <a:r>
              <a:rPr lang="pl-PL" dirty="0" smtClean="0"/>
              <a:t>, nie obsługiwały wyjątków, czyli błędów, jakie mogą pojawić się w uruchomionej aplikacji.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Standard 3.0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W grudniu 1999 r. został wydany standard </a:t>
            </a:r>
            <a:r>
              <a:rPr lang="pl-PL" dirty="0" err="1" smtClean="0"/>
              <a:t>ECMAScript</a:t>
            </a:r>
            <a:r>
              <a:rPr lang="pl-PL" dirty="0" smtClean="0"/>
              <a:t> 3.0 i jest on uważany za</a:t>
            </a:r>
            <a:r>
              <a:rPr lang="pl-PL" b="1" dirty="0" smtClean="0"/>
              <a:t> pierwszą, największą jak dotąd zmianę w </a:t>
            </a:r>
            <a:r>
              <a:rPr lang="pl-PL" b="1" dirty="0" err="1" smtClean="0"/>
              <a:t>JavaScript</a:t>
            </a:r>
            <a:r>
              <a:rPr lang="pl-PL" b="1" dirty="0" smtClean="0"/>
              <a:t>,</a:t>
            </a:r>
            <a:r>
              <a:rPr lang="pl-PL" dirty="0" smtClean="0"/>
              <a:t> przynoszącą najwięcej nowych funkcjonalności, jak </a:t>
            </a:r>
            <a:r>
              <a:rPr lang="pl-PL" b="1" dirty="0" smtClean="0"/>
              <a:t>obsługa wyjątków (bloki </a:t>
            </a:r>
            <a:r>
              <a:rPr lang="pl-PL" b="1" dirty="0" err="1" smtClean="0"/>
              <a:t>try-catch</a:t>
            </a:r>
            <a:r>
              <a:rPr lang="pl-PL" b="1" dirty="0" smtClean="0"/>
              <a:t>), pętla </a:t>
            </a:r>
            <a:r>
              <a:rPr lang="pl-PL" b="1" dirty="0" err="1" smtClean="0"/>
              <a:t>do-while</a:t>
            </a:r>
            <a:r>
              <a:rPr lang="pl-PL" b="1" dirty="0" smtClean="0"/>
              <a:t>, nowe operatory </a:t>
            </a:r>
            <a:r>
              <a:rPr lang="pl-PL" b="1" dirty="0" err="1" smtClean="0"/>
              <a:t>(i</a:t>
            </a:r>
            <a:r>
              <a:rPr lang="pl-PL" b="1" dirty="0" smtClean="0"/>
              <a:t>n, </a:t>
            </a:r>
            <a:r>
              <a:rPr lang="pl-PL" b="1" dirty="0" err="1" smtClean="0"/>
              <a:t>instanceof</a:t>
            </a:r>
            <a:r>
              <a:rPr lang="pl-PL" b="1" dirty="0" smtClean="0"/>
              <a:t>), obsługa wyrażeń regularnych i wiele innych, dostępnych w podstawowych obiektach, głównie w </a:t>
            </a:r>
            <a:r>
              <a:rPr lang="pl-PL" b="1" dirty="0" err="1" smtClean="0"/>
              <a:t>String</a:t>
            </a:r>
            <a:r>
              <a:rPr lang="pl-PL" b="1" dirty="0" smtClean="0"/>
              <a:t> i </a:t>
            </a:r>
            <a:r>
              <a:rPr lang="pl-PL" b="1" dirty="0" err="1" smtClean="0"/>
              <a:t>Array</a:t>
            </a:r>
            <a:r>
              <a:rPr lang="pl-PL" b="1" dirty="0" smtClean="0"/>
              <a:t>.</a:t>
            </a:r>
            <a:endParaRPr lang="pl-PL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Ajax</a:t>
            </a:r>
            <a:r>
              <a:rPr lang="pl-PL" dirty="0" smtClean="0"/>
              <a:t> , JSON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Ponadto w tym samym roku został wprowadzony nowy sposób komunikacji między przeglądarką użytkownika a serwerem (tzw. </a:t>
            </a:r>
            <a:r>
              <a:rPr lang="pl-PL" dirty="0" err="1" smtClean="0"/>
              <a:t>back-endem</a:t>
            </a:r>
            <a:r>
              <a:rPr lang="pl-PL" dirty="0" smtClean="0"/>
              <a:t>), określany jako </a:t>
            </a:r>
            <a:r>
              <a:rPr lang="pl-PL" b="1" dirty="0" err="1" smtClean="0"/>
              <a:t>Ajax</a:t>
            </a:r>
            <a:r>
              <a:rPr lang="pl-PL" dirty="0" smtClean="0"/>
              <a:t>. Wiele źródeł podaje rozwinięcie tego skrótu jako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and XML, choć pojawia się coraz więcej głosów, że obecnie nie powinno się już traktować tego jako skrótu i stosować po prostu </a:t>
            </a:r>
            <a:r>
              <a:rPr lang="pl-PL" dirty="0" err="1" smtClean="0"/>
              <a:t>Ajax</a:t>
            </a:r>
            <a:r>
              <a:rPr lang="pl-PL" dirty="0" smtClean="0"/>
              <a:t> jako nazwę technologii (</a:t>
            </a:r>
            <a:r>
              <a:rPr lang="pl-PL" b="1" dirty="0" smtClean="0"/>
              <a:t>związane jest to m.in. z tym, że obecnie coraz rzadziej wykorzystuje się w tej komunikacji format XML, który zastąpiony został przez JSON</a:t>
            </a:r>
            <a:r>
              <a:rPr lang="pl-PL" dirty="0" smtClean="0"/>
              <a:t>). 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Niestety, </a:t>
            </a:r>
            <a:r>
              <a:rPr lang="pl-PL" dirty="0" err="1" smtClean="0"/>
              <a:t>Ajax</a:t>
            </a:r>
            <a:r>
              <a:rPr lang="pl-PL" dirty="0" smtClean="0"/>
              <a:t> nie jest częścią standardu </a:t>
            </a:r>
            <a:r>
              <a:rPr lang="pl-PL" dirty="0" err="1" smtClean="0"/>
              <a:t>ECMAScript</a:t>
            </a:r>
            <a:r>
              <a:rPr lang="pl-PL" dirty="0" smtClean="0"/>
              <a:t> i nie obyło się tutaj bez różnic w implementacjach, głównie między przeglądarką Internet Explorer (wymagającą tworzenia obiektu </a:t>
            </a:r>
            <a:r>
              <a:rPr lang="pl-PL" b="1" dirty="0" err="1" smtClean="0"/>
              <a:t>ActiveX</a:t>
            </a:r>
            <a:r>
              <a:rPr lang="pl-PL" dirty="0" smtClean="0"/>
              <a:t>) i przeglądarkami </a:t>
            </a:r>
            <a:r>
              <a:rPr lang="pl-PL" dirty="0" err="1" smtClean="0"/>
              <a:t>Netscape</a:t>
            </a:r>
            <a:r>
              <a:rPr lang="pl-PL" dirty="0" smtClean="0"/>
              <a:t> oraz </a:t>
            </a:r>
            <a:r>
              <a:rPr lang="pl-PL" dirty="0" err="1" smtClean="0"/>
              <a:t>Firefox</a:t>
            </a:r>
            <a:r>
              <a:rPr lang="pl-PL" dirty="0" smtClean="0"/>
              <a:t>, które obsługiwały natywnie obiekt </a:t>
            </a:r>
            <a:r>
              <a:rPr lang="pl-PL" b="1" dirty="0" err="1" smtClean="0"/>
              <a:t>XHMHttpRequest</a:t>
            </a:r>
            <a:r>
              <a:rPr lang="pl-PL" b="1" dirty="0" smtClean="0"/>
              <a:t>. </a:t>
            </a:r>
            <a:r>
              <a:rPr lang="pl-PL" dirty="0" smtClean="0"/>
              <a:t>W produkcie firmy Microsoft obsługa obiektu XHR została wprowadzona dopiero w wersji Internet Explorer 7.0.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ECMAScript</a:t>
            </a:r>
            <a:r>
              <a:rPr lang="pl-PL" dirty="0" smtClean="0"/>
              <a:t> 4 – której nie było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 smtClean="0"/>
              <a:t>Komitet standaryzacyjny TC-39, składający się </a:t>
            </a:r>
            <a:r>
              <a:rPr lang="pl-PL" dirty="0" err="1" smtClean="0"/>
              <a:t>m.in</a:t>
            </a:r>
            <a:r>
              <a:rPr lang="pl-PL" dirty="0" smtClean="0"/>
              <a:t> z przedstawicieli wiodących firm programistycznych, rozpoczął od razu prace nad kolejną wersją, czyli </a:t>
            </a:r>
            <a:r>
              <a:rPr lang="pl-PL" dirty="0" err="1" smtClean="0"/>
              <a:t>ECMAScript</a:t>
            </a:r>
            <a:r>
              <a:rPr lang="pl-PL" dirty="0" smtClean="0"/>
              <a:t> 4. Widząc coraz większe zainteresowanie deweloperów nowym językiem skryptowym, wielu członków ECMA chciało wprowadzać bardzo duże zmiany, obejmujące nie tylko dodanie nowych funkcjonalności, ale przede wszystkim istotne modyfikacje składni i podstawowych elementów języka, m.in. </a:t>
            </a:r>
            <a:r>
              <a:rPr lang="pl-PL" b="1" dirty="0" smtClean="0"/>
              <a:t>wprowadzenie klas, interfejsów, pakietów, przestrzeni nazw, </a:t>
            </a:r>
            <a:r>
              <a:rPr lang="pl-PL" b="1" dirty="0" err="1" smtClean="0"/>
              <a:t>iteratorów</a:t>
            </a:r>
            <a:r>
              <a:rPr lang="pl-PL" b="1" dirty="0" smtClean="0"/>
              <a:t>, generatorów, zmian w zachowaniu się zakresów blokowych, deklaracjach zmiennych, stałych </a:t>
            </a:r>
            <a:r>
              <a:rPr lang="pl-PL" dirty="0" smtClean="0"/>
              <a:t>itp. 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Tak istotne przekonstruowanie języka doprowadziło </a:t>
            </a:r>
            <a:r>
              <a:rPr lang="pl-PL" b="1" dirty="0" smtClean="0"/>
              <a:t>do wielu nieporozumień między członkami zespołu </a:t>
            </a:r>
            <a:r>
              <a:rPr lang="pl-PL" dirty="0" smtClean="0"/>
              <a:t>i praktycznie uniemożliwiło opracowanie kompromisowej wersji oficjalnego standardu.</a:t>
            </a:r>
          </a:p>
          <a:p>
            <a:pPr algn="just"/>
            <a:r>
              <a:rPr lang="pl-PL" dirty="0" smtClean="0"/>
              <a:t>W konsekwencji zdecydowano się porzucić prace nad wersją czwartą i komitet postanowił wprowadzić nową wersję, obejmującą głównie zmiany w </a:t>
            </a:r>
            <a:r>
              <a:rPr lang="pl-PL" dirty="0" err="1" smtClean="0"/>
              <a:t>funkcjonalnościach</a:t>
            </a:r>
            <a:r>
              <a:rPr lang="pl-PL" dirty="0" smtClean="0"/>
              <a:t>, bez modyfikowania składni języka. Początkowo miała to być wersja 3.1, jednakże ostatecznie nowy standard wydano jako </a:t>
            </a:r>
            <a:r>
              <a:rPr lang="pl-PL" dirty="0" err="1" smtClean="0"/>
              <a:t>ECMAScript</a:t>
            </a:r>
            <a:r>
              <a:rPr lang="pl-PL" dirty="0" smtClean="0"/>
              <a:t> 5.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8552</TotalTime>
  <Words>971</Words>
  <Application>Microsoft Office PowerPoint</Application>
  <PresentationFormat>Pokaz na ekranie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Początek</vt:lpstr>
      <vt:lpstr>Historia rozwoju JavaScript -ECMAScript</vt:lpstr>
      <vt:lpstr>Slajd 2</vt:lpstr>
      <vt:lpstr>Slajd 3</vt:lpstr>
      <vt:lpstr>Slajd 4</vt:lpstr>
      <vt:lpstr>Standard 3.0</vt:lpstr>
      <vt:lpstr>Ajax , JSON</vt:lpstr>
      <vt:lpstr>Slajd 7</vt:lpstr>
      <vt:lpstr>ECMAScript 4 – której nie było</vt:lpstr>
      <vt:lpstr>Slajd 9</vt:lpstr>
      <vt:lpstr>ECMAScript 5</vt:lpstr>
      <vt:lpstr>ECMAScript</vt:lpstr>
      <vt:lpstr>Slajd 12</vt:lpstr>
      <vt:lpstr>Slajd 13</vt:lpstr>
      <vt:lpstr>Slajd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rozwoju JavaScript -ECMAScript</dc:title>
  <dc:creator>hp</dc:creator>
  <cp:lastModifiedBy>hp</cp:lastModifiedBy>
  <cp:revision>3</cp:revision>
  <dcterms:created xsi:type="dcterms:W3CDTF">2024-09-20T07:28:20Z</dcterms:created>
  <dcterms:modified xsi:type="dcterms:W3CDTF">2024-10-17T06:32:07Z</dcterms:modified>
</cp:coreProperties>
</file>