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8" r:id="rId62"/>
    <p:sldId id="319" r:id="rId63"/>
    <p:sldId id="320" r:id="rId64"/>
    <p:sldId id="321" r:id="rId65"/>
    <p:sldId id="322" r:id="rId66"/>
    <p:sldId id="323" r:id="rId67"/>
    <p:sldId id="324" r:id="rId68"/>
    <p:sldId id="326" r:id="rId69"/>
    <p:sldId id="327" r:id="rId70"/>
    <p:sldId id="328" r:id="rId71"/>
    <p:sldId id="329" r:id="rId72"/>
    <p:sldId id="330" r:id="rId73"/>
    <p:sldId id="331" r:id="rId74"/>
    <p:sldId id="333" r:id="rId75"/>
    <p:sldId id="334" r:id="rId76"/>
    <p:sldId id="335" r:id="rId77"/>
    <p:sldId id="336" r:id="rId78"/>
    <p:sldId id="338" r:id="rId79"/>
    <p:sldId id="339" r:id="rId80"/>
    <p:sldId id="340" r:id="rId81"/>
    <p:sldId id="341" r:id="rId82"/>
    <p:sldId id="342" r:id="rId83"/>
    <p:sldId id="343" r:id="rId84"/>
    <p:sldId id="344" r:id="rId85"/>
    <p:sldId id="345" r:id="rId86"/>
    <p:sldId id="346" r:id="rId87"/>
    <p:sldId id="347" r:id="rId88"/>
    <p:sldId id="348" r:id="rId89"/>
    <p:sldId id="350" r:id="rId90"/>
    <p:sldId id="351" r:id="rId91"/>
    <p:sldId id="352" r:id="rId92"/>
    <p:sldId id="353" r:id="rId93"/>
    <p:sldId id="354" r:id="rId94"/>
    <p:sldId id="355" r:id="rId95"/>
    <p:sldId id="356" r:id="rId96"/>
    <p:sldId id="363" r:id="rId97"/>
    <p:sldId id="364" r:id="rId98"/>
    <p:sldId id="365" r:id="rId99"/>
    <p:sldId id="366" r:id="rId100"/>
    <p:sldId id="367" r:id="rId101"/>
    <p:sldId id="368" r:id="rId102"/>
    <p:sldId id="369" r:id="rId103"/>
    <p:sldId id="371" r:id="rId104"/>
    <p:sldId id="372" r:id="rId105"/>
    <p:sldId id="373" r:id="rId106"/>
    <p:sldId id="374" r:id="rId107"/>
    <p:sldId id="375" r:id="rId108"/>
    <p:sldId id="376" r:id="rId109"/>
    <p:sldId id="378" r:id="rId110"/>
    <p:sldId id="379" r:id="rId111"/>
    <p:sldId id="380" r:id="rId112"/>
    <p:sldId id="381" r:id="rId113"/>
    <p:sldId id="382" r:id="rId114"/>
    <p:sldId id="383" r:id="rId115"/>
    <p:sldId id="384" r:id="rId116"/>
    <p:sldId id="385" r:id="rId117"/>
    <p:sldId id="386" r:id="rId118"/>
    <p:sldId id="387" r:id="rId119"/>
    <p:sldId id="388" r:id="rId120"/>
    <p:sldId id="389" r:id="rId121"/>
    <p:sldId id="390" r:id="rId122"/>
    <p:sldId id="391" r:id="rId123"/>
    <p:sldId id="392" r:id="rId124"/>
    <p:sldId id="393" r:id="rId125"/>
    <p:sldId id="394" r:id="rId126"/>
    <p:sldId id="395" r:id="rId127"/>
    <p:sldId id="396" r:id="rId128"/>
    <p:sldId id="397" r:id="rId129"/>
    <p:sldId id="398" r:id="rId130"/>
    <p:sldId id="399" r:id="rId131"/>
    <p:sldId id="400" r:id="rId132"/>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3D9938-B97C-4B66-BFD8-E0787AD52B1A}" type="datetimeFigureOut">
              <a:rPr lang="pl-PL" smtClean="0"/>
              <a:t>12.11.2024</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DC1B69-195A-4925-A2D3-D548461A2866}" type="slidenum">
              <a:rPr lang="pl-PL" smtClean="0"/>
              <a:t>‹#›</a:t>
            </a:fld>
            <a:endParaRPr lang="pl-P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26A0DCA5-493D-408B-BE27-701C6D0149C7}" type="slidenum">
              <a:rPr lang="pl-PL" smtClean="0"/>
              <a:pPr/>
              <a:t>93</a:t>
            </a:fld>
            <a:endParaRPr lang="pl-P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7D4112F2-AB91-4D35-9507-3F95A7865B81}" type="slidenum">
              <a:rPr lang="pl-PL" smtClean="0"/>
              <a:pPr/>
              <a:t>109</a:t>
            </a:fld>
            <a:endParaRPr lang="pl-P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8" name="Tytuł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pl-PL" smtClean="0"/>
              <a:t>Kliknij, aby edytować styl</a:t>
            </a:r>
            <a:endParaRPr kumimoji="0" lang="en-US"/>
          </a:p>
        </p:txBody>
      </p:sp>
      <p:sp>
        <p:nvSpPr>
          <p:cNvPr id="9" name="Podtytuł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l-PL" smtClean="0"/>
              <a:t>Kliknij, aby edytować styl wzorca podtytułu</a:t>
            </a:r>
            <a:endParaRPr kumimoji="0" lang="en-US"/>
          </a:p>
        </p:txBody>
      </p:sp>
      <p:sp>
        <p:nvSpPr>
          <p:cNvPr id="28" name="Symbol zastępczy daty 27"/>
          <p:cNvSpPr>
            <a:spLocks noGrp="1"/>
          </p:cNvSpPr>
          <p:nvPr>
            <p:ph type="dt" sz="half" idx="10"/>
          </p:nvPr>
        </p:nvSpPr>
        <p:spPr>
          <a:xfrm>
            <a:off x="6400800" y="6355080"/>
            <a:ext cx="2286000" cy="365760"/>
          </a:xfrm>
        </p:spPr>
        <p:txBody>
          <a:bodyPr/>
          <a:lstStyle>
            <a:lvl1pPr>
              <a:defRPr sz="1400"/>
            </a:lvl1pPr>
          </a:lstStyle>
          <a:p>
            <a:fld id="{FCADEF81-2B6E-4D6F-B21A-88266C2D6864}" type="datetimeFigureOut">
              <a:rPr lang="pl-PL" smtClean="0"/>
              <a:t>12.11.2024</a:t>
            </a:fld>
            <a:endParaRPr lang="pl-PL"/>
          </a:p>
        </p:txBody>
      </p:sp>
      <p:sp>
        <p:nvSpPr>
          <p:cNvPr id="17" name="Symbol zastępczy stopki 16"/>
          <p:cNvSpPr>
            <a:spLocks noGrp="1"/>
          </p:cNvSpPr>
          <p:nvPr>
            <p:ph type="ftr" sz="quarter" idx="11"/>
          </p:nvPr>
        </p:nvSpPr>
        <p:spPr>
          <a:xfrm>
            <a:off x="2898648" y="6355080"/>
            <a:ext cx="3474720" cy="365760"/>
          </a:xfrm>
        </p:spPr>
        <p:txBody>
          <a:bodyPr/>
          <a:lstStyle/>
          <a:p>
            <a:endParaRPr lang="pl-PL"/>
          </a:p>
        </p:txBody>
      </p:sp>
      <p:sp>
        <p:nvSpPr>
          <p:cNvPr id="29" name="Symbol zastępczy numeru slajdu 28"/>
          <p:cNvSpPr>
            <a:spLocks noGrp="1"/>
          </p:cNvSpPr>
          <p:nvPr>
            <p:ph type="sldNum" sz="quarter" idx="12"/>
          </p:nvPr>
        </p:nvSpPr>
        <p:spPr>
          <a:xfrm>
            <a:off x="1216152" y="6355080"/>
            <a:ext cx="1219200" cy="365760"/>
          </a:xfrm>
        </p:spPr>
        <p:txBody>
          <a:bodyPr/>
          <a:lstStyle/>
          <a:p>
            <a:fld id="{715F9A4B-F455-4750-8A4A-EB7F3A332F39}" type="slidenum">
              <a:rPr lang="pl-PL" smtClean="0"/>
              <a:t>‹#›</a:t>
            </a:fld>
            <a:endParaRPr lang="pl-PL"/>
          </a:p>
        </p:txBody>
      </p:sp>
      <p:sp>
        <p:nvSpPr>
          <p:cNvPr id="21" name="Prostokąt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Prostokąt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Prostokąt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Prostokąt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FCADEF81-2B6E-4D6F-B21A-88266C2D6864}" type="datetimeFigureOut">
              <a:rPr lang="pl-PL" smtClean="0"/>
              <a:t>12.11.2024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715F9A4B-F455-4750-8A4A-EB7F3A332F39}" type="slidenum">
              <a:rPr lang="pl-PL" smtClean="0"/>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FCADEF81-2B6E-4D6F-B21A-88266C2D6864}" type="datetimeFigureOut">
              <a:rPr lang="pl-PL" smtClean="0"/>
              <a:t>12.11.2024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715F9A4B-F455-4750-8A4A-EB7F3A332F39}" type="slidenum">
              <a:rPr lang="pl-PL" smtClean="0"/>
              <a:t>‹#›</a:t>
            </a:fld>
            <a:endParaRPr lang="pl-PL"/>
          </a:p>
        </p:txBody>
      </p:sp>
      <p:sp>
        <p:nvSpPr>
          <p:cNvPr id="7" name="Łącznik prosty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ójkąt równoramienny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Łącznik prosty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smtClean="0"/>
              <a:t>Kliknij, aby edytować styl</a:t>
            </a:r>
            <a:endParaRPr kumimoji="0" lang="en-US"/>
          </a:p>
        </p:txBody>
      </p:sp>
      <p:sp>
        <p:nvSpPr>
          <p:cNvPr id="4" name="Symbol zastępczy daty 3"/>
          <p:cNvSpPr>
            <a:spLocks noGrp="1"/>
          </p:cNvSpPr>
          <p:nvPr>
            <p:ph type="dt" sz="half" idx="10"/>
          </p:nvPr>
        </p:nvSpPr>
        <p:spPr/>
        <p:txBody>
          <a:bodyPr/>
          <a:lstStyle/>
          <a:p>
            <a:fld id="{FCADEF81-2B6E-4D6F-B21A-88266C2D6864}" type="datetimeFigureOut">
              <a:rPr lang="pl-PL" smtClean="0"/>
              <a:t>12.11.2024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715F9A4B-F455-4750-8A4A-EB7F3A332F39}" type="slidenum">
              <a:rPr lang="pl-PL" smtClean="0"/>
              <a:t>‹#›</a:t>
            </a:fld>
            <a:endParaRPr lang="pl-PL"/>
          </a:p>
        </p:txBody>
      </p:sp>
      <p:sp>
        <p:nvSpPr>
          <p:cNvPr id="8" name="Symbol zastępczy zawartości 7"/>
          <p:cNvSpPr>
            <a:spLocks noGrp="1"/>
          </p:cNvSpPr>
          <p:nvPr>
            <p:ph sz="quarter" idx="1"/>
          </p:nvPr>
        </p:nvSpPr>
        <p:spPr>
          <a:xfrm>
            <a:off x="457200" y="1219200"/>
            <a:ext cx="8229600" cy="4937760"/>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Ref idx="1001">
        <a:schemeClr val="bg2"/>
      </p:bgRef>
    </p:bg>
    <p:spTree>
      <p:nvGrpSpPr>
        <p:cNvPr id="1" name=""/>
        <p:cNvGrpSpPr/>
        <p:nvPr/>
      </p:nvGrpSpPr>
      <p:grpSpPr>
        <a:xfrm>
          <a:off x="0" y="0"/>
          <a:ext cx="0" cy="0"/>
          <a:chOff x="0" y="0"/>
          <a:chExt cx="0" cy="0"/>
        </a:xfrm>
      </p:grpSpPr>
      <p:sp>
        <p:nvSpPr>
          <p:cNvPr id="2" name="Tytuł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pl-PL" smtClean="0"/>
              <a:t>Kliknij, aby edytować styl</a:t>
            </a:r>
            <a:endParaRPr kumimoji="0" lang="en-US"/>
          </a:p>
        </p:txBody>
      </p:sp>
      <p:sp>
        <p:nvSpPr>
          <p:cNvPr id="3" name="Symbol zastępczy tekstu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l-PL" smtClean="0"/>
              <a:t>Kliknij, aby edytować style wzorca tekstu</a:t>
            </a:r>
          </a:p>
        </p:txBody>
      </p:sp>
      <p:sp>
        <p:nvSpPr>
          <p:cNvPr id="4" name="Symbol zastępczy daty 3"/>
          <p:cNvSpPr>
            <a:spLocks noGrp="1"/>
          </p:cNvSpPr>
          <p:nvPr>
            <p:ph type="dt" sz="half" idx="10"/>
          </p:nvPr>
        </p:nvSpPr>
        <p:spPr>
          <a:xfrm>
            <a:off x="6400800" y="6355080"/>
            <a:ext cx="2286000" cy="365760"/>
          </a:xfrm>
        </p:spPr>
        <p:txBody>
          <a:bodyPr/>
          <a:lstStyle/>
          <a:p>
            <a:fld id="{FCADEF81-2B6E-4D6F-B21A-88266C2D6864}" type="datetimeFigureOut">
              <a:rPr lang="pl-PL" smtClean="0"/>
              <a:t>12.11.2024</a:t>
            </a:fld>
            <a:endParaRPr lang="pl-PL"/>
          </a:p>
        </p:txBody>
      </p:sp>
      <p:sp>
        <p:nvSpPr>
          <p:cNvPr id="5" name="Symbol zastępczy stopki 4"/>
          <p:cNvSpPr>
            <a:spLocks noGrp="1"/>
          </p:cNvSpPr>
          <p:nvPr>
            <p:ph type="ftr" sz="quarter" idx="11"/>
          </p:nvPr>
        </p:nvSpPr>
        <p:spPr>
          <a:xfrm>
            <a:off x="2898648" y="6355080"/>
            <a:ext cx="3474720" cy="365760"/>
          </a:xfrm>
        </p:spPr>
        <p:txBody>
          <a:bodyPr/>
          <a:lstStyle/>
          <a:p>
            <a:endParaRPr lang="pl-PL"/>
          </a:p>
        </p:txBody>
      </p:sp>
      <p:sp>
        <p:nvSpPr>
          <p:cNvPr id="6" name="Symbol zastępczy numeru slajdu 5"/>
          <p:cNvSpPr>
            <a:spLocks noGrp="1"/>
          </p:cNvSpPr>
          <p:nvPr>
            <p:ph type="sldNum" sz="quarter" idx="12"/>
          </p:nvPr>
        </p:nvSpPr>
        <p:spPr>
          <a:xfrm>
            <a:off x="1069848" y="6355080"/>
            <a:ext cx="1520952" cy="365760"/>
          </a:xfrm>
        </p:spPr>
        <p:txBody>
          <a:bodyPr/>
          <a:lstStyle/>
          <a:p>
            <a:fld id="{715F9A4B-F455-4750-8A4A-EB7F3A332F39}" type="slidenum">
              <a:rPr lang="pl-PL" smtClean="0"/>
              <a:t>‹#›</a:t>
            </a:fld>
            <a:endParaRPr lang="pl-PL"/>
          </a:p>
        </p:txBody>
      </p:sp>
      <p:sp>
        <p:nvSpPr>
          <p:cNvPr id="7" name="Prostokąt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Prostokąt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457200" y="228600"/>
            <a:ext cx="8229600" cy="914400"/>
          </a:xfrm>
        </p:spPr>
        <p:txBody>
          <a:bodyPr/>
          <a:lstStyle/>
          <a:p>
            <a:r>
              <a:rPr kumimoji="0" lang="pl-PL" smtClean="0"/>
              <a:t>Kliknij, aby edytować styl</a:t>
            </a:r>
            <a:endParaRPr kumimoji="0" lang="en-US"/>
          </a:p>
        </p:txBody>
      </p:sp>
      <p:sp>
        <p:nvSpPr>
          <p:cNvPr id="5" name="Symbol zastępczy daty 4"/>
          <p:cNvSpPr>
            <a:spLocks noGrp="1"/>
          </p:cNvSpPr>
          <p:nvPr>
            <p:ph type="dt" sz="half" idx="10"/>
          </p:nvPr>
        </p:nvSpPr>
        <p:spPr/>
        <p:txBody>
          <a:bodyPr/>
          <a:lstStyle/>
          <a:p>
            <a:fld id="{FCADEF81-2B6E-4D6F-B21A-88266C2D6864}" type="datetimeFigureOut">
              <a:rPr lang="pl-PL" smtClean="0"/>
              <a:t>12.11.2024</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715F9A4B-F455-4750-8A4A-EB7F3A332F39}" type="slidenum">
              <a:rPr lang="pl-PL" smtClean="0"/>
              <a:t>‹#›</a:t>
            </a:fld>
            <a:endParaRPr lang="pl-PL"/>
          </a:p>
        </p:txBody>
      </p:sp>
      <p:sp>
        <p:nvSpPr>
          <p:cNvPr id="9" name="Symbol zastępczy zawartości 8"/>
          <p:cNvSpPr>
            <a:spLocks noGrp="1"/>
          </p:cNvSpPr>
          <p:nvPr>
            <p:ph sz="quarter" idx="1"/>
          </p:nvPr>
        </p:nvSpPr>
        <p:spPr>
          <a:xfrm>
            <a:off x="457200" y="1219200"/>
            <a:ext cx="4041648" cy="4937760"/>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11" name="Symbol zastępczy zawartości 10"/>
          <p:cNvSpPr>
            <a:spLocks noGrp="1"/>
          </p:cNvSpPr>
          <p:nvPr>
            <p:ph sz="quarter" idx="2"/>
          </p:nvPr>
        </p:nvSpPr>
        <p:spPr>
          <a:xfrm>
            <a:off x="4632198" y="1216152"/>
            <a:ext cx="4041648" cy="4937760"/>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28600"/>
            <a:ext cx="8229600" cy="914400"/>
          </a:xfrm>
        </p:spPr>
        <p:txBody>
          <a:bodyPr anchor="ctr"/>
          <a:lstStyle>
            <a:lvl1pPr>
              <a:defRPr/>
            </a:lvl1pPr>
          </a:lstStyle>
          <a:p>
            <a:r>
              <a:rPr kumimoji="0" lang="pl-PL" smtClean="0"/>
              <a:t>Kliknij, aby edytować styl</a:t>
            </a:r>
            <a:endParaRPr kumimoji="0" lang="en-US"/>
          </a:p>
        </p:txBody>
      </p:sp>
      <p:sp>
        <p:nvSpPr>
          <p:cNvPr id="3" name="Symbol zastępczy tekstu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4" name="Symbol zastępczy tekstu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7" name="Symbol zastępczy daty 6"/>
          <p:cNvSpPr>
            <a:spLocks noGrp="1"/>
          </p:cNvSpPr>
          <p:nvPr>
            <p:ph type="dt" sz="half" idx="10"/>
          </p:nvPr>
        </p:nvSpPr>
        <p:spPr/>
        <p:txBody>
          <a:bodyPr/>
          <a:lstStyle/>
          <a:p>
            <a:fld id="{FCADEF81-2B6E-4D6F-B21A-88266C2D6864}" type="datetimeFigureOut">
              <a:rPr lang="pl-PL" smtClean="0"/>
              <a:t>12.11.2024</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715F9A4B-F455-4750-8A4A-EB7F3A332F39}" type="slidenum">
              <a:rPr lang="pl-PL" smtClean="0"/>
              <a:t>‹#›</a:t>
            </a:fld>
            <a:endParaRPr lang="pl-PL"/>
          </a:p>
        </p:txBody>
      </p:sp>
      <p:sp>
        <p:nvSpPr>
          <p:cNvPr id="11" name="Symbol zastępczy zawartości 10"/>
          <p:cNvSpPr>
            <a:spLocks noGrp="1"/>
          </p:cNvSpPr>
          <p:nvPr>
            <p:ph sz="quarter" idx="2"/>
          </p:nvPr>
        </p:nvSpPr>
        <p:spPr>
          <a:xfrm>
            <a:off x="457200" y="2133600"/>
            <a:ext cx="4038600" cy="4038600"/>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13" name="Symbol zastępczy zawartości 12"/>
          <p:cNvSpPr>
            <a:spLocks noGrp="1"/>
          </p:cNvSpPr>
          <p:nvPr>
            <p:ph sz="quarter" idx="4"/>
          </p:nvPr>
        </p:nvSpPr>
        <p:spPr>
          <a:xfrm>
            <a:off x="4648200" y="2133600"/>
            <a:ext cx="4038600" cy="4038600"/>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a:xfrm>
            <a:off x="457200" y="228600"/>
            <a:ext cx="8229600" cy="914400"/>
          </a:xfrm>
        </p:spPr>
        <p:txBody>
          <a:bodyPr/>
          <a:lstStyle/>
          <a:p>
            <a:r>
              <a:rPr kumimoji="0" lang="pl-PL" smtClean="0"/>
              <a:t>Kliknij, aby edytować styl</a:t>
            </a:r>
            <a:endParaRPr kumimoji="0" lang="en-US"/>
          </a:p>
        </p:txBody>
      </p:sp>
      <p:sp>
        <p:nvSpPr>
          <p:cNvPr id="3" name="Symbol zastępczy daty 2"/>
          <p:cNvSpPr>
            <a:spLocks noGrp="1"/>
          </p:cNvSpPr>
          <p:nvPr>
            <p:ph type="dt" sz="half" idx="10"/>
          </p:nvPr>
        </p:nvSpPr>
        <p:spPr/>
        <p:txBody>
          <a:bodyPr/>
          <a:lstStyle/>
          <a:p>
            <a:fld id="{FCADEF81-2B6E-4D6F-B21A-88266C2D6864}" type="datetimeFigureOut">
              <a:rPr lang="pl-PL" smtClean="0"/>
              <a:t>12.11.2024</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715F9A4B-F455-4750-8A4A-EB7F3A332F39}" type="slidenum">
              <a:rPr lang="pl-PL" smtClean="0"/>
              <a:t>‹#›</a:t>
            </a:fld>
            <a:endParaRPr lang="pl-PL"/>
          </a:p>
        </p:txBody>
      </p:sp>
      <p:sp>
        <p:nvSpPr>
          <p:cNvPr id="6" name="Trójkąt równoramienny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FCADEF81-2B6E-4D6F-B21A-88266C2D6864}" type="datetimeFigureOut">
              <a:rPr lang="pl-PL" smtClean="0"/>
              <a:t>12.11.2024</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715F9A4B-F455-4750-8A4A-EB7F3A332F39}" type="slidenum">
              <a:rPr lang="pl-PL" smtClean="0"/>
              <a:t>‹#›</a:t>
            </a:fld>
            <a:endParaRPr lang="pl-PL"/>
          </a:p>
        </p:txBody>
      </p:sp>
      <p:sp>
        <p:nvSpPr>
          <p:cNvPr id="5" name="Łącznik prosty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ójkąt równoramienny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pl-PL" smtClean="0"/>
              <a:t>Kliknij, aby edytować styl</a:t>
            </a:r>
            <a:endParaRPr kumimoji="0" lang="en-US"/>
          </a:p>
        </p:txBody>
      </p:sp>
      <p:sp>
        <p:nvSpPr>
          <p:cNvPr id="3" name="Symbol zastępczy tekstu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pl-PL" smtClean="0"/>
              <a:t>Kliknij, aby edytować style wzorca tekstu</a:t>
            </a:r>
          </a:p>
        </p:txBody>
      </p:sp>
      <p:sp>
        <p:nvSpPr>
          <p:cNvPr id="5" name="Symbol zastępczy daty 4"/>
          <p:cNvSpPr>
            <a:spLocks noGrp="1"/>
          </p:cNvSpPr>
          <p:nvPr>
            <p:ph type="dt" sz="half" idx="10"/>
          </p:nvPr>
        </p:nvSpPr>
        <p:spPr/>
        <p:txBody>
          <a:bodyPr/>
          <a:lstStyle/>
          <a:p>
            <a:fld id="{FCADEF81-2B6E-4D6F-B21A-88266C2D6864}" type="datetimeFigureOut">
              <a:rPr lang="pl-PL" smtClean="0"/>
              <a:t>12.11.2024</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715F9A4B-F455-4750-8A4A-EB7F3A332F39}" type="slidenum">
              <a:rPr lang="pl-PL" smtClean="0"/>
              <a:t>‹#›</a:t>
            </a:fld>
            <a:endParaRPr lang="pl-PL"/>
          </a:p>
        </p:txBody>
      </p:sp>
      <p:sp>
        <p:nvSpPr>
          <p:cNvPr id="8" name="Łącznik prosty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Łącznik prosty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ójkąt równoramienny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ymbol zastępczy zawartości 11"/>
          <p:cNvSpPr>
            <a:spLocks noGrp="1"/>
          </p:cNvSpPr>
          <p:nvPr>
            <p:ph sz="quarter" idx="1"/>
          </p:nvPr>
        </p:nvSpPr>
        <p:spPr>
          <a:xfrm>
            <a:off x="304800" y="304800"/>
            <a:ext cx="5715000" cy="5715000"/>
          </a:xfrm>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bg>
      <p:bgRef idx="1001">
        <a:schemeClr val="bg2"/>
      </p:bgRef>
    </p:bg>
    <p:spTree>
      <p:nvGrpSpPr>
        <p:cNvPr id="1" name=""/>
        <p:cNvGrpSpPr/>
        <p:nvPr/>
      </p:nvGrpSpPr>
      <p:grpSpPr>
        <a:xfrm>
          <a:off x="0" y="0"/>
          <a:ext cx="0" cy="0"/>
          <a:chOff x="0" y="0"/>
          <a:chExt cx="0" cy="0"/>
        </a:xfrm>
      </p:grpSpPr>
      <p:sp>
        <p:nvSpPr>
          <p:cNvPr id="2" name="Tytuł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pl-PL" smtClean="0"/>
              <a:t>Kliknij, aby edytować styl</a:t>
            </a:r>
            <a:endParaRPr kumimoji="0" lang="en-US"/>
          </a:p>
        </p:txBody>
      </p:sp>
      <p:sp>
        <p:nvSpPr>
          <p:cNvPr id="3" name="Symbol zastępczy obrazu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pl-PL" smtClean="0"/>
              <a:t>Kliknij ikonę, aby dodać obraz</a:t>
            </a:r>
            <a:endParaRPr kumimoji="0" lang="en-US" dirty="0"/>
          </a:p>
        </p:txBody>
      </p:sp>
      <p:sp>
        <p:nvSpPr>
          <p:cNvPr id="4" name="Symbol zastępczy tekstu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pl-PL" smtClean="0"/>
              <a:t>Kliknij, aby edytować style wzorca tekstu</a:t>
            </a:r>
          </a:p>
        </p:txBody>
      </p:sp>
      <p:sp>
        <p:nvSpPr>
          <p:cNvPr id="5" name="Symbol zastępczy daty 4"/>
          <p:cNvSpPr>
            <a:spLocks noGrp="1"/>
          </p:cNvSpPr>
          <p:nvPr>
            <p:ph type="dt" sz="half" idx="10"/>
          </p:nvPr>
        </p:nvSpPr>
        <p:spPr/>
        <p:txBody>
          <a:bodyPr/>
          <a:lstStyle/>
          <a:p>
            <a:fld id="{FCADEF81-2B6E-4D6F-B21A-88266C2D6864}" type="datetimeFigureOut">
              <a:rPr lang="pl-PL" smtClean="0"/>
              <a:t>12.11.2024</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715F9A4B-F455-4750-8A4A-EB7F3A332F39}" type="slidenum">
              <a:rPr lang="pl-PL" smtClean="0"/>
              <a:t>‹#›</a:t>
            </a:fld>
            <a:endParaRPr lang="pl-PL"/>
          </a:p>
        </p:txBody>
      </p:sp>
      <p:sp>
        <p:nvSpPr>
          <p:cNvPr id="8" name="Łącznik prosty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ójkąt równoramienny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Prostokąt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Symbol zastępczy tytułu 21"/>
          <p:cNvSpPr>
            <a:spLocks noGrp="1"/>
          </p:cNvSpPr>
          <p:nvPr>
            <p:ph type="title"/>
          </p:nvPr>
        </p:nvSpPr>
        <p:spPr>
          <a:xfrm>
            <a:off x="457200" y="152400"/>
            <a:ext cx="8229600" cy="990600"/>
          </a:xfrm>
          <a:prstGeom prst="rect">
            <a:avLst/>
          </a:prstGeom>
        </p:spPr>
        <p:txBody>
          <a:bodyPr vert="horz" anchor="b" anchorCtr="0">
            <a:normAutofit/>
          </a:bodyPr>
          <a:lstStyle/>
          <a:p>
            <a:r>
              <a:rPr kumimoji="0" lang="pl-PL" smtClean="0"/>
              <a:t>Kliknij, aby edytować styl</a:t>
            </a:r>
            <a:endParaRPr kumimoji="0" lang="en-US"/>
          </a:p>
        </p:txBody>
      </p:sp>
      <p:sp>
        <p:nvSpPr>
          <p:cNvPr id="13" name="Symbol zastępczy tekstu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pl-PL" smtClean="0"/>
              <a:t>Kliknij, aby edytować style wzorca tekstu</a:t>
            </a:r>
          </a:p>
          <a:p>
            <a:pPr lvl="1" eaLnBrk="1" latinLnBrk="0" hangingPunct="1"/>
            <a:r>
              <a:rPr kumimoji="0" lang="pl-PL" smtClean="0"/>
              <a:t>Drugi poziom</a:t>
            </a:r>
          </a:p>
          <a:p>
            <a:pPr lvl="2" eaLnBrk="1" latinLnBrk="0" hangingPunct="1"/>
            <a:r>
              <a:rPr kumimoji="0" lang="pl-PL" smtClean="0"/>
              <a:t>Trzeci poziom</a:t>
            </a:r>
          </a:p>
          <a:p>
            <a:pPr lvl="3" eaLnBrk="1" latinLnBrk="0" hangingPunct="1"/>
            <a:r>
              <a:rPr kumimoji="0" lang="pl-PL" smtClean="0"/>
              <a:t>Czwarty poziom</a:t>
            </a:r>
          </a:p>
          <a:p>
            <a:pPr lvl="4" eaLnBrk="1" latinLnBrk="0" hangingPunct="1"/>
            <a:r>
              <a:rPr kumimoji="0" lang="pl-PL" smtClean="0"/>
              <a:t>Piąty poziom</a:t>
            </a:r>
            <a:endParaRPr kumimoji="0" lang="en-US"/>
          </a:p>
        </p:txBody>
      </p:sp>
      <p:sp>
        <p:nvSpPr>
          <p:cNvPr id="14" name="Symbol zastępczy daty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CADEF81-2B6E-4D6F-B21A-88266C2D6864}" type="datetimeFigureOut">
              <a:rPr lang="pl-PL" smtClean="0"/>
              <a:t>12.11.2024</a:t>
            </a:fld>
            <a:endParaRPr lang="pl-PL"/>
          </a:p>
        </p:txBody>
      </p:sp>
      <p:sp>
        <p:nvSpPr>
          <p:cNvPr id="3" name="Symbol zastępczy stopki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pl-PL"/>
          </a:p>
        </p:txBody>
      </p:sp>
      <p:sp>
        <p:nvSpPr>
          <p:cNvPr id="23" name="Symbol zastępczy numeru slajdu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715F9A4B-F455-4750-8A4A-EB7F3A332F39}" type="slidenum">
              <a:rPr lang="pl-PL" smtClean="0"/>
              <a:t>‹#›</a:t>
            </a:fld>
            <a:endParaRPr lang="pl-PL"/>
          </a:p>
        </p:txBody>
      </p:sp>
      <p:sp>
        <p:nvSpPr>
          <p:cNvPr id="28" name="Łącznik prosty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Łącznik prosty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ójkąt równoramienny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 Id="rId4" Type="http://schemas.openxmlformats.org/officeDocument/2006/relationships/image" Target="../media/image98.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127.0.0.1/" TargetMode="External"/><Relationship Id="rId2" Type="http://schemas.openxmlformats.org/officeDocument/2006/relationships/hyperlink" Target="http://localhost/"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9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lstStyle/>
          <a:p>
            <a:r>
              <a:rPr lang="pl-PL" dirty="0" smtClean="0"/>
              <a:t>Język skryptowy PHP</a:t>
            </a:r>
            <a:endParaRPr lang="pl-PL" dirty="0"/>
          </a:p>
        </p:txBody>
      </p:sp>
      <p:sp>
        <p:nvSpPr>
          <p:cNvPr id="3" name="Podtytuł 2"/>
          <p:cNvSpPr>
            <a:spLocks noGrp="1"/>
          </p:cNvSpPr>
          <p:nvPr>
            <p:ph type="subTitle" idx="1"/>
          </p:nvPr>
        </p:nvSpPr>
        <p:spPr/>
        <p:txBody>
          <a:bodyPr/>
          <a:lstStyle/>
          <a:p>
            <a:r>
              <a:rPr lang="pl-PL" dirty="0" smtClean="0"/>
              <a:t>Dr Sławomir Radomski</a:t>
            </a:r>
            <a:endParaRPr lang="pl-P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9. Bezpieczeństwo</a:t>
            </a:r>
            <a:endParaRPr lang="pl-PL" dirty="0"/>
          </a:p>
        </p:txBody>
      </p:sp>
      <p:sp>
        <p:nvSpPr>
          <p:cNvPr id="3" name="Symbol zastępczy zawartości 2"/>
          <p:cNvSpPr>
            <a:spLocks noGrp="1"/>
          </p:cNvSpPr>
          <p:nvPr>
            <p:ph sz="quarter" idx="1"/>
          </p:nvPr>
        </p:nvSpPr>
        <p:spPr/>
        <p:txBody>
          <a:bodyPr/>
          <a:lstStyle/>
          <a:p>
            <a:r>
              <a:rPr lang="pl-PL" b="1" dirty="0" err="1" smtClean="0"/>
              <a:t>JavaScript</a:t>
            </a:r>
            <a:r>
              <a:rPr lang="pl-PL" dirty="0" smtClean="0"/>
              <a:t>: Po stronie klienta musi być wspierany przez odpowiednie zabezpieczenia na poziomie serwera, aby zapobiegać atakom jak XSS czy CSRF. </a:t>
            </a:r>
            <a:r>
              <a:rPr lang="pl-PL" dirty="0" err="1" smtClean="0"/>
              <a:t>Node.js</a:t>
            </a:r>
            <a:r>
              <a:rPr lang="pl-PL" dirty="0" smtClean="0"/>
              <a:t> wymaga dobrych praktyk zabezpieczeń i regularnych aktualizacji</a:t>
            </a:r>
            <a:r>
              <a:rPr lang="pl-PL" dirty="0" smtClean="0"/>
              <a:t>.</a:t>
            </a:r>
          </a:p>
          <a:p>
            <a:r>
              <a:rPr lang="pl-PL" b="1" dirty="0" smtClean="0"/>
              <a:t>PHP</a:t>
            </a:r>
            <a:r>
              <a:rPr lang="pl-PL" dirty="0" smtClean="0"/>
              <a:t>: Jest podatny na ataki takie jak SQL </a:t>
            </a:r>
            <a:r>
              <a:rPr lang="pl-PL" dirty="0" err="1" smtClean="0"/>
              <a:t>Injection</a:t>
            </a:r>
            <a:r>
              <a:rPr lang="pl-PL" dirty="0" smtClean="0"/>
              <a:t>, XSS, czy CSRF, jeśli nie jest odpowiednio zabezpieczony. PHP oferuje funkcje jak </a:t>
            </a:r>
            <a:r>
              <a:rPr lang="pl-PL" dirty="0" err="1" smtClean="0"/>
              <a:t>filter_input</a:t>
            </a:r>
            <a:r>
              <a:rPr lang="pl-PL" dirty="0" smtClean="0"/>
              <a:t> czy </a:t>
            </a:r>
            <a:r>
              <a:rPr lang="pl-PL" dirty="0" err="1" smtClean="0"/>
              <a:t>prepared</a:t>
            </a:r>
            <a:r>
              <a:rPr lang="pl-PL" dirty="0" smtClean="0"/>
              <a:t> </a:t>
            </a:r>
            <a:r>
              <a:rPr lang="pl-PL" dirty="0" err="1" smtClean="0"/>
              <a:t>statements</a:t>
            </a:r>
            <a:r>
              <a:rPr lang="pl-PL" dirty="0" smtClean="0"/>
              <a:t>, aby zwiększyć bezpieczeństwo aplikacji.</a:t>
            </a:r>
            <a:endParaRPr lang="pl-PL"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Inne funkcje</a:t>
            </a:r>
            <a:endParaRPr lang="pl-PL" dirty="0"/>
          </a:p>
        </p:txBody>
      </p:sp>
      <p:sp>
        <p:nvSpPr>
          <p:cNvPr id="3" name="Symbol zastępczy zawartości 2"/>
          <p:cNvSpPr>
            <a:spLocks noGrp="1"/>
          </p:cNvSpPr>
          <p:nvPr>
            <p:ph sz="quarter" idx="1"/>
          </p:nvPr>
        </p:nvSpPr>
        <p:spPr/>
        <p:txBody>
          <a:bodyPr/>
          <a:lstStyle/>
          <a:p>
            <a:r>
              <a:rPr lang="pl-PL" dirty="0" err="1" smtClean="0"/>
              <a:t>rmdir</a:t>
            </a:r>
            <a:r>
              <a:rPr lang="pl-PL" dirty="0" smtClean="0"/>
              <a:t>('nazwa') – usuwanie katalogu</a:t>
            </a:r>
          </a:p>
          <a:p>
            <a:r>
              <a:rPr lang="pl-PL" dirty="0" err="1" smtClean="0"/>
              <a:t>chdir</a:t>
            </a:r>
            <a:r>
              <a:rPr lang="pl-PL" dirty="0" smtClean="0"/>
              <a:t>('nazwa')-zmiana nazwy katalogu</a:t>
            </a:r>
          </a:p>
          <a:p>
            <a:r>
              <a:rPr lang="pl-PL" dirty="0" smtClean="0"/>
              <a:t>echo </a:t>
            </a:r>
            <a:r>
              <a:rPr lang="pl-PL" dirty="0" err="1" smtClean="0"/>
              <a:t>getcwd</a:t>
            </a:r>
            <a:r>
              <a:rPr lang="pl-PL" dirty="0" smtClean="0"/>
              <a:t>(); - ustalenie </a:t>
            </a:r>
            <a:r>
              <a:rPr lang="pl-PL" dirty="0" err="1" smtClean="0"/>
              <a:t>biezącego</a:t>
            </a:r>
            <a:r>
              <a:rPr lang="pl-PL" dirty="0" smtClean="0"/>
              <a:t> katalogu</a:t>
            </a:r>
          </a:p>
          <a:p>
            <a:r>
              <a:rPr lang="pl-PL" dirty="0" err="1" smtClean="0"/>
              <a:t>file_exists</a:t>
            </a:r>
            <a:r>
              <a:rPr lang="pl-PL" dirty="0" smtClean="0"/>
              <a:t>('</a:t>
            </a:r>
            <a:r>
              <a:rPr lang="pl-PL" dirty="0" err="1" smtClean="0"/>
              <a:t>nazwa_katalogu</a:t>
            </a:r>
            <a:r>
              <a:rPr lang="pl-PL" dirty="0" smtClean="0"/>
              <a:t>')-czy katalog istnieje</a:t>
            </a:r>
            <a:endParaRPr lang="pl-PL"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cd</a:t>
            </a:r>
            <a:endParaRPr lang="pl-PL" dirty="0"/>
          </a:p>
        </p:txBody>
      </p:sp>
      <p:sp>
        <p:nvSpPr>
          <p:cNvPr id="3" name="Symbol zastępczy zawartości 2"/>
          <p:cNvSpPr>
            <a:spLocks noGrp="1"/>
          </p:cNvSpPr>
          <p:nvPr>
            <p:ph sz="quarter" idx="1"/>
          </p:nvPr>
        </p:nvSpPr>
        <p:spPr/>
        <p:txBody>
          <a:bodyPr/>
          <a:lstStyle/>
          <a:p>
            <a:r>
              <a:rPr lang="pl-PL" dirty="0" err="1" smtClean="0"/>
              <a:t>fileperms</a:t>
            </a:r>
            <a:r>
              <a:rPr lang="pl-PL" dirty="0" smtClean="0"/>
              <a:t> — zwraca wartość określającą prawa dostępu do pliku; </a:t>
            </a:r>
          </a:p>
          <a:p>
            <a:r>
              <a:rPr lang="pl-PL" dirty="0" err="1" smtClean="0"/>
              <a:t>fileowner</a:t>
            </a:r>
            <a:r>
              <a:rPr lang="pl-PL" dirty="0" smtClean="0"/>
              <a:t> — zwraca identyfikator właściciela pliku</a:t>
            </a:r>
            <a:endParaRPr lang="pl-PL"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Inne przydatnie funkcje</a:t>
            </a:r>
            <a:endParaRPr lang="pl-PL" dirty="0"/>
          </a:p>
        </p:txBody>
      </p:sp>
      <p:sp>
        <p:nvSpPr>
          <p:cNvPr id="3" name="Symbol zastępczy zawartości 2"/>
          <p:cNvSpPr>
            <a:spLocks noGrp="1"/>
          </p:cNvSpPr>
          <p:nvPr>
            <p:ph sz="quarter" idx="1"/>
          </p:nvPr>
        </p:nvSpPr>
        <p:spPr/>
        <p:txBody>
          <a:bodyPr/>
          <a:lstStyle/>
          <a:p>
            <a:r>
              <a:rPr lang="en-US" dirty="0" err="1" smtClean="0"/>
              <a:t>disk_free_space</a:t>
            </a:r>
            <a:r>
              <a:rPr lang="en-US" dirty="0" smtClean="0"/>
              <a:t>('c:')</a:t>
            </a:r>
            <a:r>
              <a:rPr lang="pl-PL" dirty="0" smtClean="0"/>
              <a:t> – ilość wolnego miejsca na dysku/partycji gdzie jest ten katalog</a:t>
            </a:r>
            <a:endParaRPr lang="pl-PL"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Tworzenie i otwieranie plików</a:t>
            </a:r>
            <a:endParaRPr lang="pl-PL" dirty="0"/>
          </a:p>
        </p:txBody>
      </p:sp>
      <p:sp>
        <p:nvSpPr>
          <p:cNvPr id="3" name="Symbol zastępczy zawartości 2"/>
          <p:cNvSpPr>
            <a:spLocks noGrp="1"/>
          </p:cNvSpPr>
          <p:nvPr>
            <p:ph sz="quarter" idx="1"/>
          </p:nvPr>
        </p:nvSpPr>
        <p:spPr/>
        <p:txBody>
          <a:bodyPr/>
          <a:lstStyle/>
          <a:p>
            <a:r>
              <a:rPr lang="pl-PL" dirty="0" err="1" smtClean="0"/>
              <a:t>open</a:t>
            </a:r>
            <a:r>
              <a:rPr lang="pl-PL" dirty="0" smtClean="0"/>
              <a:t>('</a:t>
            </a:r>
            <a:r>
              <a:rPr lang="pl-PL" dirty="0" err="1" smtClean="0"/>
              <a:t>nazwa_pliku</a:t>
            </a:r>
            <a:r>
              <a:rPr lang="pl-PL" dirty="0" smtClean="0"/>
              <a:t>', '</a:t>
            </a:r>
            <a:r>
              <a:rPr lang="pl-PL" dirty="0" err="1" smtClean="0"/>
              <a:t>tryb_otwarcia</a:t>
            </a:r>
            <a:r>
              <a:rPr lang="pl-PL" smtClean="0"/>
              <a:t>')</a:t>
            </a:r>
            <a:endParaRPr lang="pl-PL" dirty="0"/>
          </a:p>
        </p:txBody>
      </p:sp>
      <p:pic>
        <p:nvPicPr>
          <p:cNvPr id="2050" name="Picture 2"/>
          <p:cNvPicPr>
            <a:picLocks noChangeAspect="1" noChangeArrowheads="1"/>
          </p:cNvPicPr>
          <p:nvPr/>
        </p:nvPicPr>
        <p:blipFill>
          <a:blip r:embed="rId2"/>
          <a:srcRect/>
          <a:stretch>
            <a:fillRect/>
          </a:stretch>
        </p:blipFill>
        <p:spPr bwMode="auto">
          <a:xfrm>
            <a:off x="1857356" y="1714488"/>
            <a:ext cx="6376980" cy="5143512"/>
          </a:xfrm>
          <a:prstGeom prst="rect">
            <a:avLst/>
          </a:prstGeom>
          <a:noFill/>
          <a:ln w="9525">
            <a:noFill/>
            <a:miter lim="800000"/>
            <a:headEnd/>
            <a:tailEnd/>
          </a:ln>
          <a:effec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Zamykanie plików</a:t>
            </a:r>
            <a:endParaRPr lang="pl-PL" dirty="0"/>
          </a:p>
        </p:txBody>
      </p:sp>
      <p:sp>
        <p:nvSpPr>
          <p:cNvPr id="3" name="Symbol zastępczy zawartości 2"/>
          <p:cNvSpPr>
            <a:spLocks noGrp="1"/>
          </p:cNvSpPr>
          <p:nvPr>
            <p:ph sz="quarter" idx="1"/>
          </p:nvPr>
        </p:nvSpPr>
        <p:spPr/>
        <p:txBody>
          <a:bodyPr/>
          <a:lstStyle/>
          <a:p>
            <a:endParaRPr lang="pl-PL" dirty="0"/>
          </a:p>
        </p:txBody>
      </p:sp>
      <p:pic>
        <p:nvPicPr>
          <p:cNvPr id="3074" name="Picture 2"/>
          <p:cNvPicPr>
            <a:picLocks noChangeAspect="1" noChangeArrowheads="1"/>
          </p:cNvPicPr>
          <p:nvPr/>
        </p:nvPicPr>
        <p:blipFill>
          <a:blip r:embed="rId2"/>
          <a:srcRect/>
          <a:stretch>
            <a:fillRect/>
          </a:stretch>
        </p:blipFill>
        <p:spPr bwMode="auto">
          <a:xfrm>
            <a:off x="928662" y="1785926"/>
            <a:ext cx="6811710" cy="2286016"/>
          </a:xfrm>
          <a:prstGeom prst="rect">
            <a:avLst/>
          </a:prstGeom>
          <a:noFill/>
          <a:ln w="9525">
            <a:noFill/>
            <a:miter lim="800000"/>
            <a:headEnd/>
            <a:tailEnd/>
          </a:ln>
          <a:effec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Odczyt pliku – wiersz po wierszu</a:t>
            </a:r>
            <a:endParaRPr lang="pl-PL" dirty="0"/>
          </a:p>
        </p:txBody>
      </p:sp>
      <p:sp>
        <p:nvSpPr>
          <p:cNvPr id="3" name="Symbol zastępczy zawartości 2"/>
          <p:cNvSpPr>
            <a:spLocks noGrp="1"/>
          </p:cNvSpPr>
          <p:nvPr>
            <p:ph sz="quarter" idx="1"/>
          </p:nvPr>
        </p:nvSpPr>
        <p:spPr/>
        <p:txBody>
          <a:bodyPr/>
          <a:lstStyle/>
          <a:p>
            <a:endParaRPr lang="pl-PL"/>
          </a:p>
        </p:txBody>
      </p:sp>
      <p:pic>
        <p:nvPicPr>
          <p:cNvPr id="4098" name="Picture 2"/>
          <p:cNvPicPr>
            <a:picLocks noChangeAspect="1" noChangeArrowheads="1"/>
          </p:cNvPicPr>
          <p:nvPr/>
        </p:nvPicPr>
        <p:blipFill>
          <a:blip r:embed="rId2"/>
          <a:srcRect/>
          <a:stretch>
            <a:fillRect/>
          </a:stretch>
        </p:blipFill>
        <p:spPr bwMode="auto">
          <a:xfrm>
            <a:off x="1857356" y="1714488"/>
            <a:ext cx="5929354" cy="3546783"/>
          </a:xfrm>
          <a:prstGeom prst="rect">
            <a:avLst/>
          </a:prstGeom>
          <a:noFill/>
          <a:ln w="9525">
            <a:noFill/>
            <a:miter lim="800000"/>
            <a:headEnd/>
            <a:tailEnd/>
          </a:ln>
          <a:effec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Odczyt pojedynczych znaków</a:t>
            </a:r>
            <a:endParaRPr lang="pl-PL" dirty="0"/>
          </a:p>
        </p:txBody>
      </p:sp>
      <p:sp>
        <p:nvSpPr>
          <p:cNvPr id="3" name="Symbol zastępczy zawartości 2"/>
          <p:cNvSpPr>
            <a:spLocks noGrp="1"/>
          </p:cNvSpPr>
          <p:nvPr>
            <p:ph sz="quarter" idx="1"/>
          </p:nvPr>
        </p:nvSpPr>
        <p:spPr/>
        <p:txBody>
          <a:bodyPr/>
          <a:lstStyle/>
          <a:p>
            <a:endParaRPr lang="pl-PL" dirty="0"/>
          </a:p>
        </p:txBody>
      </p:sp>
      <p:pic>
        <p:nvPicPr>
          <p:cNvPr id="5122" name="Picture 2"/>
          <p:cNvPicPr>
            <a:picLocks noChangeAspect="1" noChangeArrowheads="1"/>
          </p:cNvPicPr>
          <p:nvPr/>
        </p:nvPicPr>
        <p:blipFill>
          <a:blip r:embed="rId2"/>
          <a:srcRect/>
          <a:stretch>
            <a:fillRect/>
          </a:stretch>
        </p:blipFill>
        <p:spPr bwMode="auto">
          <a:xfrm>
            <a:off x="1357290" y="1500174"/>
            <a:ext cx="5687162" cy="3429024"/>
          </a:xfrm>
          <a:prstGeom prst="rect">
            <a:avLst/>
          </a:prstGeom>
          <a:noFill/>
          <a:ln w="9525">
            <a:noFill/>
            <a:miter lim="800000"/>
            <a:headEnd/>
            <a:tailEnd/>
          </a:ln>
          <a:effec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Odczyt całej zawartości pliku</a:t>
            </a:r>
            <a:endParaRPr lang="pl-PL" dirty="0"/>
          </a:p>
        </p:txBody>
      </p:sp>
      <p:sp>
        <p:nvSpPr>
          <p:cNvPr id="3" name="Symbol zastępczy zawartości 2"/>
          <p:cNvSpPr>
            <a:spLocks noGrp="1"/>
          </p:cNvSpPr>
          <p:nvPr>
            <p:ph sz="quarter" idx="1"/>
          </p:nvPr>
        </p:nvSpPr>
        <p:spPr/>
        <p:txBody>
          <a:bodyPr/>
          <a:lstStyle/>
          <a:p>
            <a:endParaRPr lang="pl-PL" dirty="0" smtClean="0"/>
          </a:p>
          <a:p>
            <a:endParaRPr lang="pl-PL" dirty="0" smtClean="0"/>
          </a:p>
          <a:p>
            <a:endParaRPr lang="pl-PL" dirty="0" smtClean="0"/>
          </a:p>
          <a:p>
            <a:endParaRPr lang="pl-PL" dirty="0" smtClean="0"/>
          </a:p>
          <a:p>
            <a:endParaRPr lang="pl-PL" dirty="0" smtClean="0"/>
          </a:p>
          <a:p>
            <a:endParaRPr lang="pl-PL" dirty="0" smtClean="0"/>
          </a:p>
          <a:p>
            <a:endParaRPr lang="pl-PL" dirty="0" smtClean="0"/>
          </a:p>
          <a:p>
            <a:r>
              <a:rPr lang="pl-PL" dirty="0" smtClean="0"/>
              <a:t>czynność taka może również zostać przeprowadzona dużo prościej, jeśli skorzysta się z funkcji dedykowanych: </a:t>
            </a:r>
            <a:r>
              <a:rPr lang="pl-PL" dirty="0" err="1" smtClean="0"/>
              <a:t>fpassthru</a:t>
            </a:r>
            <a:r>
              <a:rPr lang="pl-PL" dirty="0" smtClean="0"/>
              <a:t>, </a:t>
            </a:r>
            <a:r>
              <a:rPr lang="pl-PL" dirty="0" err="1" smtClean="0"/>
              <a:t>readfile</a:t>
            </a:r>
            <a:r>
              <a:rPr lang="pl-PL" dirty="0" smtClean="0"/>
              <a:t> lub </a:t>
            </a:r>
            <a:r>
              <a:rPr lang="pl-PL" dirty="0" err="1" smtClean="0"/>
              <a:t>file_get_contents</a:t>
            </a:r>
            <a:r>
              <a:rPr lang="pl-PL" dirty="0" smtClean="0"/>
              <a:t>.</a:t>
            </a:r>
            <a:endParaRPr lang="pl-PL" dirty="0"/>
          </a:p>
        </p:txBody>
      </p:sp>
      <p:pic>
        <p:nvPicPr>
          <p:cNvPr id="6146" name="Picture 2"/>
          <p:cNvPicPr>
            <a:picLocks noChangeAspect="1" noChangeArrowheads="1"/>
          </p:cNvPicPr>
          <p:nvPr/>
        </p:nvPicPr>
        <p:blipFill>
          <a:blip r:embed="rId2"/>
          <a:srcRect/>
          <a:stretch>
            <a:fillRect/>
          </a:stretch>
        </p:blipFill>
        <p:spPr bwMode="auto">
          <a:xfrm>
            <a:off x="642910" y="1643050"/>
            <a:ext cx="3724275" cy="136207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571472" y="3071810"/>
            <a:ext cx="3190875" cy="1314450"/>
          </a:xfrm>
          <a:prstGeom prst="rect">
            <a:avLst/>
          </a:prstGeom>
          <a:noFill/>
          <a:ln w="9525">
            <a:noFill/>
            <a:miter lim="800000"/>
            <a:headEnd/>
            <a:tailEnd/>
          </a:ln>
          <a:effec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Zapis danych</a:t>
            </a:r>
            <a:endParaRPr lang="pl-PL" dirty="0"/>
          </a:p>
        </p:txBody>
      </p:sp>
      <p:sp>
        <p:nvSpPr>
          <p:cNvPr id="3" name="Symbol zastępczy zawartości 2"/>
          <p:cNvSpPr>
            <a:spLocks noGrp="1"/>
          </p:cNvSpPr>
          <p:nvPr>
            <p:ph sz="quarter" idx="1"/>
          </p:nvPr>
        </p:nvSpPr>
        <p:spPr/>
        <p:txBody>
          <a:bodyPr/>
          <a:lstStyle/>
          <a:p>
            <a:endParaRPr lang="pl-PL"/>
          </a:p>
        </p:txBody>
      </p:sp>
      <p:pic>
        <p:nvPicPr>
          <p:cNvPr id="7170" name="Picture 2"/>
          <p:cNvPicPr>
            <a:picLocks noChangeAspect="1" noChangeArrowheads="1"/>
          </p:cNvPicPr>
          <p:nvPr/>
        </p:nvPicPr>
        <p:blipFill>
          <a:blip r:embed="rId2"/>
          <a:srcRect/>
          <a:stretch>
            <a:fillRect/>
          </a:stretch>
        </p:blipFill>
        <p:spPr bwMode="auto">
          <a:xfrm>
            <a:off x="1357290" y="1643050"/>
            <a:ext cx="6085640" cy="3714776"/>
          </a:xfrm>
          <a:prstGeom prst="rect">
            <a:avLst/>
          </a:prstGeom>
          <a:noFill/>
          <a:ln w="9525">
            <a:noFill/>
            <a:miter lim="800000"/>
            <a:headEnd/>
            <a:tailEnd/>
          </a:ln>
          <a:effec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Łączenie z bazą danych - </a:t>
            </a:r>
            <a:r>
              <a:rPr lang="pl-PL" dirty="0" err="1" smtClean="0"/>
              <a:t>MySQL</a:t>
            </a:r>
            <a:endParaRPr lang="pl-PL" dirty="0"/>
          </a:p>
        </p:txBody>
      </p:sp>
      <p:sp>
        <p:nvSpPr>
          <p:cNvPr id="3" name="Symbol zastępczy zawartości 2"/>
          <p:cNvSpPr>
            <a:spLocks noGrp="1"/>
          </p:cNvSpPr>
          <p:nvPr>
            <p:ph sz="quarter" idx="1"/>
          </p:nvPr>
        </p:nvSpPr>
        <p:spPr/>
        <p:txBody>
          <a:bodyPr>
            <a:normAutofit fontScale="92500"/>
          </a:bodyPr>
          <a:lstStyle/>
          <a:p>
            <a:r>
              <a:rPr lang="pl-PL" dirty="0" smtClean="0"/>
              <a:t>Wykorzystywanie plików dyskowych ma kilka wad: jest niezbyt wygodne, mało wydajne, występują problemy z synchronizacją, a wraz ze wzrostem ilości przechowywanych danych rośnie też znacznie skomplikowanie skryptów. Dlatego też ogromna większość serwisów internetowych jest oparta na bazach danych. Najczęściej są to bazy relacyjne, a do ich obsługi wykorzystywane są systemy zarządzania relacyjnymi bazami danych RDBMS (ang. </a:t>
            </a:r>
            <a:r>
              <a:rPr lang="pl-PL" i="1" dirty="0" err="1" smtClean="0"/>
              <a:t>Relational</a:t>
            </a:r>
            <a:r>
              <a:rPr lang="pl-PL" i="1" dirty="0" smtClean="0"/>
              <a:t> </a:t>
            </a:r>
            <a:r>
              <a:rPr lang="pl-PL" i="1" dirty="0" err="1" smtClean="0"/>
              <a:t>Database</a:t>
            </a:r>
            <a:r>
              <a:rPr lang="pl-PL" i="1" dirty="0" smtClean="0"/>
              <a:t> Management System</a:t>
            </a:r>
            <a:r>
              <a:rPr lang="pl-PL" dirty="0" smtClean="0"/>
              <a:t>)</a:t>
            </a:r>
          </a:p>
          <a:p>
            <a:r>
              <a:rPr lang="pl-PL" dirty="0" smtClean="0"/>
              <a:t>Najbardziej znany RDBMS współpracujący z PHP to rozwijany na zasadzie </a:t>
            </a:r>
            <a:r>
              <a:rPr lang="pl-PL" dirty="0" err="1" smtClean="0"/>
              <a:t>open</a:t>
            </a:r>
            <a:r>
              <a:rPr lang="pl-PL" dirty="0" smtClean="0"/>
              <a:t> </a:t>
            </a:r>
            <a:r>
              <a:rPr lang="pl-PL" dirty="0" err="1" smtClean="0"/>
              <a:t>source</a:t>
            </a:r>
            <a:r>
              <a:rPr lang="pl-PL" dirty="0" smtClean="0"/>
              <a:t> </a:t>
            </a:r>
            <a:r>
              <a:rPr lang="pl-PL" dirty="0" err="1" smtClean="0"/>
              <a:t>MySQL</a:t>
            </a:r>
            <a:r>
              <a:rPr lang="pl-PL" dirty="0" smtClean="0"/>
              <a:t>. Jest to bardzo szybki i obecnie jeden z najpopularniejszych serwerów baz danych dostępny m.in. na licencji GPL, choć możliwe jest również zakupienie licencji komercyjnej</a:t>
            </a:r>
            <a:endParaRPr lang="pl-PL"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10. </a:t>
            </a:r>
            <a:r>
              <a:rPr lang="pl-PL" b="1" dirty="0" smtClean="0"/>
              <a:t>Przyszłość i trendy</a:t>
            </a:r>
            <a:endParaRPr lang="pl-PL" dirty="0"/>
          </a:p>
        </p:txBody>
      </p:sp>
      <p:sp>
        <p:nvSpPr>
          <p:cNvPr id="3" name="Symbol zastępczy zawartości 2"/>
          <p:cNvSpPr>
            <a:spLocks noGrp="1"/>
          </p:cNvSpPr>
          <p:nvPr>
            <p:ph sz="quarter" idx="1"/>
          </p:nvPr>
        </p:nvSpPr>
        <p:spPr/>
        <p:txBody>
          <a:bodyPr/>
          <a:lstStyle/>
          <a:p>
            <a:r>
              <a:rPr lang="pl-PL" b="1" dirty="0" err="1" smtClean="0"/>
              <a:t>JavaScript</a:t>
            </a:r>
            <a:r>
              <a:rPr lang="pl-PL" dirty="0" smtClean="0"/>
              <a:t>: Dzięki swojej elastyczności i rosnącemu ekosystemowi jest często wybierany do nowych projektów i </a:t>
            </a:r>
            <a:r>
              <a:rPr lang="pl-PL" dirty="0" err="1" smtClean="0"/>
              <a:t>start-upów</a:t>
            </a:r>
            <a:r>
              <a:rPr lang="pl-PL" dirty="0" smtClean="0"/>
              <a:t>. Technologie jak </a:t>
            </a:r>
            <a:r>
              <a:rPr lang="pl-PL" dirty="0" err="1" smtClean="0"/>
              <a:t>Deno</a:t>
            </a:r>
            <a:r>
              <a:rPr lang="pl-PL" dirty="0" smtClean="0"/>
              <a:t> i </a:t>
            </a:r>
            <a:r>
              <a:rPr lang="pl-PL" dirty="0" err="1" smtClean="0"/>
              <a:t>Node.js</a:t>
            </a:r>
            <a:r>
              <a:rPr lang="pl-PL" dirty="0" smtClean="0"/>
              <a:t> będą dalej rozwijały użycie </a:t>
            </a:r>
            <a:r>
              <a:rPr lang="pl-PL" dirty="0" err="1" smtClean="0"/>
              <a:t>JavaScript</a:t>
            </a:r>
            <a:r>
              <a:rPr lang="pl-PL" dirty="0" smtClean="0"/>
              <a:t> po stronie serwera</a:t>
            </a:r>
            <a:r>
              <a:rPr lang="pl-PL" dirty="0" smtClean="0"/>
              <a:t>.</a:t>
            </a:r>
          </a:p>
          <a:p>
            <a:r>
              <a:rPr lang="pl-PL" b="1" dirty="0" smtClean="0"/>
              <a:t>PHP</a:t>
            </a:r>
            <a:r>
              <a:rPr lang="pl-PL" dirty="0" smtClean="0"/>
              <a:t>: Choć PHP nie jest już tak nowoczesny jak </a:t>
            </a:r>
            <a:r>
              <a:rPr lang="pl-PL" dirty="0" err="1" smtClean="0"/>
              <a:t>JavaScript</a:t>
            </a:r>
            <a:r>
              <a:rPr lang="pl-PL" dirty="0" smtClean="0"/>
              <a:t>, nadal pozostaje jednym z najpopularniejszych języków dla rozwoju stron internetowych. Rozwój PHP 8+ wprowadził wiele nowoczesnych funkcji, które mogą zapewnić jego stabilną przyszłość.</a:t>
            </a:r>
            <a:endParaRPr lang="pl-PL"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Podstawy SQL</a:t>
            </a:r>
            <a:endParaRPr lang="pl-PL" dirty="0"/>
          </a:p>
        </p:txBody>
      </p:sp>
      <p:sp>
        <p:nvSpPr>
          <p:cNvPr id="3" name="Symbol zastępczy zawartości 2"/>
          <p:cNvSpPr>
            <a:spLocks noGrp="1"/>
          </p:cNvSpPr>
          <p:nvPr>
            <p:ph sz="quarter" idx="1"/>
          </p:nvPr>
        </p:nvSpPr>
        <p:spPr/>
        <p:txBody>
          <a:bodyPr/>
          <a:lstStyle/>
          <a:p>
            <a:r>
              <a:rPr lang="pl-PL" dirty="0" smtClean="0"/>
              <a:t>SQL, czyli </a:t>
            </a:r>
            <a:r>
              <a:rPr lang="pl-PL" dirty="0" err="1" smtClean="0"/>
              <a:t>Structured</a:t>
            </a:r>
            <a:r>
              <a:rPr lang="pl-PL" dirty="0" smtClean="0"/>
              <a:t> </a:t>
            </a:r>
            <a:r>
              <a:rPr lang="pl-PL" dirty="0" err="1" smtClean="0"/>
              <a:t>Query</a:t>
            </a:r>
            <a:r>
              <a:rPr lang="pl-PL" dirty="0" smtClean="0"/>
              <a:t> </a:t>
            </a:r>
            <a:r>
              <a:rPr lang="pl-PL" dirty="0" err="1" smtClean="0"/>
              <a:t>Language</a:t>
            </a:r>
            <a:r>
              <a:rPr lang="pl-PL" dirty="0" smtClean="0"/>
              <a:t>, to strukturalny język zapytań, który umożliwia wykonywanie wszelkich operacji na relacyjnych bazach danych. Jest to język uniwersalny stosowany praktycznie w każdym popularnym systemie relacyjnych baz danych, zarówno w systemach komercyjnych, takich jak DB2, MS SQL czy Oracle, jak i tych rozwijanych na zasadach wolnego oprogramowania, np. </a:t>
            </a:r>
            <a:r>
              <a:rPr lang="pl-PL" dirty="0" err="1" smtClean="0"/>
              <a:t>PostgreSQL</a:t>
            </a:r>
            <a:r>
              <a:rPr lang="pl-PL" dirty="0" smtClean="0"/>
              <a:t> czy niektóre wersje </a:t>
            </a:r>
            <a:r>
              <a:rPr lang="pl-PL" dirty="0" err="1" smtClean="0"/>
              <a:t>MySQL</a:t>
            </a:r>
            <a:r>
              <a:rPr lang="pl-PL" dirty="0" smtClean="0"/>
              <a:t>.</a:t>
            </a:r>
            <a:endParaRPr lang="pl-PL"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Tworzenie bazy danych pod konsolą</a:t>
            </a:r>
            <a:endParaRPr lang="pl-PL" dirty="0"/>
          </a:p>
        </p:txBody>
      </p:sp>
      <p:sp>
        <p:nvSpPr>
          <p:cNvPr id="3" name="Symbol zastępczy zawartości 2"/>
          <p:cNvSpPr>
            <a:spLocks noGrp="1"/>
          </p:cNvSpPr>
          <p:nvPr>
            <p:ph sz="quarter" idx="1"/>
          </p:nvPr>
        </p:nvSpPr>
        <p:spPr/>
        <p:txBody>
          <a:bodyPr/>
          <a:lstStyle/>
          <a:p>
            <a:pPr marL="344170" indent="-344170"/>
            <a:r>
              <a:rPr lang="en-US" dirty="0" err="1" smtClean="0">
                <a:cs typeface="Arial" panose="020B0604020202020204"/>
              </a:rPr>
              <a:t>mysql</a:t>
            </a:r>
            <a:r>
              <a:rPr lang="en-US" dirty="0" smtClean="0">
                <a:cs typeface="Arial" panose="020B0604020202020204"/>
              </a:rPr>
              <a:t> –u root</a:t>
            </a:r>
          </a:p>
          <a:p>
            <a:pPr marL="344170" indent="-344170"/>
            <a:r>
              <a:rPr lang="en-US" dirty="0" smtClean="0">
                <a:cs typeface="Arial" panose="020B0604020202020204"/>
              </a:rPr>
              <a:t>CREATE DATABASE test;</a:t>
            </a:r>
            <a:endParaRPr lang="en-US" dirty="0" smtClean="0"/>
          </a:p>
          <a:p>
            <a:pPr marL="344170" indent="-344170"/>
            <a:r>
              <a:rPr lang="en-US" dirty="0" smtClean="0">
                <a:cs typeface="Arial" panose="020B0604020202020204"/>
              </a:rPr>
              <a:t>USE test;</a:t>
            </a:r>
          </a:p>
          <a:p>
            <a:endParaRPr lang="pl-PL"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err="1" smtClean="0">
                <a:cs typeface="Arial"/>
              </a:rPr>
              <a:t>Tworzenie</a:t>
            </a:r>
            <a:r>
              <a:rPr lang="en-US" dirty="0" smtClean="0">
                <a:cs typeface="Arial"/>
              </a:rPr>
              <a:t> </a:t>
            </a:r>
            <a:r>
              <a:rPr lang="en-US" dirty="0" err="1" smtClean="0">
                <a:cs typeface="Arial"/>
              </a:rPr>
              <a:t>tabel</a:t>
            </a:r>
            <a:endParaRPr lang="pl-PL" dirty="0"/>
          </a:p>
        </p:txBody>
      </p:sp>
      <p:sp>
        <p:nvSpPr>
          <p:cNvPr id="3" name="Symbol zastępczy zawartości 2"/>
          <p:cNvSpPr>
            <a:spLocks noGrp="1"/>
          </p:cNvSpPr>
          <p:nvPr>
            <p:ph sz="quarter" idx="1"/>
          </p:nvPr>
        </p:nvSpPr>
        <p:spPr/>
        <p:txBody>
          <a:bodyPr/>
          <a:lstStyle/>
          <a:p>
            <a:endParaRPr lang="pl-PL" dirty="0"/>
          </a:p>
        </p:txBody>
      </p:sp>
      <p:pic>
        <p:nvPicPr>
          <p:cNvPr id="4" name="Picture 4" descr="A screenshot of a cell phone&#10;&#10;Description generated with high confidence">
            <a:extLst>
              <a:ext uri="{FF2B5EF4-FFF2-40B4-BE49-F238E27FC236}">
                <a16:creationId xmlns="" xmlns:a16="http://schemas.microsoft.com/office/drawing/2014/main" id="{978ECF53-583E-4904-80D0-97B96C684F50}"/>
              </a:ext>
            </a:extLst>
          </p:cNvPr>
          <p:cNvPicPr>
            <a:picLocks noChangeAspect="1"/>
          </p:cNvPicPr>
          <p:nvPr/>
        </p:nvPicPr>
        <p:blipFill>
          <a:blip r:embed="rId2"/>
          <a:stretch>
            <a:fillRect/>
          </a:stretch>
        </p:blipFill>
        <p:spPr>
          <a:xfrm>
            <a:off x="642910" y="1285860"/>
            <a:ext cx="3062222" cy="1698059"/>
          </a:xfrm>
          <a:prstGeom prst="rect">
            <a:avLst/>
          </a:prstGeom>
        </p:spPr>
      </p:pic>
      <p:pic>
        <p:nvPicPr>
          <p:cNvPr id="5" name="Picture 6">
            <a:extLst>
              <a:ext uri="{FF2B5EF4-FFF2-40B4-BE49-F238E27FC236}">
                <a16:creationId xmlns="" xmlns:a16="http://schemas.microsoft.com/office/drawing/2014/main" id="{DF11351D-45FA-4AF5-A348-F7A87574E4F0}"/>
              </a:ext>
            </a:extLst>
          </p:cNvPr>
          <p:cNvPicPr>
            <a:picLocks noChangeAspect="1"/>
          </p:cNvPicPr>
          <p:nvPr/>
        </p:nvPicPr>
        <p:blipFill>
          <a:blip r:embed="rId3"/>
          <a:stretch>
            <a:fillRect/>
          </a:stretch>
        </p:blipFill>
        <p:spPr>
          <a:xfrm>
            <a:off x="642910" y="2928934"/>
            <a:ext cx="2062292" cy="1134648"/>
          </a:xfrm>
          <a:prstGeom prst="rect">
            <a:avLst/>
          </a:prstGeom>
        </p:spPr>
      </p:pic>
      <p:pic>
        <p:nvPicPr>
          <p:cNvPr id="6" name="Picture 8" descr="A close up of a newspaper&#10;&#10;Description generated with high confidence">
            <a:extLst>
              <a:ext uri="{FF2B5EF4-FFF2-40B4-BE49-F238E27FC236}">
                <a16:creationId xmlns="" xmlns:a16="http://schemas.microsoft.com/office/drawing/2014/main" id="{163BE1AC-7E97-4CF8-AA96-949C7653D10B}"/>
              </a:ext>
            </a:extLst>
          </p:cNvPr>
          <p:cNvPicPr>
            <a:picLocks noChangeAspect="1"/>
          </p:cNvPicPr>
          <p:nvPr/>
        </p:nvPicPr>
        <p:blipFill>
          <a:blip r:embed="rId4"/>
          <a:stretch>
            <a:fillRect/>
          </a:stretch>
        </p:blipFill>
        <p:spPr>
          <a:xfrm>
            <a:off x="3857620" y="2928934"/>
            <a:ext cx="4280770" cy="1987554"/>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Potwierdzenie wykonania tabeli</a:t>
            </a:r>
            <a:endParaRPr lang="pl-PL" dirty="0"/>
          </a:p>
        </p:txBody>
      </p:sp>
      <p:sp>
        <p:nvSpPr>
          <p:cNvPr id="3" name="Symbol zastępczy zawartości 2"/>
          <p:cNvSpPr>
            <a:spLocks noGrp="1"/>
          </p:cNvSpPr>
          <p:nvPr>
            <p:ph sz="quarter" idx="1"/>
          </p:nvPr>
        </p:nvSpPr>
        <p:spPr/>
        <p:txBody>
          <a:bodyPr/>
          <a:lstStyle/>
          <a:p>
            <a:pPr marL="344170" indent="-344170"/>
            <a:r>
              <a:rPr lang="en-US" dirty="0" smtClean="0">
                <a:cs typeface="Arial" panose="020B0604020202020204"/>
              </a:rPr>
              <a:t>SHOW TABLES;</a:t>
            </a:r>
          </a:p>
          <a:p>
            <a:pPr marL="344170" indent="-344170"/>
            <a:r>
              <a:rPr lang="en-US" dirty="0" smtClean="0">
                <a:cs typeface="Arial" panose="020B0604020202020204"/>
              </a:rPr>
              <a:t>SHOW </a:t>
            </a:r>
            <a:r>
              <a:rPr lang="pl-PL" dirty="0" smtClean="0">
                <a:cs typeface="Arial" panose="020B0604020202020204"/>
              </a:rPr>
              <a:t>C</a:t>
            </a:r>
            <a:r>
              <a:rPr lang="en-US" dirty="0" smtClean="0">
                <a:cs typeface="Arial" panose="020B0604020202020204"/>
              </a:rPr>
              <a:t>OLUMNS FROM user;</a:t>
            </a:r>
          </a:p>
          <a:p>
            <a:endParaRPr lang="pl-PL"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err="1" smtClean="0">
                <a:cs typeface="Arial"/>
              </a:rPr>
              <a:t>Dodawanie</a:t>
            </a:r>
            <a:r>
              <a:rPr lang="en-US" dirty="0" smtClean="0">
                <a:cs typeface="Arial"/>
              </a:rPr>
              <a:t> </a:t>
            </a:r>
            <a:r>
              <a:rPr lang="en-US" dirty="0" err="1" smtClean="0">
                <a:cs typeface="Arial"/>
              </a:rPr>
              <a:t>rekordów</a:t>
            </a:r>
            <a:endParaRPr lang="pl-PL" dirty="0"/>
          </a:p>
        </p:txBody>
      </p:sp>
      <p:pic>
        <p:nvPicPr>
          <p:cNvPr id="4" name="Picture 4" descr="A close up of a logo&#10;&#10;Description generated with very high confidence">
            <a:extLst>
              <a:ext uri="{FF2B5EF4-FFF2-40B4-BE49-F238E27FC236}">
                <a16:creationId xmlns="" xmlns:a16="http://schemas.microsoft.com/office/drawing/2014/main" id="{9B44D254-B7BE-4D19-9D13-76CF733D742E}"/>
              </a:ext>
            </a:extLst>
          </p:cNvPr>
          <p:cNvPicPr>
            <a:picLocks noGrp="1" noChangeAspect="1"/>
          </p:cNvPicPr>
          <p:nvPr>
            <p:ph sz="quarter" idx="1"/>
          </p:nvPr>
        </p:nvPicPr>
        <p:blipFill>
          <a:blip r:embed="rId2"/>
          <a:stretch>
            <a:fillRect/>
          </a:stretch>
        </p:blipFill>
        <p:spPr>
          <a:xfrm>
            <a:off x="1214413" y="1643050"/>
            <a:ext cx="7977243" cy="714380"/>
          </a:xfrm>
          <a:prstGeom prst="rect">
            <a:avLst/>
          </a:prstGeom>
        </p:spPr>
      </p:pic>
      <p:pic>
        <p:nvPicPr>
          <p:cNvPr id="5" name="Picture 6">
            <a:extLst>
              <a:ext uri="{FF2B5EF4-FFF2-40B4-BE49-F238E27FC236}">
                <a16:creationId xmlns="" xmlns:a16="http://schemas.microsoft.com/office/drawing/2014/main" id="{3C2934C6-D0BE-4637-BF7E-A095FE9E270A}"/>
              </a:ext>
            </a:extLst>
          </p:cNvPr>
          <p:cNvPicPr>
            <a:picLocks noChangeAspect="1"/>
          </p:cNvPicPr>
          <p:nvPr/>
        </p:nvPicPr>
        <p:blipFill>
          <a:blip r:embed="rId3"/>
          <a:stretch>
            <a:fillRect/>
          </a:stretch>
        </p:blipFill>
        <p:spPr>
          <a:xfrm>
            <a:off x="1428728" y="2428868"/>
            <a:ext cx="6582427" cy="1106165"/>
          </a:xfrm>
          <a:prstGeom prst="rect">
            <a:avLst/>
          </a:prstGeom>
        </p:spPr>
      </p:pic>
      <p:pic>
        <p:nvPicPr>
          <p:cNvPr id="6" name="Picture 8" descr="A close up of a newspaper&#10;&#10;Description generated with high confidence">
            <a:extLst>
              <a:ext uri="{FF2B5EF4-FFF2-40B4-BE49-F238E27FC236}">
                <a16:creationId xmlns="" xmlns:a16="http://schemas.microsoft.com/office/drawing/2014/main" id="{6722282C-6234-4C17-B95D-F7CB41F67AC9}"/>
              </a:ext>
            </a:extLst>
          </p:cNvPr>
          <p:cNvPicPr>
            <a:picLocks noChangeAspect="1"/>
          </p:cNvPicPr>
          <p:nvPr/>
        </p:nvPicPr>
        <p:blipFill>
          <a:blip r:embed="rId4"/>
          <a:stretch>
            <a:fillRect/>
          </a:stretch>
        </p:blipFill>
        <p:spPr>
          <a:xfrm>
            <a:off x="2500298" y="4071942"/>
            <a:ext cx="4523461" cy="1179091"/>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PHP i </a:t>
            </a:r>
            <a:r>
              <a:rPr lang="pl-PL" dirty="0" err="1" smtClean="0"/>
              <a:t>MySQL</a:t>
            </a:r>
            <a:endParaRPr lang="pl-PL" dirty="0"/>
          </a:p>
        </p:txBody>
      </p:sp>
      <p:sp>
        <p:nvSpPr>
          <p:cNvPr id="3" name="Symbol zastępczy zawartości 2"/>
          <p:cNvSpPr>
            <a:spLocks noGrp="1"/>
          </p:cNvSpPr>
          <p:nvPr>
            <p:ph sz="quarter" idx="1"/>
          </p:nvPr>
        </p:nvSpPr>
        <p:spPr/>
        <p:txBody>
          <a:bodyPr>
            <a:normAutofit fontScale="85000" lnSpcReduction="20000"/>
          </a:bodyPr>
          <a:lstStyle/>
          <a:p>
            <a:r>
              <a:rPr lang="pl-PL" dirty="0" err="1" smtClean="0"/>
              <a:t>mysqli_connect</a:t>
            </a:r>
            <a:r>
              <a:rPr lang="pl-PL" dirty="0" smtClean="0"/>
              <a:t>(["host"[, "użytkownik"[, "hasło"[, </a:t>
            </a:r>
            <a:r>
              <a:rPr lang="pl-PL" dirty="0" err="1" smtClean="0"/>
              <a:t>nowe_połączenie</a:t>
            </a:r>
            <a:r>
              <a:rPr lang="pl-PL" dirty="0" smtClean="0"/>
              <a:t>[, flagi]]]]])</a:t>
            </a:r>
          </a:p>
          <a:p>
            <a:endParaRPr lang="pl-PL" dirty="0" smtClean="0"/>
          </a:p>
          <a:p>
            <a:r>
              <a:rPr lang="pl-PL" dirty="0" err="1" smtClean="0"/>
              <a:t>mysqli_connect</a:t>
            </a:r>
            <a:r>
              <a:rPr lang="pl-PL" dirty="0" smtClean="0"/>
              <a:t>("</a:t>
            </a:r>
            <a:r>
              <a:rPr lang="pl-PL" dirty="0" err="1" smtClean="0"/>
              <a:t>localhost</a:t>
            </a:r>
            <a:r>
              <a:rPr lang="pl-PL" dirty="0" smtClean="0"/>
              <a:t>", "</a:t>
            </a:r>
            <a:r>
              <a:rPr lang="pl-PL" dirty="0" err="1" smtClean="0"/>
              <a:t>php</a:t>
            </a:r>
            <a:r>
              <a:rPr lang="pl-PL" dirty="0" smtClean="0"/>
              <a:t>", "test");</a:t>
            </a:r>
          </a:p>
          <a:p>
            <a:endParaRPr lang="pl-PL" dirty="0" smtClean="0"/>
          </a:p>
          <a:p>
            <a:r>
              <a:rPr lang="pl-PL" dirty="0" smtClean="0"/>
              <a:t>W systemie Windows i PHP w wersjach 5.3.0 i wyższych rozszerzenie </a:t>
            </a:r>
            <a:r>
              <a:rPr lang="pl-PL" dirty="0" err="1" smtClean="0"/>
              <a:t>mysqli</a:t>
            </a:r>
            <a:r>
              <a:rPr lang="pl-PL" dirty="0" smtClean="0"/>
              <a:t> jest dostępne i włączone standardowo, nie wymaga więc wykonywania dodatkowych czynności. </a:t>
            </a:r>
          </a:p>
          <a:p>
            <a:r>
              <a:rPr lang="pl-PL" dirty="0" smtClean="0"/>
              <a:t>W wersjach poniżej 5.3.0 (5.0, 5.1 i 5.2) konieczne jest włączenie rozszerzenia. W tym celu w pliku konfiguracyjnym </a:t>
            </a:r>
            <a:r>
              <a:rPr lang="pl-PL" dirty="0" err="1" smtClean="0"/>
              <a:t>php.ini</a:t>
            </a:r>
            <a:r>
              <a:rPr lang="pl-PL" dirty="0" smtClean="0"/>
              <a:t> w sekcji [</a:t>
            </a:r>
            <a:r>
              <a:rPr lang="pl-PL" dirty="0" err="1" smtClean="0"/>
              <a:t>PHP_MYSQLI</a:t>
            </a:r>
            <a:r>
              <a:rPr lang="pl-PL" dirty="0" smtClean="0"/>
              <a:t>] trzeba usunąć komentarz z linii </a:t>
            </a:r>
            <a:r>
              <a:rPr lang="pl-PL" dirty="0" err="1" smtClean="0"/>
              <a:t>extension=php_mysqli.dll</a:t>
            </a:r>
            <a:r>
              <a:rPr lang="pl-PL" dirty="0" smtClean="0"/>
              <a:t> (bądź dopisać taką linię, jeśli jej nie ma). Dodatkowo należy się upewnić, że w katalogu rozszerzeń dostępny jest plik </a:t>
            </a:r>
            <a:r>
              <a:rPr lang="pl-PL" dirty="0" err="1" smtClean="0"/>
              <a:t>php_mysqli.dll</a:t>
            </a:r>
            <a:r>
              <a:rPr lang="pl-PL" dirty="0" smtClean="0"/>
              <a:t> (jest on dystrybuowany standardowo z pakietem PHP) oraz że opcja konfiguracyjna </a:t>
            </a:r>
            <a:r>
              <a:rPr lang="pl-PL" dirty="0" err="1" smtClean="0"/>
              <a:t>extension_dir</a:t>
            </a:r>
            <a:r>
              <a:rPr lang="pl-PL" dirty="0" smtClean="0"/>
              <a:t> wskazuje na ten katalog (typowo: c:\php\ext).</a:t>
            </a:r>
          </a:p>
          <a:p>
            <a:endParaRPr lang="pl-PL"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Kończenie połączenia</a:t>
            </a:r>
            <a:endParaRPr lang="pl-PL" dirty="0"/>
          </a:p>
        </p:txBody>
      </p:sp>
      <p:sp>
        <p:nvSpPr>
          <p:cNvPr id="3" name="Symbol zastępczy zawartości 2"/>
          <p:cNvSpPr>
            <a:spLocks noGrp="1"/>
          </p:cNvSpPr>
          <p:nvPr>
            <p:ph sz="quarter" idx="1"/>
          </p:nvPr>
        </p:nvSpPr>
        <p:spPr/>
        <p:txBody>
          <a:bodyPr/>
          <a:lstStyle/>
          <a:p>
            <a:r>
              <a:rPr lang="pl-PL" dirty="0" err="1" smtClean="0"/>
              <a:t>mysqli_close</a:t>
            </a:r>
            <a:r>
              <a:rPr lang="pl-PL" dirty="0" smtClean="0"/>
              <a:t>([identyfikator]) gdzie identyfikator to identyfikator połączenia</a:t>
            </a:r>
            <a:endParaRPr lang="pl-PL"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Wybór bazy</a:t>
            </a:r>
            <a:endParaRPr lang="pl-PL" dirty="0"/>
          </a:p>
        </p:txBody>
      </p:sp>
      <p:sp>
        <p:nvSpPr>
          <p:cNvPr id="3" name="Symbol zastępczy zawartości 2"/>
          <p:cNvSpPr>
            <a:spLocks noGrp="1"/>
          </p:cNvSpPr>
          <p:nvPr>
            <p:ph sz="quarter" idx="1"/>
          </p:nvPr>
        </p:nvSpPr>
        <p:spPr/>
        <p:txBody>
          <a:bodyPr/>
          <a:lstStyle/>
          <a:p>
            <a:r>
              <a:rPr lang="pl-PL" dirty="0" err="1" smtClean="0"/>
              <a:t>mysqli_select_db</a:t>
            </a:r>
            <a:r>
              <a:rPr lang="pl-PL" dirty="0" smtClean="0"/>
              <a:t>(identyfikator, "</a:t>
            </a:r>
            <a:r>
              <a:rPr lang="pl-PL" dirty="0" err="1" smtClean="0"/>
              <a:t>nazwa_bazy</a:t>
            </a:r>
            <a:r>
              <a:rPr lang="pl-PL" dirty="0" smtClean="0"/>
              <a:t>")</a:t>
            </a:r>
            <a:endParaRPr lang="pl-PL"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Skrypt testujący połączenie z serwerem baz danych</a:t>
            </a:r>
            <a:endParaRPr lang="pl-PL" dirty="0"/>
          </a:p>
        </p:txBody>
      </p:sp>
      <p:sp>
        <p:nvSpPr>
          <p:cNvPr id="3" name="Symbol zastępczy zawartości 2"/>
          <p:cNvSpPr>
            <a:spLocks noGrp="1"/>
          </p:cNvSpPr>
          <p:nvPr>
            <p:ph sz="quarter" idx="1"/>
          </p:nvPr>
        </p:nvSpPr>
        <p:spPr/>
        <p:txBody>
          <a:bodyPr/>
          <a:lstStyle/>
          <a:p>
            <a:endParaRPr lang="pl-PL" dirty="0"/>
          </a:p>
        </p:txBody>
      </p:sp>
      <p:pic>
        <p:nvPicPr>
          <p:cNvPr id="1027" name="Picture 3"/>
          <p:cNvPicPr>
            <a:picLocks noChangeAspect="1" noChangeArrowheads="1"/>
          </p:cNvPicPr>
          <p:nvPr/>
        </p:nvPicPr>
        <p:blipFill>
          <a:blip r:embed="rId2"/>
          <a:srcRect/>
          <a:stretch>
            <a:fillRect/>
          </a:stretch>
        </p:blipFill>
        <p:spPr bwMode="auto">
          <a:xfrm>
            <a:off x="500034" y="1357298"/>
            <a:ext cx="7786742" cy="5125946"/>
          </a:xfrm>
          <a:prstGeom prst="rect">
            <a:avLst/>
          </a:prstGeom>
          <a:noFill/>
          <a:ln w="9525">
            <a:noFill/>
            <a:miter lim="800000"/>
            <a:headEnd/>
            <a:tailEnd/>
          </a:ln>
          <a:effectLst/>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Wykonywanie zapytań</a:t>
            </a:r>
            <a:endParaRPr lang="pl-PL" dirty="0"/>
          </a:p>
        </p:txBody>
      </p:sp>
      <p:sp>
        <p:nvSpPr>
          <p:cNvPr id="3" name="Symbol zastępczy zawartości 2"/>
          <p:cNvSpPr>
            <a:spLocks noGrp="1"/>
          </p:cNvSpPr>
          <p:nvPr>
            <p:ph sz="quarter" idx="1"/>
          </p:nvPr>
        </p:nvSpPr>
        <p:spPr/>
        <p:txBody>
          <a:bodyPr/>
          <a:lstStyle/>
          <a:p>
            <a:r>
              <a:rPr lang="pl-PL" dirty="0" err="1" smtClean="0"/>
              <a:t>mysqli_query</a:t>
            </a:r>
            <a:r>
              <a:rPr lang="pl-PL" dirty="0" smtClean="0"/>
              <a:t>(identyfikator, "zapytanie")</a:t>
            </a:r>
            <a:endParaRPr lang="pl-PL"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Podsumowanie</a:t>
            </a:r>
            <a:endParaRPr lang="pl-PL" dirty="0"/>
          </a:p>
        </p:txBody>
      </p:sp>
      <p:sp>
        <p:nvSpPr>
          <p:cNvPr id="3" name="Symbol zastępczy zawartości 2"/>
          <p:cNvSpPr>
            <a:spLocks noGrp="1"/>
          </p:cNvSpPr>
          <p:nvPr>
            <p:ph sz="quarter" idx="1"/>
          </p:nvPr>
        </p:nvSpPr>
        <p:spPr/>
        <p:txBody>
          <a:bodyPr/>
          <a:lstStyle/>
          <a:p>
            <a:r>
              <a:rPr lang="pl-PL" dirty="0" smtClean="0"/>
              <a:t>Podsumowując, oba języki mają swoje mocne i słabe strony. </a:t>
            </a:r>
            <a:r>
              <a:rPr lang="pl-PL" b="1" dirty="0" err="1" smtClean="0"/>
              <a:t>JavaScript</a:t>
            </a:r>
            <a:r>
              <a:rPr lang="pl-PL" dirty="0" smtClean="0"/>
              <a:t> jest wszechstronny, co czyni go popularnym wyborem do </a:t>
            </a:r>
            <a:r>
              <a:rPr lang="pl-PL" dirty="0" err="1" smtClean="0"/>
              <a:t>full-stack</a:t>
            </a:r>
            <a:r>
              <a:rPr lang="pl-PL" dirty="0" smtClean="0"/>
              <a:t> </a:t>
            </a:r>
            <a:r>
              <a:rPr lang="pl-PL" dirty="0" err="1" smtClean="0"/>
              <a:t>developmentu</a:t>
            </a:r>
            <a:r>
              <a:rPr lang="pl-PL" dirty="0" smtClean="0"/>
              <a:t>. </a:t>
            </a:r>
            <a:r>
              <a:rPr lang="pl-PL" b="1" dirty="0" smtClean="0"/>
              <a:t>PHP</a:t>
            </a:r>
            <a:r>
              <a:rPr lang="pl-PL" dirty="0" smtClean="0"/>
              <a:t> jest dojrzałym rozwiązaniem do </a:t>
            </a:r>
            <a:r>
              <a:rPr lang="pl-PL" dirty="0" err="1" smtClean="0"/>
              <a:t>back-endu</a:t>
            </a:r>
            <a:r>
              <a:rPr lang="pl-PL" dirty="0" smtClean="0"/>
              <a:t>, szczególnie w przypadku tworzenia dynamicznych stron i systemów CMS.</a:t>
            </a:r>
            <a:endParaRPr lang="pl-PL"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Zapytania pobierające dane</a:t>
            </a:r>
            <a:endParaRPr lang="pl-PL" dirty="0"/>
          </a:p>
        </p:txBody>
      </p:sp>
      <p:sp>
        <p:nvSpPr>
          <p:cNvPr id="3" name="Symbol zastępczy zawartości 2"/>
          <p:cNvSpPr>
            <a:spLocks noGrp="1"/>
          </p:cNvSpPr>
          <p:nvPr>
            <p:ph sz="quarter" idx="1"/>
          </p:nvPr>
        </p:nvSpPr>
        <p:spPr/>
        <p:txBody>
          <a:bodyPr/>
          <a:lstStyle/>
          <a:p>
            <a:r>
              <a:rPr lang="pl-PL" dirty="0" smtClean="0"/>
              <a:t>W przypadku zapytań typu SELECT funkcja </a:t>
            </a:r>
            <a:r>
              <a:rPr lang="pl-PL" b="1" dirty="0" err="1" smtClean="0"/>
              <a:t>mysqli_query</a:t>
            </a:r>
            <a:r>
              <a:rPr lang="pl-PL" b="1" dirty="0" smtClean="0"/>
              <a:t> </a:t>
            </a:r>
            <a:r>
              <a:rPr lang="pl-PL" dirty="0" smtClean="0"/>
              <a:t>zwraca identyfikator zasobów (</a:t>
            </a:r>
            <a:r>
              <a:rPr lang="pl-PL" b="1" dirty="0" smtClean="0"/>
              <a:t>obiekt typu </a:t>
            </a:r>
            <a:r>
              <a:rPr lang="pl-PL" b="1" dirty="0" err="1" smtClean="0"/>
              <a:t>mysqli_result</a:t>
            </a:r>
            <a:r>
              <a:rPr lang="pl-PL" dirty="0" smtClean="0"/>
              <a:t>), który może zostać następnie użyty do odczytu danych zwróconych przez zapytanie. Istnieje kilka funkcji odczytujących takie dane, najpopularniejsze to </a:t>
            </a:r>
            <a:r>
              <a:rPr lang="pl-PL" b="1" dirty="0" err="1" smtClean="0"/>
              <a:t>mysqli_fetch_row</a:t>
            </a:r>
            <a:r>
              <a:rPr lang="pl-PL" dirty="0" smtClean="0"/>
              <a:t> i </a:t>
            </a:r>
            <a:r>
              <a:rPr lang="pl-PL" b="1" dirty="0" err="1" smtClean="0"/>
              <a:t>mysqli_fetch_array</a:t>
            </a:r>
            <a:r>
              <a:rPr lang="pl-PL" dirty="0" smtClean="0"/>
              <a:t>. Pomocna może być także funkcja </a:t>
            </a:r>
            <a:r>
              <a:rPr lang="pl-PL" b="1" dirty="0" err="1" smtClean="0"/>
              <a:t>mysqli_num_rows</a:t>
            </a:r>
            <a:r>
              <a:rPr lang="pl-PL" dirty="0" smtClean="0"/>
              <a:t>, która pozwala na określenie, ile wierszy znajduje się w wynikach zapytania.</a:t>
            </a:r>
            <a:endParaRPr lang="pl-PL"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mysqli_fetch_row</a:t>
            </a:r>
            <a:endParaRPr lang="pl-PL" dirty="0"/>
          </a:p>
        </p:txBody>
      </p:sp>
      <p:sp>
        <p:nvSpPr>
          <p:cNvPr id="3" name="Symbol zastępczy zawartości 2"/>
          <p:cNvSpPr>
            <a:spLocks noGrp="1"/>
          </p:cNvSpPr>
          <p:nvPr>
            <p:ph sz="quarter" idx="1"/>
          </p:nvPr>
        </p:nvSpPr>
        <p:spPr/>
        <p:txBody>
          <a:bodyPr/>
          <a:lstStyle/>
          <a:p>
            <a:r>
              <a:rPr lang="pl-PL" dirty="0" err="1" smtClean="0"/>
              <a:t>while</a:t>
            </a:r>
            <a:r>
              <a:rPr lang="pl-PL" dirty="0" smtClean="0"/>
              <a:t>($</a:t>
            </a:r>
            <a:r>
              <a:rPr lang="pl-PL" dirty="0" err="1" smtClean="0"/>
              <a:t>arr</a:t>
            </a:r>
            <a:r>
              <a:rPr lang="pl-PL" dirty="0" smtClean="0"/>
              <a:t> = </a:t>
            </a:r>
            <a:r>
              <a:rPr lang="pl-PL" dirty="0" err="1" smtClean="0"/>
              <a:t>mysqli_fetch_row</a:t>
            </a:r>
            <a:r>
              <a:rPr lang="pl-PL" dirty="0" smtClean="0"/>
              <a:t>($</a:t>
            </a:r>
            <a:r>
              <a:rPr lang="pl-PL" dirty="0" err="1" smtClean="0"/>
              <a:t>result</a:t>
            </a:r>
            <a:r>
              <a:rPr lang="pl-PL" dirty="0" smtClean="0"/>
              <a:t>)){ </a:t>
            </a:r>
          </a:p>
          <a:p>
            <a:r>
              <a:rPr lang="pl-PL" dirty="0" smtClean="0"/>
              <a:t>// Instrukcje przetwarzające wyniki</a:t>
            </a:r>
          </a:p>
          <a:p>
            <a:r>
              <a:rPr lang="pl-PL" dirty="0" smtClean="0"/>
              <a:t> }</a:t>
            </a:r>
          </a:p>
          <a:p>
            <a:endParaRPr lang="pl-PL" dirty="0" smtClean="0"/>
          </a:p>
          <a:p>
            <a:r>
              <a:rPr lang="pl-PL" dirty="0" smtClean="0"/>
              <a:t>gdzie $</a:t>
            </a:r>
            <a:r>
              <a:rPr lang="pl-PL" dirty="0" err="1" smtClean="0"/>
              <a:t>arr</a:t>
            </a:r>
            <a:r>
              <a:rPr lang="pl-PL" dirty="0" smtClean="0"/>
              <a:t> to tablica, w której będą zapisywane dane z kolejnych wierszy, a $</a:t>
            </a:r>
            <a:r>
              <a:rPr lang="pl-PL" dirty="0" err="1" smtClean="0"/>
              <a:t>result</a:t>
            </a:r>
            <a:r>
              <a:rPr lang="pl-PL" dirty="0" smtClean="0"/>
              <a:t> to zmienna zawierająca identyfikator zasobów zwrócony przez funkcję </a:t>
            </a:r>
            <a:r>
              <a:rPr lang="pl-PL" dirty="0" err="1" smtClean="0"/>
              <a:t>mysqli_query</a:t>
            </a:r>
            <a:r>
              <a:rPr lang="pl-PL" dirty="0" smtClean="0"/>
              <a:t>.</a:t>
            </a:r>
            <a:endParaRPr lang="pl-PL"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mysqli_num_rows</a:t>
            </a:r>
            <a:endParaRPr lang="pl-PL" dirty="0"/>
          </a:p>
        </p:txBody>
      </p:sp>
      <p:sp>
        <p:nvSpPr>
          <p:cNvPr id="3" name="Symbol zastępczy zawartości 2"/>
          <p:cNvSpPr>
            <a:spLocks noGrp="1"/>
          </p:cNvSpPr>
          <p:nvPr>
            <p:ph sz="quarter" idx="1"/>
          </p:nvPr>
        </p:nvSpPr>
        <p:spPr/>
        <p:txBody>
          <a:bodyPr/>
          <a:lstStyle/>
          <a:p>
            <a:r>
              <a:rPr lang="pl-PL" dirty="0" smtClean="0"/>
              <a:t>$</a:t>
            </a:r>
            <a:r>
              <a:rPr lang="pl-PL" dirty="0" err="1" smtClean="0"/>
              <a:t>count</a:t>
            </a:r>
            <a:r>
              <a:rPr lang="pl-PL" dirty="0" smtClean="0"/>
              <a:t> = </a:t>
            </a:r>
            <a:r>
              <a:rPr lang="pl-PL" dirty="0" err="1" smtClean="0"/>
              <a:t>mysqli_num_rows</a:t>
            </a:r>
            <a:r>
              <a:rPr lang="pl-PL" dirty="0" smtClean="0"/>
              <a:t>($</a:t>
            </a:r>
            <a:r>
              <a:rPr lang="pl-PL" dirty="0" err="1" smtClean="0"/>
              <a:t>result</a:t>
            </a:r>
            <a:r>
              <a:rPr lang="pl-PL" dirty="0" smtClean="0"/>
              <a:t>); </a:t>
            </a:r>
          </a:p>
          <a:p>
            <a:r>
              <a:rPr lang="pl-PL" dirty="0" smtClean="0"/>
              <a:t>for($i = 0; $i &lt; $</a:t>
            </a:r>
            <a:r>
              <a:rPr lang="pl-PL" dirty="0" err="1" smtClean="0"/>
              <a:t>count</a:t>
            </a:r>
            <a:r>
              <a:rPr lang="pl-PL" dirty="0" smtClean="0"/>
              <a:t>; $i++){</a:t>
            </a:r>
          </a:p>
          <a:p>
            <a:r>
              <a:rPr lang="pl-PL" dirty="0" smtClean="0"/>
              <a:t> // Instrukcje przetwarzające wyniki</a:t>
            </a:r>
          </a:p>
          <a:p>
            <a:r>
              <a:rPr lang="pl-PL" dirty="0" smtClean="0"/>
              <a:t> }</a:t>
            </a:r>
          </a:p>
          <a:p>
            <a:endParaRPr lang="pl-PL" dirty="0" smtClean="0"/>
          </a:p>
          <a:p>
            <a:endParaRPr lang="pl-PL" dirty="0" smtClean="0"/>
          </a:p>
          <a:p>
            <a:r>
              <a:rPr lang="pl-PL" dirty="0" smtClean="0"/>
              <a:t>Funkcja </a:t>
            </a:r>
            <a:r>
              <a:rPr lang="pl-PL" dirty="0" err="1" smtClean="0"/>
              <a:t>mysqli_fetch_array</a:t>
            </a:r>
            <a:r>
              <a:rPr lang="pl-PL" dirty="0" smtClean="0"/>
              <a:t> działa podobnie, z tą różnicą, że zwraca tabelę asocjacyjną, w której kluczami są nazwy kolumn tabeli zwróconej przez zapytanie.</a:t>
            </a:r>
            <a:endParaRPr lang="pl-PL"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Przykład</a:t>
            </a:r>
            <a:endParaRPr lang="pl-PL" dirty="0"/>
          </a:p>
        </p:txBody>
      </p:sp>
      <p:sp>
        <p:nvSpPr>
          <p:cNvPr id="3" name="Symbol zastępczy zawartości 2"/>
          <p:cNvSpPr>
            <a:spLocks noGrp="1"/>
          </p:cNvSpPr>
          <p:nvPr>
            <p:ph sz="quarter" idx="1"/>
          </p:nvPr>
        </p:nvSpPr>
        <p:spPr/>
        <p:txBody>
          <a:bodyPr/>
          <a:lstStyle/>
          <a:p>
            <a:endParaRPr lang="pl-PL" dirty="0"/>
          </a:p>
        </p:txBody>
      </p:sp>
      <p:pic>
        <p:nvPicPr>
          <p:cNvPr id="2050" name="Picture 2"/>
          <p:cNvPicPr>
            <a:picLocks noChangeAspect="1" noChangeArrowheads="1"/>
          </p:cNvPicPr>
          <p:nvPr/>
        </p:nvPicPr>
        <p:blipFill>
          <a:blip r:embed="rId2"/>
          <a:srcRect/>
          <a:stretch>
            <a:fillRect/>
          </a:stretch>
        </p:blipFill>
        <p:spPr bwMode="auto">
          <a:xfrm>
            <a:off x="285720" y="1142984"/>
            <a:ext cx="5917448" cy="5072098"/>
          </a:xfrm>
          <a:prstGeom prst="rect">
            <a:avLst/>
          </a:prstGeom>
          <a:noFill/>
          <a:ln w="9525">
            <a:noFill/>
            <a:miter lim="800000"/>
            <a:headEnd/>
            <a:tailEnd/>
          </a:ln>
          <a:effectLst/>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sz="quarter" idx="1"/>
          </p:nvPr>
        </p:nvSpPr>
        <p:spPr/>
        <p:txBody>
          <a:bodyPr/>
          <a:lstStyle/>
          <a:p>
            <a:endParaRPr lang="pl-PL" dirty="0"/>
          </a:p>
        </p:txBody>
      </p:sp>
      <p:pic>
        <p:nvPicPr>
          <p:cNvPr id="3074" name="Picture 2"/>
          <p:cNvPicPr>
            <a:picLocks noChangeAspect="1" noChangeArrowheads="1"/>
          </p:cNvPicPr>
          <p:nvPr/>
        </p:nvPicPr>
        <p:blipFill>
          <a:blip r:embed="rId2"/>
          <a:srcRect/>
          <a:stretch>
            <a:fillRect/>
          </a:stretch>
        </p:blipFill>
        <p:spPr bwMode="auto">
          <a:xfrm>
            <a:off x="357157" y="357166"/>
            <a:ext cx="5401767" cy="5857916"/>
          </a:xfrm>
          <a:prstGeom prst="rect">
            <a:avLst/>
          </a:prstGeom>
          <a:noFill/>
          <a:ln w="9525">
            <a:noFill/>
            <a:miter lim="800000"/>
            <a:headEnd/>
            <a:tailEnd/>
          </a:ln>
          <a:effectLst/>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sz="quarter" idx="1"/>
          </p:nvPr>
        </p:nvSpPr>
        <p:spPr/>
        <p:txBody>
          <a:bodyPr/>
          <a:lstStyle/>
          <a:p>
            <a:endParaRPr lang="pl-PL" dirty="0"/>
          </a:p>
        </p:txBody>
      </p:sp>
      <p:pic>
        <p:nvPicPr>
          <p:cNvPr id="4098" name="Picture 2"/>
          <p:cNvPicPr>
            <a:picLocks noChangeAspect="1" noChangeArrowheads="1"/>
          </p:cNvPicPr>
          <p:nvPr/>
        </p:nvPicPr>
        <p:blipFill>
          <a:blip r:embed="rId2"/>
          <a:srcRect/>
          <a:stretch>
            <a:fillRect/>
          </a:stretch>
        </p:blipFill>
        <p:spPr bwMode="auto">
          <a:xfrm>
            <a:off x="1000100" y="428605"/>
            <a:ext cx="1250362" cy="1285884"/>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28596" y="1714488"/>
            <a:ext cx="8429652" cy="1876277"/>
          </a:xfrm>
          <a:prstGeom prst="rect">
            <a:avLst/>
          </a:prstGeom>
          <a:noFill/>
          <a:ln w="9525">
            <a:noFill/>
            <a:miter lim="800000"/>
            <a:headEnd/>
            <a:tailEnd/>
          </a:ln>
          <a:effectLst/>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Zapytania aktualizujące dane</a:t>
            </a:r>
            <a:endParaRPr lang="pl-PL" dirty="0"/>
          </a:p>
        </p:txBody>
      </p:sp>
      <p:sp>
        <p:nvSpPr>
          <p:cNvPr id="3" name="Symbol zastępczy zawartości 2"/>
          <p:cNvSpPr>
            <a:spLocks noGrp="1"/>
          </p:cNvSpPr>
          <p:nvPr>
            <p:ph sz="quarter" idx="1"/>
          </p:nvPr>
        </p:nvSpPr>
        <p:spPr/>
        <p:txBody>
          <a:bodyPr/>
          <a:lstStyle/>
          <a:p>
            <a:endParaRPr lang="pl-PL"/>
          </a:p>
        </p:txBody>
      </p:sp>
      <p:pic>
        <p:nvPicPr>
          <p:cNvPr id="5122" name="Picture 2"/>
          <p:cNvPicPr>
            <a:picLocks noChangeAspect="1" noChangeArrowheads="1"/>
          </p:cNvPicPr>
          <p:nvPr/>
        </p:nvPicPr>
        <p:blipFill>
          <a:blip r:embed="rId2"/>
          <a:srcRect/>
          <a:stretch>
            <a:fillRect/>
          </a:stretch>
        </p:blipFill>
        <p:spPr bwMode="auto">
          <a:xfrm>
            <a:off x="495300" y="1214422"/>
            <a:ext cx="8153400" cy="5048266"/>
          </a:xfrm>
          <a:prstGeom prst="rect">
            <a:avLst/>
          </a:prstGeom>
          <a:noFill/>
          <a:ln w="9525">
            <a:noFill/>
            <a:miter lim="800000"/>
            <a:headEnd/>
            <a:tailEnd/>
          </a:ln>
          <a:effectLst/>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sz="quarter" idx="1"/>
          </p:nvPr>
        </p:nvSpPr>
        <p:spPr/>
        <p:txBody>
          <a:bodyPr/>
          <a:lstStyle/>
          <a:p>
            <a:endParaRPr lang="pl-PL"/>
          </a:p>
        </p:txBody>
      </p:sp>
      <p:pic>
        <p:nvPicPr>
          <p:cNvPr id="6146" name="Picture 2"/>
          <p:cNvPicPr>
            <a:picLocks noChangeAspect="1" noChangeArrowheads="1"/>
          </p:cNvPicPr>
          <p:nvPr/>
        </p:nvPicPr>
        <p:blipFill>
          <a:blip r:embed="rId2"/>
          <a:srcRect/>
          <a:stretch>
            <a:fillRect/>
          </a:stretch>
        </p:blipFill>
        <p:spPr bwMode="auto">
          <a:xfrm>
            <a:off x="142844" y="1214422"/>
            <a:ext cx="8686800" cy="1885950"/>
          </a:xfrm>
          <a:prstGeom prst="rect">
            <a:avLst/>
          </a:prstGeom>
          <a:noFill/>
          <a:ln w="9525">
            <a:noFill/>
            <a:miter lim="800000"/>
            <a:headEnd/>
            <a:tailEnd/>
          </a:ln>
          <a:effectLst/>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Odczytanie danych z formularza</a:t>
            </a:r>
            <a:endParaRPr lang="pl-PL" dirty="0"/>
          </a:p>
        </p:txBody>
      </p:sp>
      <p:sp>
        <p:nvSpPr>
          <p:cNvPr id="3" name="Symbol zastępczy zawartości 2"/>
          <p:cNvSpPr>
            <a:spLocks noGrp="1"/>
          </p:cNvSpPr>
          <p:nvPr>
            <p:ph sz="quarter" idx="1"/>
          </p:nvPr>
        </p:nvSpPr>
        <p:spPr/>
        <p:txBody>
          <a:bodyPr/>
          <a:lstStyle/>
          <a:p>
            <a:r>
              <a:rPr lang="pl-PL" dirty="0" smtClean="0"/>
              <a:t>1. Tworzymy plik </a:t>
            </a:r>
            <a:r>
              <a:rPr lang="pl-PL" b="1" i="1" dirty="0" err="1" smtClean="0"/>
              <a:t>index.html</a:t>
            </a:r>
            <a:r>
              <a:rPr lang="pl-PL" dirty="0" smtClean="0"/>
              <a:t> (albo jakkolwiek inaczej się nazywający) i dodajemy tam kod formularza</a:t>
            </a:r>
            <a:endParaRPr lang="pl-PL" dirty="0"/>
          </a:p>
        </p:txBody>
      </p:sp>
      <p:pic>
        <p:nvPicPr>
          <p:cNvPr id="7170" name="Picture 2"/>
          <p:cNvPicPr>
            <a:picLocks noChangeAspect="1" noChangeArrowheads="1"/>
          </p:cNvPicPr>
          <p:nvPr/>
        </p:nvPicPr>
        <p:blipFill>
          <a:blip r:embed="rId2"/>
          <a:srcRect/>
          <a:stretch>
            <a:fillRect/>
          </a:stretch>
        </p:blipFill>
        <p:spPr bwMode="auto">
          <a:xfrm>
            <a:off x="1000100" y="2071678"/>
            <a:ext cx="7219950" cy="4786322"/>
          </a:xfrm>
          <a:prstGeom prst="rect">
            <a:avLst/>
          </a:prstGeom>
          <a:noFill/>
          <a:ln w="9525">
            <a:noFill/>
            <a:miter lim="800000"/>
            <a:headEnd/>
            <a:tailEnd/>
          </a:ln>
          <a:effectLst/>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sz="quarter" idx="1"/>
          </p:nvPr>
        </p:nvSpPr>
        <p:spPr/>
        <p:txBody>
          <a:bodyPr/>
          <a:lstStyle/>
          <a:p>
            <a:r>
              <a:rPr lang="pl-PL" dirty="0" smtClean="0"/>
              <a:t>2.  Plik obsługujący formularz i wpisujący do bazy danych</a:t>
            </a:r>
            <a:endParaRPr lang="pl-PL" dirty="0"/>
          </a:p>
        </p:txBody>
      </p:sp>
      <p:pic>
        <p:nvPicPr>
          <p:cNvPr id="8194" name="Picture 2"/>
          <p:cNvPicPr>
            <a:picLocks noChangeAspect="1" noChangeArrowheads="1"/>
          </p:cNvPicPr>
          <p:nvPr/>
        </p:nvPicPr>
        <p:blipFill>
          <a:blip r:embed="rId2"/>
          <a:srcRect/>
          <a:stretch>
            <a:fillRect/>
          </a:stretch>
        </p:blipFill>
        <p:spPr bwMode="auto">
          <a:xfrm>
            <a:off x="1071538" y="1785926"/>
            <a:ext cx="6991350" cy="489108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Trochę </a:t>
            </a:r>
            <a:r>
              <a:rPr lang="pl-PL" dirty="0" smtClean="0"/>
              <a:t>historii PHP</a:t>
            </a:r>
            <a:endParaRPr lang="pl-PL" dirty="0"/>
          </a:p>
        </p:txBody>
      </p:sp>
      <p:sp>
        <p:nvSpPr>
          <p:cNvPr id="3" name="Symbol zastępczy zawartości 2"/>
          <p:cNvSpPr>
            <a:spLocks noGrp="1"/>
          </p:cNvSpPr>
          <p:nvPr>
            <p:ph sz="quarter" idx="1"/>
          </p:nvPr>
        </p:nvSpPr>
        <p:spPr/>
        <p:txBody>
          <a:bodyPr>
            <a:normAutofit fontScale="85000" lnSpcReduction="20000"/>
          </a:bodyPr>
          <a:lstStyle/>
          <a:p>
            <a:r>
              <a:rPr lang="pl-PL" dirty="0" smtClean="0"/>
              <a:t>Od ponad 20 lat PHP dynamicznie się rozwija — powstają kolejne, </a:t>
            </a:r>
            <a:r>
              <a:rPr lang="pl-PL" b="1" dirty="0" smtClean="0"/>
              <a:t>wydajniejsze wersje, </a:t>
            </a:r>
            <a:r>
              <a:rPr lang="pl-PL" dirty="0" smtClean="0"/>
              <a:t>wzbogacone o nowe funkcje. Pod koniec lat 90. ubiegłego wieku programiści do budowy serwisów internetowych często stosowali język Perl, czyli skrypty CGI. Rewolucja nastąpiła, kiedy został udostępniony i spopularyzował się język PHP 3. PHP 3, PHP 4, PHP 5, PHP 7, PHP 8.</a:t>
            </a:r>
          </a:p>
          <a:p>
            <a:r>
              <a:rPr lang="pl-PL" dirty="0" smtClean="0"/>
              <a:t>PHP nadaje się nie tylko do programowania stron internetowych, ale również do budowy skomplikowanych aplikacji użytkowych, opartych na mnogości dostępnych rozszerzeń i modułów. Już od wersji PHP 7.4 istotnie poprawiono wydajność przetwarzania kodu przy jednoczesnym zmniejszeniu zapotrzebowania zasobów systemu. </a:t>
            </a:r>
            <a:r>
              <a:rPr lang="pl-PL" b="1" dirty="0" smtClean="0"/>
              <a:t>PHP 8 z mechanizmem JIT </a:t>
            </a:r>
            <a:r>
              <a:rPr lang="pl-PL" dirty="0" smtClean="0"/>
              <a:t>jest po prostu o wiele szybszy od swoich poprzedników, co ma znaczenie choćby dla firm </a:t>
            </a:r>
            <a:r>
              <a:rPr lang="pl-PL" dirty="0" err="1" smtClean="0"/>
              <a:t>hostingowych</a:t>
            </a:r>
            <a:r>
              <a:rPr lang="pl-PL" dirty="0" smtClean="0"/>
              <a:t>, które mogą oferować usługi na jeszcze wyższym poziomie. PHP może być wykorzystywany przez programistów do ogromnej liczby zastosowań, a dostępność wielu dodatkowych bibliotek liczbę tę znacznie zwiększa.</a:t>
            </a:r>
            <a:endParaRPr lang="pl-PL"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Obsługa bazy - konsola</a:t>
            </a:r>
            <a:endParaRPr lang="pl-PL" dirty="0"/>
          </a:p>
        </p:txBody>
      </p:sp>
      <p:sp>
        <p:nvSpPr>
          <p:cNvPr id="3" name="Symbol zastępczy zawartości 2"/>
          <p:cNvSpPr>
            <a:spLocks noGrp="1"/>
          </p:cNvSpPr>
          <p:nvPr>
            <p:ph sz="quarter" idx="1"/>
          </p:nvPr>
        </p:nvSpPr>
        <p:spPr/>
        <p:txBody>
          <a:bodyPr/>
          <a:lstStyle/>
          <a:p>
            <a:endParaRPr lang="pl-PL" dirty="0"/>
          </a:p>
        </p:txBody>
      </p:sp>
      <p:pic>
        <p:nvPicPr>
          <p:cNvPr id="10242" name="Picture 2"/>
          <p:cNvPicPr>
            <a:picLocks noChangeAspect="1" noChangeArrowheads="1"/>
          </p:cNvPicPr>
          <p:nvPr/>
        </p:nvPicPr>
        <p:blipFill>
          <a:blip r:embed="rId2"/>
          <a:srcRect/>
          <a:stretch>
            <a:fillRect/>
          </a:stretch>
        </p:blipFill>
        <p:spPr bwMode="auto">
          <a:xfrm>
            <a:off x="214282" y="1500174"/>
            <a:ext cx="8696325" cy="3810000"/>
          </a:xfrm>
          <a:prstGeom prst="rect">
            <a:avLst/>
          </a:prstGeom>
          <a:noFill/>
          <a:ln w="9525">
            <a:noFill/>
            <a:miter lim="800000"/>
            <a:headEnd/>
            <a:tailEnd/>
          </a:ln>
          <a:effectLst/>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Obsługa bazy – </a:t>
            </a:r>
            <a:r>
              <a:rPr lang="pl-PL" dirty="0" err="1" smtClean="0"/>
              <a:t>phpMyAdmin</a:t>
            </a:r>
            <a:endParaRPr lang="pl-PL" dirty="0"/>
          </a:p>
        </p:txBody>
      </p:sp>
      <p:pic>
        <p:nvPicPr>
          <p:cNvPr id="9218" name="Picture 2"/>
          <p:cNvPicPr>
            <a:picLocks noGrp="1" noChangeAspect="1" noChangeArrowheads="1"/>
          </p:cNvPicPr>
          <p:nvPr>
            <p:ph sz="quarter" idx="1"/>
          </p:nvPr>
        </p:nvPicPr>
        <p:blipFill>
          <a:blip r:embed="rId2"/>
          <a:srcRect/>
          <a:stretch>
            <a:fillRect/>
          </a:stretch>
        </p:blipFill>
        <p:spPr bwMode="auto">
          <a:xfrm>
            <a:off x="908050" y="1862137"/>
            <a:ext cx="7327900" cy="36512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cd</a:t>
            </a:r>
            <a:r>
              <a:rPr lang="pl-PL" dirty="0" smtClean="0"/>
              <a:t>…</a:t>
            </a:r>
            <a:endParaRPr lang="pl-PL" dirty="0"/>
          </a:p>
        </p:txBody>
      </p:sp>
      <p:sp>
        <p:nvSpPr>
          <p:cNvPr id="3" name="Symbol zastępczy zawartości 2"/>
          <p:cNvSpPr>
            <a:spLocks noGrp="1"/>
          </p:cNvSpPr>
          <p:nvPr>
            <p:ph sz="quarter" idx="1"/>
          </p:nvPr>
        </p:nvSpPr>
        <p:spPr/>
        <p:txBody>
          <a:bodyPr/>
          <a:lstStyle/>
          <a:p>
            <a:r>
              <a:rPr lang="pl-PL" dirty="0" smtClean="0"/>
              <a:t>Począwszy od wersji PHP 7.2, dostępne są dla programistów wieloplatformowa biblioteka </a:t>
            </a:r>
            <a:r>
              <a:rPr lang="pl-PL" dirty="0" err="1" smtClean="0"/>
              <a:t>Sodium</a:t>
            </a:r>
            <a:r>
              <a:rPr lang="pl-PL" dirty="0" smtClean="0"/>
              <a:t> oraz nowy algorytm haszujący Argon2, co sprawia, że język PHP stał się bezpiecznym środowiskiem implementującym najnowsze rozwiązania </a:t>
            </a:r>
            <a:r>
              <a:rPr lang="pl-PL" b="1" dirty="0" smtClean="0"/>
              <a:t>kryptografii</a:t>
            </a:r>
            <a:r>
              <a:rPr lang="pl-PL" dirty="0" smtClean="0"/>
              <a:t>. PHP udostępnia bibliotekę </a:t>
            </a:r>
            <a:r>
              <a:rPr lang="pl-PL" b="1" dirty="0" err="1" smtClean="0"/>
              <a:t>OpenSSL</a:t>
            </a:r>
            <a:r>
              <a:rPr lang="pl-PL" dirty="0" smtClean="0"/>
              <a:t>, którą programista może wykorzystać do budowy bezpiecznego systemu opartego na </a:t>
            </a:r>
            <a:r>
              <a:rPr lang="pl-PL" b="1" dirty="0" smtClean="0"/>
              <a:t>kryptografii krzywych eliptycznych</a:t>
            </a:r>
            <a:r>
              <a:rPr lang="pl-PL" dirty="0" smtClean="0"/>
              <a:t>. </a:t>
            </a:r>
            <a:endParaRPr lang="pl-PL"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Co nowego w PHP 8</a:t>
            </a:r>
            <a:endParaRPr lang="pl-PL" dirty="0"/>
          </a:p>
        </p:txBody>
      </p:sp>
      <p:sp>
        <p:nvSpPr>
          <p:cNvPr id="3" name="Symbol zastępczy zawartości 2"/>
          <p:cNvSpPr>
            <a:spLocks noGrp="1"/>
          </p:cNvSpPr>
          <p:nvPr>
            <p:ph sz="quarter" idx="1"/>
          </p:nvPr>
        </p:nvSpPr>
        <p:spPr/>
        <p:txBody>
          <a:bodyPr/>
          <a:lstStyle/>
          <a:p>
            <a:r>
              <a:rPr lang="pl-PL" b="1" dirty="0" smtClean="0"/>
              <a:t>Przekazywanie wartości z nazwą argumentu </a:t>
            </a:r>
            <a:r>
              <a:rPr lang="pl-PL" dirty="0" smtClean="0"/>
              <a:t>–programista nie musi się teraz zastanawiać, czy kolejność parametrów jest prawidłowa. Technika ta umożliwia również pominięcie parametrów opcjonalnych.</a:t>
            </a:r>
          </a:p>
          <a:p>
            <a:r>
              <a:rPr lang="pl-PL" b="1" dirty="0" smtClean="0"/>
              <a:t>Konstrukcja warunkowa </a:t>
            </a:r>
            <a:r>
              <a:rPr lang="pl-PL" b="1" dirty="0" err="1" smtClean="0"/>
              <a:t>match</a:t>
            </a:r>
            <a:r>
              <a:rPr lang="pl-PL" b="1" dirty="0" smtClean="0"/>
              <a:t>-</a:t>
            </a:r>
          </a:p>
          <a:p>
            <a:endParaRPr lang="pl-PL" dirty="0"/>
          </a:p>
        </p:txBody>
      </p:sp>
      <p:pic>
        <p:nvPicPr>
          <p:cNvPr id="70658" name="Picture 2"/>
          <p:cNvPicPr>
            <a:picLocks noChangeAspect="1" noChangeArrowheads="1"/>
          </p:cNvPicPr>
          <p:nvPr/>
        </p:nvPicPr>
        <p:blipFill>
          <a:blip r:embed="rId2"/>
          <a:srcRect/>
          <a:stretch>
            <a:fillRect/>
          </a:stretch>
        </p:blipFill>
        <p:spPr bwMode="auto">
          <a:xfrm>
            <a:off x="785786" y="3408316"/>
            <a:ext cx="3005136" cy="3449683"/>
          </a:xfrm>
          <a:prstGeom prst="rect">
            <a:avLst/>
          </a:prstGeom>
          <a:noFill/>
          <a:ln w="9525">
            <a:noFill/>
            <a:miter lim="800000"/>
            <a:headEnd/>
            <a:tailEnd/>
          </a:ln>
          <a:effectLst/>
        </p:spPr>
      </p:pic>
      <p:pic>
        <p:nvPicPr>
          <p:cNvPr id="70659" name="Picture 3"/>
          <p:cNvPicPr>
            <a:picLocks noChangeAspect="1" noChangeArrowheads="1"/>
          </p:cNvPicPr>
          <p:nvPr/>
        </p:nvPicPr>
        <p:blipFill>
          <a:blip r:embed="rId3"/>
          <a:srcRect/>
          <a:stretch>
            <a:fillRect/>
          </a:stretch>
        </p:blipFill>
        <p:spPr bwMode="auto">
          <a:xfrm>
            <a:off x="4214810" y="3714752"/>
            <a:ext cx="2428875" cy="178117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cd</a:t>
            </a:r>
            <a:r>
              <a:rPr lang="pl-PL" dirty="0" smtClean="0"/>
              <a:t>.</a:t>
            </a:r>
            <a:endParaRPr lang="pl-PL" dirty="0"/>
          </a:p>
        </p:txBody>
      </p:sp>
      <p:sp>
        <p:nvSpPr>
          <p:cNvPr id="3" name="Symbol zastępczy zawartości 2"/>
          <p:cNvSpPr>
            <a:spLocks noGrp="1"/>
          </p:cNvSpPr>
          <p:nvPr>
            <p:ph sz="quarter" idx="1"/>
          </p:nvPr>
        </p:nvSpPr>
        <p:spPr/>
        <p:txBody>
          <a:bodyPr/>
          <a:lstStyle/>
          <a:p>
            <a:r>
              <a:rPr lang="pl-PL" b="1" dirty="0" smtClean="0"/>
              <a:t>Typy łączone </a:t>
            </a:r>
            <a:r>
              <a:rPr lang="pl-PL" dirty="0" smtClean="0"/>
              <a:t>- PHP 8 możemy zadeklarować zbiór dwóch lub większej liczby typów (tak zwanych typów unii), dla parametrów (na wejściu) oraz dla wartości zwracanych (na wyjściu). Możliwość ta ułatwia pisanie bardziej uniwersalnego kodu, który może być później wielokrotnie wykorzystywany — w zależności od typu parametrów wejściowych.</a:t>
            </a:r>
            <a:endParaRPr lang="pl-PL" dirty="0"/>
          </a:p>
        </p:txBody>
      </p:sp>
      <p:pic>
        <p:nvPicPr>
          <p:cNvPr id="71682" name="Picture 2"/>
          <p:cNvPicPr>
            <a:picLocks noChangeAspect="1" noChangeArrowheads="1"/>
          </p:cNvPicPr>
          <p:nvPr/>
        </p:nvPicPr>
        <p:blipFill>
          <a:blip r:embed="rId2"/>
          <a:srcRect/>
          <a:stretch>
            <a:fillRect/>
          </a:stretch>
        </p:blipFill>
        <p:spPr bwMode="auto">
          <a:xfrm>
            <a:off x="3929058" y="3686175"/>
            <a:ext cx="4752975" cy="31718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cd</a:t>
            </a:r>
            <a:r>
              <a:rPr lang="pl-PL" dirty="0" smtClean="0"/>
              <a:t>.</a:t>
            </a:r>
            <a:endParaRPr lang="pl-PL" dirty="0"/>
          </a:p>
        </p:txBody>
      </p:sp>
      <p:sp>
        <p:nvSpPr>
          <p:cNvPr id="3" name="Symbol zastępczy zawartości 2"/>
          <p:cNvSpPr>
            <a:spLocks noGrp="1"/>
          </p:cNvSpPr>
          <p:nvPr>
            <p:ph sz="quarter" idx="1"/>
          </p:nvPr>
        </p:nvSpPr>
        <p:spPr/>
        <p:txBody>
          <a:bodyPr/>
          <a:lstStyle/>
          <a:p>
            <a:r>
              <a:rPr lang="pl-PL" b="1" dirty="0" smtClean="0"/>
              <a:t>Definiowanie właściwości klasy w konstruktorze</a:t>
            </a:r>
            <a:endParaRPr lang="pl-PL" b="1" dirty="0"/>
          </a:p>
        </p:txBody>
      </p:sp>
      <p:pic>
        <p:nvPicPr>
          <p:cNvPr id="72706" name="Picture 2"/>
          <p:cNvPicPr>
            <a:picLocks noChangeAspect="1" noChangeArrowheads="1"/>
          </p:cNvPicPr>
          <p:nvPr/>
        </p:nvPicPr>
        <p:blipFill>
          <a:blip r:embed="rId2"/>
          <a:srcRect/>
          <a:stretch>
            <a:fillRect/>
          </a:stretch>
        </p:blipFill>
        <p:spPr bwMode="auto">
          <a:xfrm>
            <a:off x="785786" y="2285992"/>
            <a:ext cx="2657475" cy="2733675"/>
          </a:xfrm>
          <a:prstGeom prst="rect">
            <a:avLst/>
          </a:prstGeom>
          <a:noFill/>
          <a:ln w="9525">
            <a:noFill/>
            <a:miter lim="800000"/>
            <a:headEnd/>
            <a:tailEnd/>
          </a:ln>
          <a:effectLst/>
        </p:spPr>
      </p:pic>
      <p:pic>
        <p:nvPicPr>
          <p:cNvPr id="72707" name="Picture 3"/>
          <p:cNvPicPr>
            <a:picLocks noChangeAspect="1" noChangeArrowheads="1"/>
          </p:cNvPicPr>
          <p:nvPr/>
        </p:nvPicPr>
        <p:blipFill>
          <a:blip r:embed="rId3"/>
          <a:srcRect/>
          <a:stretch>
            <a:fillRect/>
          </a:stretch>
        </p:blipFill>
        <p:spPr bwMode="auto">
          <a:xfrm>
            <a:off x="4500562" y="2643182"/>
            <a:ext cx="2952750" cy="17240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cd</a:t>
            </a:r>
            <a:endParaRPr lang="pl-PL" dirty="0"/>
          </a:p>
        </p:txBody>
      </p:sp>
      <p:sp>
        <p:nvSpPr>
          <p:cNvPr id="3" name="Symbol zastępczy zawartości 2"/>
          <p:cNvSpPr>
            <a:spLocks noGrp="1"/>
          </p:cNvSpPr>
          <p:nvPr>
            <p:ph sz="quarter" idx="1"/>
          </p:nvPr>
        </p:nvSpPr>
        <p:spPr/>
        <p:txBody>
          <a:bodyPr/>
          <a:lstStyle/>
          <a:p>
            <a:r>
              <a:rPr lang="pl-PL" dirty="0" smtClean="0"/>
              <a:t>Operator zerowy </a:t>
            </a:r>
            <a:r>
              <a:rPr lang="pl-PL" dirty="0" err="1" smtClean="0"/>
              <a:t>null</a:t>
            </a:r>
            <a:endParaRPr lang="pl-PL" dirty="0"/>
          </a:p>
        </p:txBody>
      </p:sp>
      <p:pic>
        <p:nvPicPr>
          <p:cNvPr id="73730" name="Picture 2"/>
          <p:cNvPicPr>
            <a:picLocks noChangeAspect="1" noChangeArrowheads="1"/>
          </p:cNvPicPr>
          <p:nvPr/>
        </p:nvPicPr>
        <p:blipFill>
          <a:blip r:embed="rId2"/>
          <a:srcRect/>
          <a:stretch>
            <a:fillRect/>
          </a:stretch>
        </p:blipFill>
        <p:spPr bwMode="auto">
          <a:xfrm>
            <a:off x="928662" y="2071678"/>
            <a:ext cx="3638550" cy="2667000"/>
          </a:xfrm>
          <a:prstGeom prst="rect">
            <a:avLst/>
          </a:prstGeom>
          <a:noFill/>
          <a:ln w="9525">
            <a:noFill/>
            <a:miter lim="800000"/>
            <a:headEnd/>
            <a:tailEnd/>
          </a:ln>
          <a:effectLst/>
        </p:spPr>
      </p:pic>
      <p:pic>
        <p:nvPicPr>
          <p:cNvPr id="73731" name="Picture 3"/>
          <p:cNvPicPr>
            <a:picLocks noChangeAspect="1" noChangeArrowheads="1"/>
          </p:cNvPicPr>
          <p:nvPr/>
        </p:nvPicPr>
        <p:blipFill>
          <a:blip r:embed="rId3"/>
          <a:srcRect/>
          <a:stretch>
            <a:fillRect/>
          </a:stretch>
        </p:blipFill>
        <p:spPr bwMode="auto">
          <a:xfrm>
            <a:off x="3500430" y="5214950"/>
            <a:ext cx="5029200" cy="6096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cd</a:t>
            </a:r>
            <a:endParaRPr lang="pl-PL" dirty="0"/>
          </a:p>
        </p:txBody>
      </p:sp>
      <p:sp>
        <p:nvSpPr>
          <p:cNvPr id="3" name="Symbol zastępczy zawartości 2"/>
          <p:cNvSpPr>
            <a:spLocks noGrp="1"/>
          </p:cNvSpPr>
          <p:nvPr>
            <p:ph sz="quarter" idx="1"/>
          </p:nvPr>
        </p:nvSpPr>
        <p:spPr/>
        <p:txBody>
          <a:bodyPr/>
          <a:lstStyle/>
          <a:p>
            <a:r>
              <a:rPr lang="pl-PL" b="1" dirty="0" smtClean="0"/>
              <a:t>Operacje na łańcuchach</a:t>
            </a:r>
          </a:p>
          <a:p>
            <a:r>
              <a:rPr lang="pl-PL" dirty="0" smtClean="0"/>
              <a:t>W najnowszej wersji języka PHP zostały wprowadzone trzy funkcje operujące na łańcuchach znaków: </a:t>
            </a:r>
            <a:r>
              <a:rPr lang="pl-PL" b="1" dirty="0" err="1" smtClean="0"/>
              <a:t>str_contains</a:t>
            </a:r>
            <a:r>
              <a:rPr lang="pl-PL" b="1" dirty="0" smtClean="0"/>
              <a:t> – zawiera się?</a:t>
            </a:r>
          </a:p>
          <a:p>
            <a:r>
              <a:rPr lang="pl-PL" b="1" dirty="0" smtClean="0"/>
              <a:t> </a:t>
            </a:r>
            <a:r>
              <a:rPr lang="pl-PL" b="1" dirty="0" err="1" smtClean="0"/>
              <a:t>str_starts_with</a:t>
            </a:r>
            <a:r>
              <a:rPr lang="pl-PL" b="1" dirty="0" smtClean="0"/>
              <a:t>  - rozpoczyna się?</a:t>
            </a:r>
          </a:p>
          <a:p>
            <a:r>
              <a:rPr lang="pl-PL" b="1" dirty="0" smtClean="0"/>
              <a:t>i </a:t>
            </a:r>
            <a:r>
              <a:rPr lang="pl-PL" b="1" dirty="0" err="1" smtClean="0"/>
              <a:t>str_ends_with</a:t>
            </a:r>
            <a:r>
              <a:rPr lang="pl-PL" dirty="0" smtClean="0"/>
              <a:t>.</a:t>
            </a:r>
            <a:r>
              <a:rPr lang="pl-PL" b="1" dirty="0" smtClean="0"/>
              <a:t> – kończy się.</a:t>
            </a:r>
            <a:endParaRPr lang="pl-PL"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Porównanie </a:t>
            </a:r>
            <a:r>
              <a:rPr lang="pl-PL" dirty="0" err="1" smtClean="0"/>
              <a:t>JavaSript</a:t>
            </a:r>
            <a:r>
              <a:rPr lang="pl-PL" dirty="0" smtClean="0"/>
              <a:t> i PHP</a:t>
            </a:r>
            <a:endParaRPr lang="pl-PL" dirty="0"/>
          </a:p>
        </p:txBody>
      </p:sp>
      <p:sp>
        <p:nvSpPr>
          <p:cNvPr id="3" name="Symbol zastępczy zawartości 2"/>
          <p:cNvSpPr>
            <a:spLocks noGrp="1"/>
          </p:cNvSpPr>
          <p:nvPr>
            <p:ph sz="quarter" idx="1"/>
          </p:nvPr>
        </p:nvSpPr>
        <p:spPr/>
        <p:txBody>
          <a:bodyPr/>
          <a:lstStyle/>
          <a:p>
            <a:r>
              <a:rPr lang="pl-PL" b="1" dirty="0" smtClean="0"/>
              <a:t>1. Cel i zastosowanie</a:t>
            </a:r>
          </a:p>
          <a:p>
            <a:r>
              <a:rPr lang="pl-PL" b="1" dirty="0" err="1" smtClean="0"/>
              <a:t>JavaScript</a:t>
            </a:r>
            <a:r>
              <a:rPr lang="pl-PL" dirty="0" smtClean="0"/>
              <a:t>: To język skryptowy stosowany głównie po stronie klienta (</a:t>
            </a:r>
            <a:r>
              <a:rPr lang="pl-PL" dirty="0" err="1" smtClean="0"/>
              <a:t>front-end</a:t>
            </a:r>
            <a:r>
              <a:rPr lang="pl-PL" dirty="0" smtClean="0"/>
              <a:t>). Jest niezastąpiony w tworzeniu interaktywnych aplikacji webowych, ale dzięki środowiskom jak </a:t>
            </a:r>
            <a:r>
              <a:rPr lang="pl-PL" dirty="0" err="1" smtClean="0"/>
              <a:t>Node.js</a:t>
            </a:r>
            <a:r>
              <a:rPr lang="pl-PL" dirty="0" smtClean="0"/>
              <a:t>, może być także używany po stronie serwera (</a:t>
            </a:r>
            <a:r>
              <a:rPr lang="pl-PL" dirty="0" err="1" smtClean="0"/>
              <a:t>back-end</a:t>
            </a:r>
            <a:r>
              <a:rPr lang="pl-PL" dirty="0" smtClean="0"/>
              <a:t>).</a:t>
            </a:r>
          </a:p>
          <a:p>
            <a:r>
              <a:rPr lang="pl-PL" b="1" dirty="0" smtClean="0"/>
              <a:t>PHP</a:t>
            </a:r>
            <a:r>
              <a:rPr lang="pl-PL" dirty="0" smtClean="0"/>
              <a:t>: Jest językiem skryptowym zaprojektowanym głównie do tworzenia aplikacji po stronie serwera (</a:t>
            </a:r>
            <a:r>
              <a:rPr lang="pl-PL" dirty="0" err="1" smtClean="0"/>
              <a:t>back-end</a:t>
            </a:r>
            <a:r>
              <a:rPr lang="pl-PL" dirty="0" smtClean="0"/>
              <a:t>). Najczęściej wykorzystywany do generowania dynamicznych stron internetowych i komunikacji z bazami danych.</a:t>
            </a:r>
          </a:p>
          <a:p>
            <a:endParaRPr lang="pl-PL"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Praca ?</a:t>
            </a:r>
            <a:endParaRPr lang="pl-PL" dirty="0"/>
          </a:p>
        </p:txBody>
      </p:sp>
      <p:sp>
        <p:nvSpPr>
          <p:cNvPr id="3" name="Symbol zastępczy zawartości 2"/>
          <p:cNvSpPr>
            <a:spLocks noGrp="1"/>
          </p:cNvSpPr>
          <p:nvPr>
            <p:ph sz="quarter" idx="1"/>
          </p:nvPr>
        </p:nvSpPr>
        <p:spPr/>
        <p:txBody>
          <a:bodyPr/>
          <a:lstStyle/>
          <a:p>
            <a:endParaRPr lang="pl-PL" dirty="0"/>
          </a:p>
        </p:txBody>
      </p:sp>
      <p:pic>
        <p:nvPicPr>
          <p:cNvPr id="16386" name="Picture 2"/>
          <p:cNvPicPr>
            <a:picLocks noChangeAspect="1" noChangeArrowheads="1"/>
          </p:cNvPicPr>
          <p:nvPr/>
        </p:nvPicPr>
        <p:blipFill>
          <a:blip r:embed="rId2"/>
          <a:srcRect/>
          <a:stretch>
            <a:fillRect/>
          </a:stretch>
        </p:blipFill>
        <p:spPr bwMode="auto">
          <a:xfrm>
            <a:off x="214282" y="1142984"/>
            <a:ext cx="7119934" cy="4004963"/>
          </a:xfrm>
          <a:prstGeom prst="rect">
            <a:avLst/>
          </a:prstGeom>
          <a:noFill/>
          <a:ln w="9525">
            <a:noFill/>
            <a:miter lim="800000"/>
            <a:headEnd/>
            <a:tailEnd/>
          </a:ln>
          <a:effectLst/>
        </p:spPr>
      </p:pic>
      <p:pic>
        <p:nvPicPr>
          <p:cNvPr id="16388" name="Picture 4"/>
          <p:cNvPicPr>
            <a:picLocks noChangeAspect="1" noChangeArrowheads="1"/>
          </p:cNvPicPr>
          <p:nvPr/>
        </p:nvPicPr>
        <p:blipFill>
          <a:blip r:embed="rId3"/>
          <a:srcRect/>
          <a:stretch>
            <a:fillRect/>
          </a:stretch>
        </p:blipFill>
        <p:spPr bwMode="auto">
          <a:xfrm>
            <a:off x="1500166" y="4214818"/>
            <a:ext cx="6191250" cy="16700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Zasada działania PHP</a:t>
            </a:r>
            <a:endParaRPr lang="pl-PL" dirty="0"/>
          </a:p>
        </p:txBody>
      </p:sp>
      <p:sp>
        <p:nvSpPr>
          <p:cNvPr id="3" name="Symbol zastępczy zawartości 2"/>
          <p:cNvSpPr>
            <a:spLocks noGrp="1"/>
          </p:cNvSpPr>
          <p:nvPr>
            <p:ph sz="quarter" idx="1"/>
          </p:nvPr>
        </p:nvSpPr>
        <p:spPr/>
        <p:txBody>
          <a:bodyPr/>
          <a:lstStyle/>
          <a:p>
            <a:r>
              <a:rPr lang="pl-PL" dirty="0" smtClean="0"/>
              <a:t>KLASYKA</a:t>
            </a:r>
          </a:p>
          <a:p>
            <a:pPr>
              <a:buNone/>
            </a:pPr>
            <a:r>
              <a:rPr lang="pl-PL" dirty="0" smtClean="0"/>
              <a:t>Wpisanie w polu adresowym (na pasku adresu) przeglądarki ciągu znaków http://www.mojadomena.com/index.html oznacza: używając protokołu komunikacyjnego HTTP, połącz się z serwerem o adresie </a:t>
            </a:r>
            <a:r>
              <a:rPr lang="pl-PL" dirty="0" err="1" smtClean="0"/>
              <a:t>www.mojadomena.com</a:t>
            </a:r>
            <a:r>
              <a:rPr lang="pl-PL" dirty="0" smtClean="0"/>
              <a:t> i zażądaj od niego treści pliku o nazwie </a:t>
            </a:r>
            <a:r>
              <a:rPr lang="pl-PL" dirty="0" err="1" smtClean="0"/>
              <a:t>index.html</a:t>
            </a:r>
            <a:r>
              <a:rPr lang="pl-PL" dirty="0" smtClean="0"/>
              <a:t> znajdującego się w odpowiednim katalogu (konfiguracja serwera)</a:t>
            </a:r>
            <a:endParaRPr lang="pl-PL" dirty="0"/>
          </a:p>
        </p:txBody>
      </p:sp>
      <p:pic>
        <p:nvPicPr>
          <p:cNvPr id="17410" name="Picture 2"/>
          <p:cNvPicPr>
            <a:picLocks noChangeAspect="1" noChangeArrowheads="1"/>
          </p:cNvPicPr>
          <p:nvPr/>
        </p:nvPicPr>
        <p:blipFill>
          <a:blip r:embed="rId2"/>
          <a:srcRect/>
          <a:stretch>
            <a:fillRect/>
          </a:stretch>
        </p:blipFill>
        <p:spPr bwMode="auto">
          <a:xfrm>
            <a:off x="2786050" y="4286256"/>
            <a:ext cx="5029200" cy="187642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sp>
        <p:nvSpPr>
          <p:cNvPr id="3" name="Symbol zastępczy zawartości 2"/>
          <p:cNvSpPr>
            <a:spLocks noGrp="1"/>
          </p:cNvSpPr>
          <p:nvPr>
            <p:ph sz="quarter" idx="1"/>
          </p:nvPr>
        </p:nvSpPr>
        <p:spPr/>
        <p:txBody>
          <a:bodyPr/>
          <a:lstStyle/>
          <a:p>
            <a:endParaRPr lang="pl-PL"/>
          </a:p>
        </p:txBody>
      </p:sp>
      <p:pic>
        <p:nvPicPr>
          <p:cNvPr id="18434" name="Picture 2"/>
          <p:cNvPicPr>
            <a:picLocks noChangeAspect="1" noChangeArrowheads="1"/>
          </p:cNvPicPr>
          <p:nvPr/>
        </p:nvPicPr>
        <p:blipFill>
          <a:blip r:embed="rId2"/>
          <a:srcRect/>
          <a:stretch>
            <a:fillRect/>
          </a:stretch>
        </p:blipFill>
        <p:spPr bwMode="auto">
          <a:xfrm>
            <a:off x="1500166" y="2357430"/>
            <a:ext cx="5715000" cy="20288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Instalacja i konfiguracja narzędzi -</a:t>
            </a:r>
            <a:r>
              <a:rPr lang="pl-PL" dirty="0" err="1" smtClean="0"/>
              <a:t>Xampp</a:t>
            </a:r>
            <a:endParaRPr lang="pl-PL" dirty="0"/>
          </a:p>
        </p:txBody>
      </p:sp>
      <p:sp>
        <p:nvSpPr>
          <p:cNvPr id="3" name="Symbol zastępczy zawartości 2"/>
          <p:cNvSpPr>
            <a:spLocks noGrp="1"/>
          </p:cNvSpPr>
          <p:nvPr>
            <p:ph sz="quarter" idx="1"/>
          </p:nvPr>
        </p:nvSpPr>
        <p:spPr/>
        <p:txBody>
          <a:bodyPr/>
          <a:lstStyle/>
          <a:p>
            <a:r>
              <a:rPr lang="pl-PL" dirty="0" smtClean="0"/>
              <a:t>XAMPP to pakiet oprogramowania pozwalający na prostą zamianę </a:t>
            </a:r>
            <a:r>
              <a:rPr lang="pl-PL" b="1" dirty="0" smtClean="0"/>
              <a:t>komputera domowego </a:t>
            </a:r>
            <a:r>
              <a:rPr lang="pl-PL" dirty="0" smtClean="0"/>
              <a:t>na </a:t>
            </a:r>
            <a:r>
              <a:rPr lang="pl-PL" b="1" dirty="0" smtClean="0"/>
              <a:t>serwer internetowy</a:t>
            </a:r>
            <a:r>
              <a:rPr lang="pl-PL" dirty="0" smtClean="0"/>
              <a:t>. Najważniejsze jego składniki to </a:t>
            </a:r>
            <a:r>
              <a:rPr lang="pl-PL" b="1" dirty="0" smtClean="0"/>
              <a:t>serwer WWW Apache, baza danych </a:t>
            </a:r>
            <a:r>
              <a:rPr lang="pl-PL" b="1" dirty="0" err="1" smtClean="0"/>
              <a:t>MySQL</a:t>
            </a:r>
            <a:r>
              <a:rPr lang="pl-PL" b="1" dirty="0" smtClean="0"/>
              <a:t> oraz język skryptowy PHP. </a:t>
            </a:r>
            <a:r>
              <a:rPr lang="pl-PL" dirty="0" smtClean="0"/>
              <a:t>Zamiast zatem instalować i konfigurować wszystkie te składniki oddzielnie, można skorzystać z takiej gotowej paczki. Jest to szczególnie wygodne, jeśli potrzebujemy serwerów tylko do celów testowych. Całe oprogramowanie można bowiem równie szybko usunąć z systemu.</a:t>
            </a:r>
            <a:endParaRPr lang="pl-PL" dirty="0"/>
          </a:p>
        </p:txBody>
      </p:sp>
      <p:pic>
        <p:nvPicPr>
          <p:cNvPr id="19459" name="Picture 3"/>
          <p:cNvPicPr>
            <a:picLocks noChangeAspect="1" noChangeArrowheads="1"/>
          </p:cNvPicPr>
          <p:nvPr/>
        </p:nvPicPr>
        <p:blipFill>
          <a:blip r:embed="rId2" cstate="print"/>
          <a:srcRect/>
          <a:stretch>
            <a:fillRect/>
          </a:stretch>
        </p:blipFill>
        <p:spPr bwMode="auto">
          <a:xfrm>
            <a:off x="4214810" y="4770439"/>
            <a:ext cx="4779795" cy="2087561"/>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Instalacja</a:t>
            </a:r>
            <a:endParaRPr lang="pl-PL" dirty="0"/>
          </a:p>
        </p:txBody>
      </p:sp>
      <p:sp>
        <p:nvSpPr>
          <p:cNvPr id="3" name="Symbol zastępczy zawartości 2"/>
          <p:cNvSpPr>
            <a:spLocks noGrp="1"/>
          </p:cNvSpPr>
          <p:nvPr>
            <p:ph sz="quarter" idx="1"/>
          </p:nvPr>
        </p:nvSpPr>
        <p:spPr/>
        <p:txBody>
          <a:bodyPr/>
          <a:lstStyle/>
          <a:p>
            <a:endParaRPr lang="pl-PL" dirty="0"/>
          </a:p>
        </p:txBody>
      </p:sp>
      <p:pic>
        <p:nvPicPr>
          <p:cNvPr id="20482" name="Picture 2"/>
          <p:cNvPicPr>
            <a:picLocks noChangeAspect="1" noChangeArrowheads="1"/>
          </p:cNvPicPr>
          <p:nvPr/>
        </p:nvPicPr>
        <p:blipFill>
          <a:blip r:embed="rId2"/>
          <a:srcRect/>
          <a:stretch>
            <a:fillRect/>
          </a:stretch>
        </p:blipFill>
        <p:spPr bwMode="auto">
          <a:xfrm>
            <a:off x="1428728" y="1428736"/>
            <a:ext cx="6357982" cy="521261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Katalog docelowy</a:t>
            </a:r>
            <a:endParaRPr lang="pl-PL" dirty="0"/>
          </a:p>
        </p:txBody>
      </p:sp>
      <p:sp>
        <p:nvSpPr>
          <p:cNvPr id="3" name="Symbol zastępczy zawartości 2"/>
          <p:cNvSpPr>
            <a:spLocks noGrp="1"/>
          </p:cNvSpPr>
          <p:nvPr>
            <p:ph sz="quarter" idx="1"/>
          </p:nvPr>
        </p:nvSpPr>
        <p:spPr/>
        <p:txBody>
          <a:bodyPr/>
          <a:lstStyle/>
          <a:p>
            <a:endParaRPr lang="pl-PL"/>
          </a:p>
        </p:txBody>
      </p:sp>
      <p:pic>
        <p:nvPicPr>
          <p:cNvPr id="21506" name="Picture 2"/>
          <p:cNvPicPr>
            <a:picLocks noChangeAspect="1" noChangeArrowheads="1"/>
          </p:cNvPicPr>
          <p:nvPr/>
        </p:nvPicPr>
        <p:blipFill>
          <a:blip r:embed="rId2"/>
          <a:srcRect/>
          <a:stretch>
            <a:fillRect/>
          </a:stretch>
        </p:blipFill>
        <p:spPr bwMode="auto">
          <a:xfrm>
            <a:off x="1714480" y="2285992"/>
            <a:ext cx="5076825" cy="183832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Panel kontrolny</a:t>
            </a:r>
            <a:endParaRPr lang="pl-PL" dirty="0"/>
          </a:p>
        </p:txBody>
      </p:sp>
      <p:sp>
        <p:nvSpPr>
          <p:cNvPr id="3" name="Symbol zastępczy zawartości 2"/>
          <p:cNvSpPr>
            <a:spLocks noGrp="1"/>
          </p:cNvSpPr>
          <p:nvPr>
            <p:ph sz="quarter" idx="1"/>
          </p:nvPr>
        </p:nvSpPr>
        <p:spPr/>
        <p:txBody>
          <a:bodyPr/>
          <a:lstStyle/>
          <a:p>
            <a:endParaRPr lang="pl-PL" dirty="0"/>
          </a:p>
        </p:txBody>
      </p:sp>
      <p:pic>
        <p:nvPicPr>
          <p:cNvPr id="22530" name="Picture 2"/>
          <p:cNvPicPr>
            <a:picLocks noChangeAspect="1" noChangeArrowheads="1"/>
          </p:cNvPicPr>
          <p:nvPr/>
        </p:nvPicPr>
        <p:blipFill>
          <a:blip r:embed="rId2"/>
          <a:srcRect/>
          <a:stretch>
            <a:fillRect/>
          </a:stretch>
        </p:blipFill>
        <p:spPr bwMode="auto">
          <a:xfrm>
            <a:off x="357158" y="1142984"/>
            <a:ext cx="7045139" cy="4714908"/>
          </a:xfrm>
          <a:prstGeom prst="rect">
            <a:avLst/>
          </a:prstGeom>
          <a:noFill/>
          <a:ln w="9525">
            <a:noFill/>
            <a:miter lim="800000"/>
            <a:headEnd/>
            <a:tailEnd/>
          </a:ln>
          <a:effectLst/>
        </p:spPr>
      </p:pic>
      <p:pic>
        <p:nvPicPr>
          <p:cNvPr id="22531" name="Picture 3"/>
          <p:cNvPicPr>
            <a:picLocks noChangeAspect="1" noChangeArrowheads="1"/>
          </p:cNvPicPr>
          <p:nvPr/>
        </p:nvPicPr>
        <p:blipFill>
          <a:blip r:embed="rId3"/>
          <a:srcRect/>
          <a:stretch>
            <a:fillRect/>
          </a:stretch>
        </p:blipFill>
        <p:spPr bwMode="auto">
          <a:xfrm>
            <a:off x="4286248" y="4572008"/>
            <a:ext cx="4619625" cy="174307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Testowanie</a:t>
            </a:r>
            <a:endParaRPr lang="pl-PL" dirty="0"/>
          </a:p>
        </p:txBody>
      </p:sp>
      <p:sp>
        <p:nvSpPr>
          <p:cNvPr id="3" name="Symbol zastępczy zawartości 2"/>
          <p:cNvSpPr>
            <a:spLocks noGrp="1"/>
          </p:cNvSpPr>
          <p:nvPr>
            <p:ph sz="quarter" idx="1"/>
          </p:nvPr>
        </p:nvSpPr>
        <p:spPr/>
        <p:txBody>
          <a:bodyPr/>
          <a:lstStyle/>
          <a:p>
            <a:r>
              <a:rPr lang="pl-PL" dirty="0" smtClean="0"/>
              <a:t>1.  </a:t>
            </a:r>
            <a:r>
              <a:rPr lang="pl-PL" dirty="0" smtClean="0">
                <a:hlinkClick r:id="rId2"/>
              </a:rPr>
              <a:t>http://localhost</a:t>
            </a:r>
            <a:r>
              <a:rPr lang="pl-PL" dirty="0" smtClean="0"/>
              <a:t>, </a:t>
            </a:r>
            <a:r>
              <a:rPr lang="pl-PL" dirty="0" smtClean="0">
                <a:hlinkClick r:id="rId3"/>
              </a:rPr>
              <a:t>http://127.0.0.1</a:t>
            </a:r>
            <a:endParaRPr lang="pl-PL" dirty="0" smtClean="0"/>
          </a:p>
          <a:p>
            <a:pPr>
              <a:buNone/>
            </a:pPr>
            <a:endParaRPr lang="pl-PL" dirty="0"/>
          </a:p>
        </p:txBody>
      </p:sp>
      <p:pic>
        <p:nvPicPr>
          <p:cNvPr id="23555" name="Picture 3"/>
          <p:cNvPicPr>
            <a:picLocks noChangeAspect="1" noChangeArrowheads="1"/>
          </p:cNvPicPr>
          <p:nvPr/>
        </p:nvPicPr>
        <p:blipFill>
          <a:blip r:embed="rId4"/>
          <a:srcRect/>
          <a:stretch>
            <a:fillRect/>
          </a:stretch>
        </p:blipFill>
        <p:spPr bwMode="auto">
          <a:xfrm>
            <a:off x="1571604" y="2214554"/>
            <a:ext cx="6096000" cy="34290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Miejsce na pliki</a:t>
            </a:r>
            <a:endParaRPr lang="pl-PL" dirty="0"/>
          </a:p>
        </p:txBody>
      </p:sp>
      <p:sp>
        <p:nvSpPr>
          <p:cNvPr id="3" name="Symbol zastępczy zawartości 2"/>
          <p:cNvSpPr>
            <a:spLocks noGrp="1"/>
          </p:cNvSpPr>
          <p:nvPr>
            <p:ph sz="quarter" idx="1"/>
          </p:nvPr>
        </p:nvSpPr>
        <p:spPr/>
        <p:txBody>
          <a:bodyPr/>
          <a:lstStyle/>
          <a:p>
            <a:r>
              <a:rPr lang="pl-PL" dirty="0" smtClean="0"/>
              <a:t>C:/xampp/htdocs</a:t>
            </a:r>
            <a:endParaRPr lang="pl-PL"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Pierwszy program/skrypt</a:t>
            </a:r>
            <a:endParaRPr lang="pl-PL" dirty="0"/>
          </a:p>
        </p:txBody>
      </p:sp>
      <p:sp>
        <p:nvSpPr>
          <p:cNvPr id="3" name="Symbol zastępczy zawartości 2"/>
          <p:cNvSpPr>
            <a:spLocks noGrp="1"/>
          </p:cNvSpPr>
          <p:nvPr>
            <p:ph sz="quarter" idx="1"/>
          </p:nvPr>
        </p:nvSpPr>
        <p:spPr/>
        <p:txBody>
          <a:bodyPr/>
          <a:lstStyle/>
          <a:p>
            <a:r>
              <a:rPr lang="pl-PL" dirty="0" smtClean="0"/>
              <a:t>&lt;?</a:t>
            </a:r>
            <a:r>
              <a:rPr lang="pl-PL" dirty="0" err="1" smtClean="0"/>
              <a:t>php</a:t>
            </a:r>
            <a:r>
              <a:rPr lang="pl-PL" dirty="0" smtClean="0"/>
              <a:t> echo "Test PHP"; ?&gt;</a:t>
            </a:r>
            <a:endParaRPr lang="pl-PL"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2. </a:t>
            </a:r>
            <a:r>
              <a:rPr lang="pl-PL" b="1" dirty="0" smtClean="0"/>
              <a:t>Wykorzystanie</a:t>
            </a:r>
            <a:endParaRPr lang="pl-PL" dirty="0"/>
          </a:p>
        </p:txBody>
      </p:sp>
      <p:sp>
        <p:nvSpPr>
          <p:cNvPr id="3" name="Symbol zastępczy zawartości 2"/>
          <p:cNvSpPr>
            <a:spLocks noGrp="1"/>
          </p:cNvSpPr>
          <p:nvPr>
            <p:ph sz="quarter" idx="1"/>
          </p:nvPr>
        </p:nvSpPr>
        <p:spPr/>
        <p:txBody>
          <a:bodyPr/>
          <a:lstStyle/>
          <a:p>
            <a:r>
              <a:rPr lang="pl-PL" b="1" dirty="0" err="1" smtClean="0"/>
              <a:t>JavaScript</a:t>
            </a:r>
            <a:r>
              <a:rPr lang="pl-PL" dirty="0" smtClean="0"/>
              <a:t>: Powszechnie stosowany w projektach </a:t>
            </a:r>
            <a:r>
              <a:rPr lang="pl-PL" dirty="0" err="1" smtClean="0"/>
              <a:t>front-endowych</a:t>
            </a:r>
            <a:r>
              <a:rPr lang="pl-PL" dirty="0" smtClean="0"/>
              <a:t>. Jest wszechobecny na stronach internetowych i znajduje zastosowanie w technologiach takich jak </a:t>
            </a:r>
            <a:r>
              <a:rPr lang="pl-PL" dirty="0" err="1" smtClean="0"/>
              <a:t>React</a:t>
            </a:r>
            <a:r>
              <a:rPr lang="pl-PL" dirty="0" smtClean="0"/>
              <a:t>, </a:t>
            </a:r>
            <a:r>
              <a:rPr lang="pl-PL" dirty="0" err="1" smtClean="0"/>
              <a:t>Angular</a:t>
            </a:r>
            <a:r>
              <a:rPr lang="pl-PL" dirty="0" smtClean="0"/>
              <a:t>, czy </a:t>
            </a:r>
            <a:r>
              <a:rPr lang="pl-PL" dirty="0" err="1" smtClean="0"/>
              <a:t>Vue.js</a:t>
            </a:r>
            <a:r>
              <a:rPr lang="pl-PL" dirty="0" smtClean="0"/>
              <a:t>. Dzięki </a:t>
            </a:r>
            <a:r>
              <a:rPr lang="pl-PL" dirty="0" err="1" smtClean="0"/>
              <a:t>Node.js</a:t>
            </a:r>
            <a:r>
              <a:rPr lang="pl-PL" dirty="0" smtClean="0"/>
              <a:t> używany także do budowania pełnych aplikacji </a:t>
            </a:r>
            <a:r>
              <a:rPr lang="pl-PL" dirty="0" err="1" smtClean="0"/>
              <a:t>full-stack</a:t>
            </a:r>
            <a:r>
              <a:rPr lang="pl-PL" dirty="0" smtClean="0"/>
              <a:t>.</a:t>
            </a:r>
          </a:p>
          <a:p>
            <a:r>
              <a:rPr lang="pl-PL" b="1" dirty="0" smtClean="0"/>
              <a:t>PHP</a:t>
            </a:r>
            <a:r>
              <a:rPr lang="pl-PL" dirty="0" smtClean="0"/>
              <a:t>: Zdominował rozwój serwerowy od lat 90., ale nadal jest szeroko wykorzystywany dzięki popularnym systemom zarządzania treścią (CMS) jak </a:t>
            </a:r>
            <a:r>
              <a:rPr lang="pl-PL" dirty="0" err="1" smtClean="0"/>
              <a:t>WordPress</a:t>
            </a:r>
            <a:r>
              <a:rPr lang="pl-PL" dirty="0" smtClean="0"/>
              <a:t>, </a:t>
            </a:r>
            <a:r>
              <a:rPr lang="pl-PL" dirty="0" err="1" smtClean="0"/>
              <a:t>Joomla</a:t>
            </a:r>
            <a:r>
              <a:rPr lang="pl-PL" dirty="0" smtClean="0"/>
              <a:t>, czy </a:t>
            </a:r>
            <a:r>
              <a:rPr lang="pl-PL" dirty="0" err="1" smtClean="0"/>
              <a:t>Drupal</a:t>
            </a:r>
            <a:r>
              <a:rPr lang="pl-PL" dirty="0" smtClean="0"/>
              <a:t>. PHP jest także często stosowany w aplikacjach e-commerce.</a:t>
            </a:r>
            <a:endParaRPr lang="pl-PL"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Zaczynamy. Skrypt 1.</a:t>
            </a:r>
            <a:endParaRPr lang="pl-PL" dirty="0"/>
          </a:p>
        </p:txBody>
      </p:sp>
      <p:sp>
        <p:nvSpPr>
          <p:cNvPr id="3" name="Symbol zastępczy zawartości 2"/>
          <p:cNvSpPr>
            <a:spLocks noGrp="1"/>
          </p:cNvSpPr>
          <p:nvPr>
            <p:ph sz="quarter" idx="1"/>
          </p:nvPr>
        </p:nvSpPr>
        <p:spPr/>
        <p:txBody>
          <a:bodyPr>
            <a:normAutofit fontScale="85000" lnSpcReduction="20000"/>
          </a:bodyPr>
          <a:lstStyle/>
          <a:p>
            <a:r>
              <a:rPr lang="pl-PL" dirty="0" smtClean="0"/>
              <a:t>&lt;!DOCTYPE </a:t>
            </a:r>
            <a:r>
              <a:rPr lang="pl-PL" dirty="0" err="1" smtClean="0"/>
              <a:t>html</a:t>
            </a:r>
            <a:r>
              <a:rPr lang="pl-PL" dirty="0" smtClean="0"/>
              <a:t>&gt;</a:t>
            </a:r>
          </a:p>
          <a:p>
            <a:r>
              <a:rPr lang="pl-PL" dirty="0" smtClean="0"/>
              <a:t>&lt;</a:t>
            </a:r>
            <a:r>
              <a:rPr lang="pl-PL" dirty="0" err="1" smtClean="0"/>
              <a:t>html</a:t>
            </a:r>
            <a:r>
              <a:rPr lang="pl-PL" dirty="0" smtClean="0"/>
              <a:t>&gt;</a:t>
            </a:r>
          </a:p>
          <a:p>
            <a:r>
              <a:rPr lang="pl-PL" dirty="0" smtClean="0"/>
              <a:t>  &lt;</a:t>
            </a:r>
            <a:r>
              <a:rPr lang="pl-PL" dirty="0" err="1" smtClean="0"/>
              <a:t>head</a:t>
            </a:r>
            <a:r>
              <a:rPr lang="pl-PL" dirty="0" smtClean="0"/>
              <a:t>&gt;</a:t>
            </a:r>
          </a:p>
          <a:p>
            <a:r>
              <a:rPr lang="pl-PL" dirty="0" smtClean="0"/>
              <a:t>    &lt;meta charset="utf-8"&gt;</a:t>
            </a:r>
          </a:p>
          <a:p>
            <a:r>
              <a:rPr lang="pl-PL" dirty="0" smtClean="0"/>
              <a:t>    &lt;</a:t>
            </a:r>
            <a:r>
              <a:rPr lang="pl-PL" dirty="0" err="1" smtClean="0"/>
              <a:t>title&gt;Moja</a:t>
            </a:r>
            <a:r>
              <a:rPr lang="pl-PL" dirty="0" smtClean="0"/>
              <a:t> strona WWW&lt;/</a:t>
            </a:r>
            <a:r>
              <a:rPr lang="pl-PL" dirty="0" err="1" smtClean="0"/>
              <a:t>title</a:t>
            </a:r>
            <a:r>
              <a:rPr lang="pl-PL" dirty="0" smtClean="0"/>
              <a:t>&gt;</a:t>
            </a:r>
          </a:p>
          <a:p>
            <a:r>
              <a:rPr lang="pl-PL" dirty="0" smtClean="0"/>
              <a:t>  &lt;/</a:t>
            </a:r>
            <a:r>
              <a:rPr lang="pl-PL" dirty="0" err="1" smtClean="0"/>
              <a:t>head</a:t>
            </a:r>
            <a:r>
              <a:rPr lang="pl-PL" dirty="0" smtClean="0"/>
              <a:t>&gt;</a:t>
            </a:r>
          </a:p>
          <a:p>
            <a:r>
              <a:rPr lang="pl-PL" dirty="0" smtClean="0"/>
              <a:t>  &lt;body&gt;</a:t>
            </a:r>
          </a:p>
          <a:p>
            <a:r>
              <a:rPr lang="pl-PL" dirty="0" smtClean="0"/>
              <a:t>    &lt;p&gt;</a:t>
            </a:r>
          </a:p>
          <a:p>
            <a:r>
              <a:rPr lang="pl-PL" dirty="0" smtClean="0"/>
              <a:t>    &lt;?</a:t>
            </a:r>
            <a:r>
              <a:rPr lang="pl-PL" dirty="0" err="1" smtClean="0"/>
              <a:t>php</a:t>
            </a:r>
            <a:endParaRPr lang="pl-PL" dirty="0" smtClean="0"/>
          </a:p>
          <a:p>
            <a:r>
              <a:rPr lang="pl-PL" dirty="0" smtClean="0"/>
              <a:t>      echo("Pierwszy skrypt w PHP.");</a:t>
            </a:r>
          </a:p>
          <a:p>
            <a:r>
              <a:rPr lang="pl-PL" dirty="0" smtClean="0"/>
              <a:t>    ?&gt;</a:t>
            </a:r>
          </a:p>
          <a:p>
            <a:r>
              <a:rPr lang="pl-PL" dirty="0" smtClean="0"/>
              <a:t>    &lt;/p&gt;</a:t>
            </a:r>
          </a:p>
          <a:p>
            <a:r>
              <a:rPr lang="pl-PL" dirty="0" smtClean="0"/>
              <a:t>  &lt;/body&gt;</a:t>
            </a:r>
          </a:p>
          <a:p>
            <a:r>
              <a:rPr lang="pl-PL" dirty="0" smtClean="0"/>
              <a:t>&lt;/</a:t>
            </a:r>
            <a:r>
              <a:rPr lang="pl-PL" dirty="0" err="1" smtClean="0"/>
              <a:t>html</a:t>
            </a:r>
            <a:r>
              <a:rPr lang="pl-PL" dirty="0" smtClean="0"/>
              <a:t>&gt;</a:t>
            </a:r>
          </a:p>
          <a:p>
            <a:endParaRPr lang="pl-PL"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Kod źródłowy w przeglądarce</a:t>
            </a:r>
            <a:endParaRPr lang="pl-PL" dirty="0"/>
          </a:p>
        </p:txBody>
      </p:sp>
      <p:sp>
        <p:nvSpPr>
          <p:cNvPr id="3" name="Symbol zastępczy zawartości 2"/>
          <p:cNvSpPr>
            <a:spLocks noGrp="1"/>
          </p:cNvSpPr>
          <p:nvPr>
            <p:ph sz="quarter" idx="1"/>
          </p:nvPr>
        </p:nvSpPr>
        <p:spPr/>
        <p:txBody>
          <a:bodyPr/>
          <a:lstStyle/>
          <a:p>
            <a:endParaRPr lang="pl-PL"/>
          </a:p>
        </p:txBody>
      </p:sp>
      <p:pic>
        <p:nvPicPr>
          <p:cNvPr id="24578" name="Picture 2"/>
          <p:cNvPicPr>
            <a:picLocks noChangeAspect="1" noChangeArrowheads="1"/>
          </p:cNvPicPr>
          <p:nvPr/>
        </p:nvPicPr>
        <p:blipFill>
          <a:blip r:embed="rId2"/>
          <a:srcRect/>
          <a:stretch>
            <a:fillRect/>
          </a:stretch>
        </p:blipFill>
        <p:spPr bwMode="auto">
          <a:xfrm>
            <a:off x="1000100" y="1500174"/>
            <a:ext cx="7647983" cy="4357718"/>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Wynik działania PHP</a:t>
            </a:r>
            <a:endParaRPr lang="pl-PL" dirty="0"/>
          </a:p>
        </p:txBody>
      </p:sp>
      <p:sp>
        <p:nvSpPr>
          <p:cNvPr id="3" name="Symbol zastępczy zawartości 2"/>
          <p:cNvSpPr>
            <a:spLocks noGrp="1"/>
          </p:cNvSpPr>
          <p:nvPr>
            <p:ph sz="quarter" idx="1"/>
          </p:nvPr>
        </p:nvSpPr>
        <p:spPr/>
        <p:txBody>
          <a:bodyPr/>
          <a:lstStyle/>
          <a:p>
            <a:r>
              <a:rPr lang="pl-PL" dirty="0" smtClean="0"/>
              <a:t>Skrypt PHP musi wygenerować taką treść, która zostanie </a:t>
            </a:r>
            <a:r>
              <a:rPr lang="pl-PL" b="1" dirty="0" smtClean="0"/>
              <a:t>zrozumiana przez przeglądarkę</a:t>
            </a:r>
            <a:r>
              <a:rPr lang="pl-PL" dirty="0" smtClean="0"/>
              <a:t>. Najczęściej jest to kod </a:t>
            </a:r>
            <a:r>
              <a:rPr lang="pl-PL" b="1" dirty="0" smtClean="0"/>
              <a:t>HTML</a:t>
            </a:r>
            <a:r>
              <a:rPr lang="pl-PL" dirty="0" smtClean="0"/>
              <a:t>, ale może to być również dokument </a:t>
            </a:r>
            <a:r>
              <a:rPr lang="pl-PL" b="1" dirty="0" smtClean="0"/>
              <a:t>PDF</a:t>
            </a:r>
            <a:r>
              <a:rPr lang="pl-PL" dirty="0" smtClean="0"/>
              <a:t>, plik skompresowany, obraz czy dowolne inne dane. Ważne jest to, żeby dane te zostały wysłane do przeglądarki w taki sposób, aby mogła ona je poprawnie zinterpretować.</a:t>
            </a:r>
            <a:endParaRPr lang="pl-PL"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Znaczniki PHP</a:t>
            </a:r>
            <a:endParaRPr lang="pl-PL" dirty="0"/>
          </a:p>
        </p:txBody>
      </p:sp>
      <p:sp>
        <p:nvSpPr>
          <p:cNvPr id="3" name="Symbol zastępczy zawartości 2"/>
          <p:cNvSpPr>
            <a:spLocks noGrp="1"/>
          </p:cNvSpPr>
          <p:nvPr>
            <p:ph sz="quarter" idx="1"/>
          </p:nvPr>
        </p:nvSpPr>
        <p:spPr/>
        <p:txBody>
          <a:bodyPr/>
          <a:lstStyle/>
          <a:p>
            <a:pPr>
              <a:buNone/>
            </a:pPr>
            <a:r>
              <a:rPr lang="pl-PL" dirty="0" smtClean="0"/>
              <a:t> znaczniki kanoniczne, </a:t>
            </a:r>
          </a:p>
          <a:p>
            <a:pPr>
              <a:buNone/>
            </a:pPr>
            <a:r>
              <a:rPr lang="pl-PL" dirty="0" smtClean="0"/>
              <a:t> znaczniki typu SGML,</a:t>
            </a:r>
          </a:p>
          <a:p>
            <a:pPr>
              <a:buNone/>
            </a:pPr>
            <a:r>
              <a:rPr lang="pl-PL" dirty="0" smtClean="0"/>
              <a:t>  znaczniki typu ASP, </a:t>
            </a:r>
          </a:p>
          <a:p>
            <a:pPr>
              <a:buNone/>
            </a:pPr>
            <a:r>
              <a:rPr lang="pl-PL" dirty="0" smtClean="0"/>
              <a:t> znaczniki skryptów HTML.</a:t>
            </a:r>
            <a:endParaRPr lang="pl-PL"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Znaczniki kanoniczne</a:t>
            </a:r>
            <a:endParaRPr lang="pl-PL" dirty="0"/>
          </a:p>
        </p:txBody>
      </p:sp>
      <p:sp>
        <p:nvSpPr>
          <p:cNvPr id="3" name="Symbol zastępczy zawartości 2"/>
          <p:cNvSpPr>
            <a:spLocks noGrp="1"/>
          </p:cNvSpPr>
          <p:nvPr>
            <p:ph sz="quarter" idx="1"/>
          </p:nvPr>
        </p:nvSpPr>
        <p:spPr/>
        <p:txBody>
          <a:bodyPr/>
          <a:lstStyle/>
          <a:p>
            <a:pPr>
              <a:buNone/>
            </a:pPr>
            <a:endParaRPr lang="pl-PL" dirty="0"/>
          </a:p>
        </p:txBody>
      </p:sp>
      <p:pic>
        <p:nvPicPr>
          <p:cNvPr id="25602" name="Picture 2"/>
          <p:cNvPicPr>
            <a:picLocks noChangeAspect="1" noChangeArrowheads="1"/>
          </p:cNvPicPr>
          <p:nvPr/>
        </p:nvPicPr>
        <p:blipFill>
          <a:blip r:embed="rId2"/>
          <a:srcRect/>
          <a:stretch>
            <a:fillRect/>
          </a:stretch>
        </p:blipFill>
        <p:spPr bwMode="auto">
          <a:xfrm>
            <a:off x="1928794" y="1785926"/>
            <a:ext cx="4143404" cy="201689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Znaczniki typu SGML</a:t>
            </a:r>
            <a:endParaRPr lang="pl-PL" dirty="0"/>
          </a:p>
        </p:txBody>
      </p:sp>
      <p:sp>
        <p:nvSpPr>
          <p:cNvPr id="3" name="Symbol zastępczy zawartości 2"/>
          <p:cNvSpPr>
            <a:spLocks noGrp="1"/>
          </p:cNvSpPr>
          <p:nvPr>
            <p:ph sz="quarter" idx="1"/>
          </p:nvPr>
        </p:nvSpPr>
        <p:spPr/>
        <p:txBody>
          <a:bodyPr/>
          <a:lstStyle/>
          <a:p>
            <a:endParaRPr lang="pl-PL"/>
          </a:p>
        </p:txBody>
      </p:sp>
      <p:pic>
        <p:nvPicPr>
          <p:cNvPr id="26626" name="Picture 2"/>
          <p:cNvPicPr>
            <a:picLocks noChangeAspect="1" noChangeArrowheads="1"/>
          </p:cNvPicPr>
          <p:nvPr/>
        </p:nvPicPr>
        <p:blipFill>
          <a:blip r:embed="rId2"/>
          <a:srcRect/>
          <a:stretch>
            <a:fillRect/>
          </a:stretch>
        </p:blipFill>
        <p:spPr bwMode="auto">
          <a:xfrm>
            <a:off x="2285984" y="2571744"/>
            <a:ext cx="3224229" cy="1594399"/>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Znaczniki typu ASP –wycofane od php7</a:t>
            </a:r>
            <a:endParaRPr lang="pl-PL" dirty="0"/>
          </a:p>
        </p:txBody>
      </p:sp>
      <p:sp>
        <p:nvSpPr>
          <p:cNvPr id="3" name="Symbol zastępczy zawartości 2"/>
          <p:cNvSpPr>
            <a:spLocks noGrp="1"/>
          </p:cNvSpPr>
          <p:nvPr>
            <p:ph sz="quarter" idx="1"/>
          </p:nvPr>
        </p:nvSpPr>
        <p:spPr/>
        <p:txBody>
          <a:bodyPr/>
          <a:lstStyle/>
          <a:p>
            <a:endParaRPr lang="pl-PL" dirty="0"/>
          </a:p>
        </p:txBody>
      </p:sp>
      <p:pic>
        <p:nvPicPr>
          <p:cNvPr id="27650" name="Picture 2"/>
          <p:cNvPicPr>
            <a:picLocks noChangeAspect="1" noChangeArrowheads="1"/>
          </p:cNvPicPr>
          <p:nvPr/>
        </p:nvPicPr>
        <p:blipFill>
          <a:blip r:embed="rId2"/>
          <a:srcRect/>
          <a:stretch>
            <a:fillRect/>
          </a:stretch>
        </p:blipFill>
        <p:spPr bwMode="auto">
          <a:xfrm>
            <a:off x="2214546" y="2714620"/>
            <a:ext cx="4229121" cy="1409707"/>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Znaczniki skryptów HTML</a:t>
            </a:r>
            <a:endParaRPr lang="pl-PL" dirty="0"/>
          </a:p>
        </p:txBody>
      </p:sp>
      <p:sp>
        <p:nvSpPr>
          <p:cNvPr id="3" name="Symbol zastępczy zawartości 2"/>
          <p:cNvSpPr>
            <a:spLocks noGrp="1"/>
          </p:cNvSpPr>
          <p:nvPr>
            <p:ph sz="quarter" idx="1"/>
          </p:nvPr>
        </p:nvSpPr>
        <p:spPr/>
        <p:txBody>
          <a:bodyPr/>
          <a:lstStyle/>
          <a:p>
            <a:endParaRPr lang="pl-PL"/>
          </a:p>
        </p:txBody>
      </p:sp>
      <p:pic>
        <p:nvPicPr>
          <p:cNvPr id="28674" name="Picture 2"/>
          <p:cNvPicPr>
            <a:picLocks noChangeAspect="1" noChangeArrowheads="1"/>
          </p:cNvPicPr>
          <p:nvPr/>
        </p:nvPicPr>
        <p:blipFill>
          <a:blip r:embed="rId2"/>
          <a:srcRect/>
          <a:stretch>
            <a:fillRect/>
          </a:stretch>
        </p:blipFill>
        <p:spPr bwMode="auto">
          <a:xfrm>
            <a:off x="1571604" y="2643182"/>
            <a:ext cx="5512841" cy="1528771"/>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Komentarze</a:t>
            </a:r>
            <a:endParaRPr lang="pl-PL" dirty="0"/>
          </a:p>
        </p:txBody>
      </p:sp>
      <p:sp>
        <p:nvSpPr>
          <p:cNvPr id="3" name="Symbol zastępczy zawartości 2"/>
          <p:cNvSpPr>
            <a:spLocks noGrp="1"/>
          </p:cNvSpPr>
          <p:nvPr>
            <p:ph sz="quarter" idx="1"/>
          </p:nvPr>
        </p:nvSpPr>
        <p:spPr/>
        <p:txBody>
          <a:bodyPr/>
          <a:lstStyle/>
          <a:p>
            <a:endParaRPr lang="pl-PL"/>
          </a:p>
        </p:txBody>
      </p:sp>
      <p:pic>
        <p:nvPicPr>
          <p:cNvPr id="29698" name="Picture 2"/>
          <p:cNvPicPr>
            <a:picLocks noChangeAspect="1" noChangeArrowheads="1"/>
          </p:cNvPicPr>
          <p:nvPr/>
        </p:nvPicPr>
        <p:blipFill>
          <a:blip r:embed="rId2"/>
          <a:srcRect/>
          <a:stretch>
            <a:fillRect/>
          </a:stretch>
        </p:blipFill>
        <p:spPr bwMode="auto">
          <a:xfrm>
            <a:off x="142844" y="1142984"/>
            <a:ext cx="5631263" cy="1643074"/>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a:srcRect/>
          <a:stretch>
            <a:fillRect/>
          </a:stretch>
        </p:blipFill>
        <p:spPr bwMode="auto">
          <a:xfrm>
            <a:off x="214282" y="3500438"/>
            <a:ext cx="5159829" cy="1643074"/>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Wyświetlanie informacji</a:t>
            </a:r>
            <a:endParaRPr lang="pl-PL" dirty="0"/>
          </a:p>
        </p:txBody>
      </p:sp>
      <p:sp>
        <p:nvSpPr>
          <p:cNvPr id="3" name="Symbol zastępczy zawartości 2"/>
          <p:cNvSpPr>
            <a:spLocks noGrp="1"/>
          </p:cNvSpPr>
          <p:nvPr>
            <p:ph sz="quarter" idx="1"/>
          </p:nvPr>
        </p:nvSpPr>
        <p:spPr/>
        <p:txBody>
          <a:bodyPr/>
          <a:lstStyle/>
          <a:p>
            <a:pPr>
              <a:buNone/>
            </a:pPr>
            <a:r>
              <a:rPr lang="pl-PL" dirty="0" smtClean="0"/>
              <a:t>echo "</a:t>
            </a:r>
            <a:r>
              <a:rPr lang="pl-PL" dirty="0" err="1" smtClean="0"/>
              <a:t>ciąg_znaków</a:t>
            </a:r>
            <a:r>
              <a:rPr lang="pl-PL" dirty="0" smtClean="0"/>
              <a:t>";</a:t>
            </a:r>
          </a:p>
          <a:p>
            <a:pPr>
              <a:buNone/>
            </a:pPr>
            <a:r>
              <a:rPr lang="pl-PL" dirty="0" smtClean="0"/>
              <a:t>echo ("</a:t>
            </a:r>
            <a:r>
              <a:rPr lang="pl-PL" dirty="0" err="1" smtClean="0"/>
              <a:t>ciąg_znaków</a:t>
            </a:r>
            <a:r>
              <a:rPr lang="pl-PL" dirty="0" smtClean="0"/>
              <a:t>„);</a:t>
            </a:r>
          </a:p>
          <a:p>
            <a:pPr>
              <a:buNone/>
            </a:pPr>
            <a:r>
              <a:rPr lang="pl-PL" dirty="0" smtClean="0"/>
              <a:t>echo ‘</a:t>
            </a:r>
            <a:r>
              <a:rPr lang="pl-PL" dirty="0" err="1" smtClean="0"/>
              <a:t>ciąg_znaków</a:t>
            </a:r>
            <a:r>
              <a:rPr lang="pl-PL" dirty="0" smtClean="0"/>
              <a:t>’;</a:t>
            </a:r>
          </a:p>
          <a:p>
            <a:pPr>
              <a:buNone/>
            </a:pPr>
            <a:r>
              <a:rPr lang="pl-PL" dirty="0" smtClean="0"/>
              <a:t>echo (‘</a:t>
            </a:r>
            <a:r>
              <a:rPr lang="pl-PL" dirty="0" err="1" smtClean="0"/>
              <a:t>ciąg_znaków</a:t>
            </a:r>
            <a:r>
              <a:rPr lang="pl-PL" dirty="0" smtClean="0"/>
              <a:t>’);</a:t>
            </a:r>
          </a:p>
          <a:p>
            <a:pPr>
              <a:buNone/>
            </a:pPr>
            <a:endParaRPr lang="pl-PL" dirty="0" smtClean="0"/>
          </a:p>
          <a:p>
            <a:pPr>
              <a:buNone/>
            </a:pPr>
            <a:r>
              <a:rPr lang="pl-PL" dirty="0" smtClean="0"/>
              <a:t>Wartość: echo 24;</a:t>
            </a:r>
          </a:p>
          <a:p>
            <a:pPr>
              <a:buNone/>
            </a:pPr>
            <a:r>
              <a:rPr lang="pl-PL" dirty="0" smtClean="0"/>
              <a:t>Łączenie: echo "Liczba ",.24, " jest ". " dwucyfrowa.";</a:t>
            </a:r>
          </a:p>
          <a:p>
            <a:pPr>
              <a:buNone/>
            </a:pPr>
            <a:r>
              <a:rPr lang="pl-PL" dirty="0" smtClean="0"/>
              <a:t>Znaczniki: echo " &lt;h2&gt;</a:t>
            </a:r>
            <a:r>
              <a:rPr lang="pl-PL" b="1" dirty="0" smtClean="0"/>
              <a:t>Witamy na stronie!&lt;/h2&gt;</a:t>
            </a:r>
            <a:r>
              <a:rPr lang="pl-PL" dirty="0" smtClean="0"/>
              <a:t>";</a:t>
            </a:r>
          </a:p>
          <a:p>
            <a:pPr>
              <a:buNone/>
            </a:pPr>
            <a:r>
              <a:rPr lang="pl-PL" dirty="0" smtClean="0"/>
              <a:t>Problem: echo ‘’&lt;h2 </a:t>
            </a:r>
            <a:r>
              <a:rPr lang="pl-PL" dirty="0" err="1" smtClean="0"/>
              <a:t>style=\‘’color:blue</a:t>
            </a:r>
            <a:r>
              <a:rPr lang="pl-PL" dirty="0" smtClean="0"/>
              <a:t>\”&gt;’’</a:t>
            </a:r>
            <a:endParaRPr lang="pl-PL"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3. </a:t>
            </a:r>
            <a:r>
              <a:rPr lang="pl-PL" b="1" dirty="0" smtClean="0"/>
              <a:t>Wydajność</a:t>
            </a:r>
            <a:endParaRPr lang="pl-PL" dirty="0"/>
          </a:p>
        </p:txBody>
      </p:sp>
      <p:sp>
        <p:nvSpPr>
          <p:cNvPr id="3" name="Symbol zastępczy zawartości 2"/>
          <p:cNvSpPr>
            <a:spLocks noGrp="1"/>
          </p:cNvSpPr>
          <p:nvPr>
            <p:ph sz="quarter" idx="1"/>
          </p:nvPr>
        </p:nvSpPr>
        <p:spPr/>
        <p:txBody>
          <a:bodyPr/>
          <a:lstStyle/>
          <a:p>
            <a:r>
              <a:rPr lang="pl-PL" b="1" dirty="0" err="1" smtClean="0"/>
              <a:t>JavaScript</a:t>
            </a:r>
            <a:r>
              <a:rPr lang="pl-PL" dirty="0" smtClean="0"/>
              <a:t>: W kontekście </a:t>
            </a:r>
            <a:r>
              <a:rPr lang="pl-PL" dirty="0" err="1" smtClean="0"/>
              <a:t>Node.js</a:t>
            </a:r>
            <a:r>
              <a:rPr lang="pl-PL" dirty="0" smtClean="0"/>
              <a:t>, </a:t>
            </a:r>
            <a:r>
              <a:rPr lang="pl-PL" dirty="0" err="1" smtClean="0"/>
              <a:t>JavaScript</a:t>
            </a:r>
            <a:r>
              <a:rPr lang="pl-PL" dirty="0" smtClean="0"/>
              <a:t> jest bardzo wydajny w obsłudze operacji asynchronicznych dzięki </a:t>
            </a:r>
            <a:r>
              <a:rPr lang="pl-PL" dirty="0" err="1" smtClean="0"/>
              <a:t>event-driven</a:t>
            </a:r>
            <a:r>
              <a:rPr lang="pl-PL" dirty="0" smtClean="0"/>
              <a:t> (programowanie oparte na zdarzeniach) </a:t>
            </a:r>
            <a:r>
              <a:rPr lang="pl-PL" dirty="0" smtClean="0"/>
              <a:t>i </a:t>
            </a:r>
            <a:r>
              <a:rPr lang="pl-PL" dirty="0" err="1" smtClean="0"/>
              <a:t>non-blocking</a:t>
            </a:r>
            <a:r>
              <a:rPr lang="pl-PL" dirty="0" smtClean="0"/>
              <a:t> </a:t>
            </a:r>
            <a:r>
              <a:rPr lang="pl-PL" dirty="0" smtClean="0"/>
              <a:t>I/O(obsługa wielu </a:t>
            </a:r>
            <a:r>
              <a:rPr lang="pl-PL" dirty="0" smtClean="0"/>
              <a:t>operacji wejścia/wyjścia (I/O) jednocześnie, bez zatrzymywania (blokowania) wykonania innych części </a:t>
            </a:r>
            <a:r>
              <a:rPr lang="pl-PL" dirty="0" smtClean="0"/>
              <a:t>kod). </a:t>
            </a:r>
            <a:r>
              <a:rPr lang="pl-PL" dirty="0" smtClean="0"/>
              <a:t>Jest dobrze zoptymalizowany do obsługi dużej liczby równoczesnych zapytań</a:t>
            </a:r>
            <a:r>
              <a:rPr lang="pl-PL" dirty="0" smtClean="0"/>
              <a:t>.</a:t>
            </a:r>
          </a:p>
          <a:p>
            <a:r>
              <a:rPr lang="pl-PL" b="1" dirty="0" smtClean="0"/>
              <a:t>PHP</a:t>
            </a:r>
            <a:r>
              <a:rPr lang="pl-PL" dirty="0" smtClean="0"/>
              <a:t>: PHP 8 przyniósł znaczne poprawy w wydajności w porównaniu do wcześniejszych wersji, dzięki czemu aplikacje są szybsze. Mimo to, PHP często działa wolniej niż </a:t>
            </a:r>
            <a:r>
              <a:rPr lang="pl-PL" dirty="0" err="1" smtClean="0"/>
              <a:t>Node.js</a:t>
            </a:r>
            <a:r>
              <a:rPr lang="pl-PL" dirty="0" smtClean="0"/>
              <a:t> w kontekście operacji asynchronicznych.</a:t>
            </a:r>
            <a:endParaRPr lang="pl-PL"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Łączenie skryptów</a:t>
            </a:r>
            <a:endParaRPr lang="pl-PL" dirty="0"/>
          </a:p>
        </p:txBody>
      </p:sp>
      <p:sp>
        <p:nvSpPr>
          <p:cNvPr id="3" name="Symbol zastępczy zawartości 2"/>
          <p:cNvSpPr>
            <a:spLocks noGrp="1"/>
          </p:cNvSpPr>
          <p:nvPr>
            <p:ph sz="quarter" idx="1"/>
          </p:nvPr>
        </p:nvSpPr>
        <p:spPr/>
        <p:txBody>
          <a:bodyPr/>
          <a:lstStyle/>
          <a:p>
            <a:r>
              <a:rPr lang="pl-PL" dirty="0" err="1" smtClean="0"/>
              <a:t>include</a:t>
            </a:r>
            <a:r>
              <a:rPr lang="pl-PL" dirty="0" smtClean="0"/>
              <a:t> "</a:t>
            </a:r>
            <a:r>
              <a:rPr lang="pl-PL" dirty="0" err="1" smtClean="0"/>
              <a:t>nazwa_pliku</a:t>
            </a:r>
            <a:r>
              <a:rPr lang="pl-PL" dirty="0" smtClean="0"/>
              <a:t>"; </a:t>
            </a:r>
          </a:p>
          <a:p>
            <a:r>
              <a:rPr lang="pl-PL" dirty="0" err="1" smtClean="0"/>
              <a:t>require</a:t>
            </a:r>
            <a:r>
              <a:rPr lang="pl-PL" dirty="0" smtClean="0"/>
              <a:t> "</a:t>
            </a:r>
            <a:r>
              <a:rPr lang="pl-PL" dirty="0" err="1" smtClean="0"/>
              <a:t>nazwa_pliku</a:t>
            </a:r>
            <a:r>
              <a:rPr lang="pl-PL" dirty="0" smtClean="0"/>
              <a:t>";</a:t>
            </a:r>
            <a:endParaRPr lang="pl-PL"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Praktyka – Przykład 1</a:t>
            </a:r>
            <a:endParaRPr lang="pl-PL" dirty="0"/>
          </a:p>
        </p:txBody>
      </p:sp>
      <p:sp>
        <p:nvSpPr>
          <p:cNvPr id="3" name="Symbol zastępczy zawartości 2"/>
          <p:cNvSpPr>
            <a:spLocks noGrp="1"/>
          </p:cNvSpPr>
          <p:nvPr>
            <p:ph sz="quarter" idx="1"/>
          </p:nvPr>
        </p:nvSpPr>
        <p:spPr>
          <a:xfrm>
            <a:off x="457200" y="1219200"/>
            <a:ext cx="8229600" cy="4352940"/>
          </a:xfrm>
        </p:spPr>
        <p:txBody>
          <a:bodyPr/>
          <a:lstStyle/>
          <a:p>
            <a:endParaRPr lang="pl-PL" dirty="0"/>
          </a:p>
        </p:txBody>
      </p:sp>
      <p:pic>
        <p:nvPicPr>
          <p:cNvPr id="30722" name="Picture 2"/>
          <p:cNvPicPr>
            <a:picLocks noChangeAspect="1" noChangeArrowheads="1"/>
          </p:cNvPicPr>
          <p:nvPr/>
        </p:nvPicPr>
        <p:blipFill>
          <a:blip r:embed="rId2"/>
          <a:srcRect/>
          <a:stretch>
            <a:fillRect/>
          </a:stretch>
        </p:blipFill>
        <p:spPr bwMode="auto">
          <a:xfrm>
            <a:off x="142844" y="1214422"/>
            <a:ext cx="3781425" cy="1057275"/>
          </a:xfrm>
          <a:prstGeom prst="rect">
            <a:avLst/>
          </a:prstGeom>
          <a:noFill/>
          <a:ln w="9525">
            <a:noFill/>
            <a:miter lim="800000"/>
            <a:headEnd/>
            <a:tailEnd/>
          </a:ln>
          <a:effectLst/>
        </p:spPr>
      </p:pic>
      <p:pic>
        <p:nvPicPr>
          <p:cNvPr id="30723" name="Picture 3"/>
          <p:cNvPicPr>
            <a:picLocks noChangeAspect="1" noChangeArrowheads="1"/>
          </p:cNvPicPr>
          <p:nvPr/>
        </p:nvPicPr>
        <p:blipFill>
          <a:blip r:embed="rId3"/>
          <a:srcRect/>
          <a:stretch>
            <a:fillRect/>
          </a:stretch>
        </p:blipFill>
        <p:spPr bwMode="auto">
          <a:xfrm>
            <a:off x="214282" y="3143248"/>
            <a:ext cx="3467100" cy="2371725"/>
          </a:xfrm>
          <a:prstGeom prst="rect">
            <a:avLst/>
          </a:prstGeom>
          <a:noFill/>
          <a:ln w="9525">
            <a:noFill/>
            <a:miter lim="800000"/>
            <a:headEnd/>
            <a:tailEnd/>
          </a:ln>
          <a:effectLst/>
        </p:spPr>
      </p:pic>
      <p:pic>
        <p:nvPicPr>
          <p:cNvPr id="30724" name="Picture 4"/>
          <p:cNvPicPr>
            <a:picLocks noChangeAspect="1" noChangeArrowheads="1"/>
          </p:cNvPicPr>
          <p:nvPr/>
        </p:nvPicPr>
        <p:blipFill>
          <a:blip r:embed="rId4"/>
          <a:srcRect/>
          <a:stretch>
            <a:fillRect/>
          </a:stretch>
        </p:blipFill>
        <p:spPr bwMode="auto">
          <a:xfrm>
            <a:off x="3643307" y="2285992"/>
            <a:ext cx="5286412" cy="27432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Lokalizacja dołączanych plików</a:t>
            </a:r>
            <a:endParaRPr lang="pl-PL" dirty="0"/>
          </a:p>
        </p:txBody>
      </p:sp>
      <p:sp>
        <p:nvSpPr>
          <p:cNvPr id="3" name="Symbol zastępczy zawartości 2"/>
          <p:cNvSpPr>
            <a:spLocks noGrp="1"/>
          </p:cNvSpPr>
          <p:nvPr>
            <p:ph sz="quarter" idx="1"/>
          </p:nvPr>
        </p:nvSpPr>
        <p:spPr/>
        <p:txBody>
          <a:bodyPr/>
          <a:lstStyle/>
          <a:p>
            <a:endParaRPr lang="pl-PL"/>
          </a:p>
        </p:txBody>
      </p:sp>
      <p:pic>
        <p:nvPicPr>
          <p:cNvPr id="31746" name="Picture 2"/>
          <p:cNvPicPr>
            <a:picLocks noChangeAspect="1" noChangeArrowheads="1"/>
          </p:cNvPicPr>
          <p:nvPr/>
        </p:nvPicPr>
        <p:blipFill>
          <a:blip r:embed="rId2"/>
          <a:srcRect/>
          <a:stretch>
            <a:fillRect/>
          </a:stretch>
        </p:blipFill>
        <p:spPr bwMode="auto">
          <a:xfrm>
            <a:off x="214282" y="2143116"/>
            <a:ext cx="8727253" cy="1714512"/>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Zmienne</a:t>
            </a:r>
            <a:endParaRPr lang="pl-PL" dirty="0"/>
          </a:p>
        </p:txBody>
      </p:sp>
      <p:sp>
        <p:nvSpPr>
          <p:cNvPr id="3" name="Symbol zastępczy zawartości 2"/>
          <p:cNvSpPr>
            <a:spLocks noGrp="1"/>
          </p:cNvSpPr>
          <p:nvPr>
            <p:ph sz="quarter" idx="1"/>
          </p:nvPr>
        </p:nvSpPr>
        <p:spPr/>
        <p:txBody>
          <a:bodyPr/>
          <a:lstStyle/>
          <a:p>
            <a:r>
              <a:rPr lang="pl-PL" dirty="0" smtClean="0"/>
              <a:t>Może być ona dowolna, choć musi spełniać następujące warunki: </a:t>
            </a:r>
          </a:p>
          <a:p>
            <a:r>
              <a:rPr lang="pl-PL" dirty="0" smtClean="0"/>
              <a:t> musi zaczynać się od litery lub znaku podkreślenia; </a:t>
            </a:r>
          </a:p>
          <a:p>
            <a:r>
              <a:rPr lang="pl-PL" dirty="0" smtClean="0"/>
              <a:t> może zawierać jedynie litery, cyfry i znaki podkreślenia</a:t>
            </a:r>
          </a:p>
          <a:p>
            <a:pPr>
              <a:buNone/>
            </a:pPr>
            <a:r>
              <a:rPr lang="pl-PL" dirty="0" smtClean="0"/>
              <a:t>Prawidłowe są więc następujące zmienne: </a:t>
            </a:r>
          </a:p>
          <a:p>
            <a:pPr>
              <a:buNone/>
            </a:pPr>
            <a:r>
              <a:rPr lang="pl-PL" dirty="0" smtClean="0"/>
              <a:t>$liczba </a:t>
            </a:r>
          </a:p>
          <a:p>
            <a:pPr>
              <a:buNone/>
            </a:pPr>
            <a:r>
              <a:rPr lang="pl-PL" dirty="0" smtClean="0"/>
              <a:t>$_liczba </a:t>
            </a:r>
          </a:p>
          <a:p>
            <a:pPr>
              <a:buNone/>
            </a:pPr>
            <a:r>
              <a:rPr lang="pl-PL" dirty="0" smtClean="0"/>
              <a:t>$liczba12</a:t>
            </a:r>
          </a:p>
          <a:p>
            <a:pPr>
              <a:buNone/>
            </a:pPr>
            <a:r>
              <a:rPr lang="pl-PL" dirty="0" smtClean="0"/>
              <a:t>$wartosc_1</a:t>
            </a:r>
          </a:p>
          <a:p>
            <a:pPr>
              <a:buNone/>
            </a:pPr>
            <a:r>
              <a:rPr lang="pl-PL" b="1" u="sng" dirty="0" smtClean="0"/>
              <a:t>Rozróżnia wielkie litery</a:t>
            </a:r>
            <a:endParaRPr lang="pl-PL" b="1" u="sng"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Typu danych – Typy skalarne/proste</a:t>
            </a:r>
            <a:endParaRPr lang="pl-PL" dirty="0"/>
          </a:p>
        </p:txBody>
      </p:sp>
      <p:sp>
        <p:nvSpPr>
          <p:cNvPr id="3" name="Symbol zastępczy zawartości 2"/>
          <p:cNvSpPr>
            <a:spLocks noGrp="1"/>
          </p:cNvSpPr>
          <p:nvPr>
            <p:ph sz="quarter" idx="1"/>
          </p:nvPr>
        </p:nvSpPr>
        <p:spPr/>
        <p:txBody>
          <a:bodyPr/>
          <a:lstStyle/>
          <a:p>
            <a:r>
              <a:rPr lang="pl-PL" dirty="0" smtClean="0"/>
              <a:t>typ </a:t>
            </a:r>
            <a:r>
              <a:rPr lang="pl-PL" dirty="0" err="1" smtClean="0"/>
              <a:t>boolean</a:t>
            </a:r>
            <a:r>
              <a:rPr lang="pl-PL" dirty="0" smtClean="0"/>
              <a:t>, </a:t>
            </a:r>
          </a:p>
          <a:p>
            <a:r>
              <a:rPr lang="pl-PL" dirty="0" smtClean="0"/>
              <a:t>typ </a:t>
            </a:r>
            <a:r>
              <a:rPr lang="pl-PL" dirty="0" err="1" smtClean="0"/>
              <a:t>integer</a:t>
            </a:r>
            <a:r>
              <a:rPr lang="pl-PL" dirty="0" smtClean="0"/>
              <a:t>,</a:t>
            </a:r>
          </a:p>
          <a:p>
            <a:r>
              <a:rPr lang="pl-PL" dirty="0" smtClean="0"/>
              <a:t> typ </a:t>
            </a:r>
            <a:r>
              <a:rPr lang="pl-PL" dirty="0" err="1" smtClean="0"/>
              <a:t>float</a:t>
            </a:r>
            <a:r>
              <a:rPr lang="pl-PL" dirty="0" smtClean="0"/>
              <a:t>,</a:t>
            </a:r>
          </a:p>
          <a:p>
            <a:r>
              <a:rPr lang="pl-PL" dirty="0" smtClean="0"/>
              <a:t> typ </a:t>
            </a:r>
            <a:r>
              <a:rPr lang="pl-PL" dirty="0" err="1" smtClean="0"/>
              <a:t>string</a:t>
            </a:r>
            <a:r>
              <a:rPr lang="pl-PL" dirty="0" smtClean="0"/>
              <a:t>.</a:t>
            </a:r>
            <a:endParaRPr lang="pl-PL"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Typy złożone</a:t>
            </a:r>
            <a:endParaRPr lang="pl-PL" dirty="0"/>
          </a:p>
        </p:txBody>
      </p:sp>
      <p:sp>
        <p:nvSpPr>
          <p:cNvPr id="3" name="Symbol zastępczy zawartości 2"/>
          <p:cNvSpPr>
            <a:spLocks noGrp="1"/>
          </p:cNvSpPr>
          <p:nvPr>
            <p:ph sz="quarter" idx="1"/>
          </p:nvPr>
        </p:nvSpPr>
        <p:spPr/>
        <p:txBody>
          <a:bodyPr/>
          <a:lstStyle/>
          <a:p>
            <a:r>
              <a:rPr lang="pl-PL" dirty="0" smtClean="0"/>
              <a:t>typ </a:t>
            </a:r>
            <a:r>
              <a:rPr lang="pl-PL" dirty="0" err="1" smtClean="0"/>
              <a:t>array</a:t>
            </a:r>
            <a:r>
              <a:rPr lang="pl-PL" dirty="0" smtClean="0"/>
              <a:t> (tablicowy), </a:t>
            </a:r>
          </a:p>
          <a:p>
            <a:r>
              <a:rPr lang="pl-PL" dirty="0" smtClean="0"/>
              <a:t>typ </a:t>
            </a:r>
            <a:r>
              <a:rPr lang="pl-PL" dirty="0" err="1" smtClean="0"/>
              <a:t>object</a:t>
            </a:r>
            <a:r>
              <a:rPr lang="pl-PL" dirty="0" smtClean="0"/>
              <a:t> (obiektowy).</a:t>
            </a:r>
            <a:endParaRPr lang="pl-PL"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Typy specjalne</a:t>
            </a:r>
            <a:endParaRPr lang="pl-PL" dirty="0"/>
          </a:p>
        </p:txBody>
      </p:sp>
      <p:sp>
        <p:nvSpPr>
          <p:cNvPr id="3" name="Symbol zastępczy zawartości 2"/>
          <p:cNvSpPr>
            <a:spLocks noGrp="1"/>
          </p:cNvSpPr>
          <p:nvPr>
            <p:ph sz="quarter" idx="1"/>
          </p:nvPr>
        </p:nvSpPr>
        <p:spPr/>
        <p:txBody>
          <a:bodyPr/>
          <a:lstStyle/>
          <a:p>
            <a:r>
              <a:rPr lang="pl-PL" dirty="0" smtClean="0"/>
              <a:t>Typ </a:t>
            </a:r>
            <a:r>
              <a:rPr lang="pl-PL" b="1" dirty="0" err="1" smtClean="0"/>
              <a:t>resource</a:t>
            </a:r>
            <a:r>
              <a:rPr lang="pl-PL" dirty="0" smtClean="0"/>
              <a:t> jest typem specjalnym wskazującym, że zmienna przechowuje odwołanie do zasobu zewnętrznego utworzonego za pomocą specjalnych funkcji.</a:t>
            </a:r>
          </a:p>
          <a:p>
            <a:r>
              <a:rPr lang="pl-PL" dirty="0" smtClean="0"/>
              <a:t>Typ</a:t>
            </a:r>
            <a:r>
              <a:rPr lang="pl-PL" b="1" dirty="0" smtClean="0"/>
              <a:t> </a:t>
            </a:r>
            <a:r>
              <a:rPr lang="pl-PL" b="1" dirty="0" err="1" smtClean="0"/>
              <a:t>null</a:t>
            </a:r>
            <a:r>
              <a:rPr lang="pl-PL" b="1" dirty="0" smtClean="0"/>
              <a:t> </a:t>
            </a:r>
            <a:r>
              <a:rPr lang="pl-PL" dirty="0" smtClean="0"/>
              <a:t>jest typem specjalnym informującym o tym, że dana zmienna nie przechowuje żadnej wartości (jest pusta)</a:t>
            </a:r>
            <a:endParaRPr lang="pl-PL"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Zmienne w kodzie skryptu</a:t>
            </a:r>
            <a:endParaRPr lang="pl-PL" dirty="0"/>
          </a:p>
        </p:txBody>
      </p:sp>
      <p:sp>
        <p:nvSpPr>
          <p:cNvPr id="3" name="Symbol zastępczy zawartości 2"/>
          <p:cNvSpPr>
            <a:spLocks noGrp="1"/>
          </p:cNvSpPr>
          <p:nvPr>
            <p:ph sz="quarter" idx="1"/>
          </p:nvPr>
        </p:nvSpPr>
        <p:spPr/>
        <p:txBody>
          <a:bodyPr/>
          <a:lstStyle/>
          <a:p>
            <a:endParaRPr lang="pl-PL" dirty="0"/>
          </a:p>
        </p:txBody>
      </p:sp>
      <p:pic>
        <p:nvPicPr>
          <p:cNvPr id="32770" name="Picture 2"/>
          <p:cNvPicPr>
            <a:picLocks noChangeAspect="1" noChangeArrowheads="1"/>
          </p:cNvPicPr>
          <p:nvPr/>
        </p:nvPicPr>
        <p:blipFill>
          <a:blip r:embed="rId2"/>
          <a:srcRect/>
          <a:stretch>
            <a:fillRect/>
          </a:stretch>
        </p:blipFill>
        <p:spPr bwMode="auto">
          <a:xfrm>
            <a:off x="214282" y="1214422"/>
            <a:ext cx="3286125" cy="2143125"/>
          </a:xfrm>
          <a:prstGeom prst="rect">
            <a:avLst/>
          </a:prstGeom>
          <a:noFill/>
          <a:ln w="9525">
            <a:noFill/>
            <a:miter lim="800000"/>
            <a:headEnd/>
            <a:tailEnd/>
          </a:ln>
          <a:effectLst/>
        </p:spPr>
      </p:pic>
      <p:pic>
        <p:nvPicPr>
          <p:cNvPr id="32771" name="Picture 3"/>
          <p:cNvPicPr>
            <a:picLocks noChangeAspect="1" noChangeArrowheads="1"/>
          </p:cNvPicPr>
          <p:nvPr/>
        </p:nvPicPr>
        <p:blipFill>
          <a:blip r:embed="rId3"/>
          <a:srcRect/>
          <a:stretch>
            <a:fillRect/>
          </a:stretch>
        </p:blipFill>
        <p:spPr bwMode="auto">
          <a:xfrm>
            <a:off x="214282" y="3071810"/>
            <a:ext cx="5429250" cy="1971675"/>
          </a:xfrm>
          <a:prstGeom prst="rect">
            <a:avLst/>
          </a:prstGeom>
          <a:noFill/>
          <a:ln w="9525">
            <a:noFill/>
            <a:miter lim="800000"/>
            <a:headEnd/>
            <a:tailEnd/>
          </a:ln>
          <a:effectLst/>
        </p:spPr>
      </p:pic>
      <p:pic>
        <p:nvPicPr>
          <p:cNvPr id="32772" name="Picture 4"/>
          <p:cNvPicPr>
            <a:picLocks noChangeAspect="1" noChangeArrowheads="1"/>
          </p:cNvPicPr>
          <p:nvPr/>
        </p:nvPicPr>
        <p:blipFill>
          <a:blip r:embed="rId4"/>
          <a:srcRect/>
          <a:stretch>
            <a:fillRect/>
          </a:stretch>
        </p:blipFill>
        <p:spPr bwMode="auto">
          <a:xfrm>
            <a:off x="3428992" y="4357694"/>
            <a:ext cx="5457825" cy="207645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Operacje na zmiennych</a:t>
            </a:r>
            <a:endParaRPr lang="pl-PL" dirty="0"/>
          </a:p>
        </p:txBody>
      </p:sp>
      <p:sp>
        <p:nvSpPr>
          <p:cNvPr id="3" name="Symbol zastępczy zawartości 2"/>
          <p:cNvSpPr>
            <a:spLocks noGrp="1"/>
          </p:cNvSpPr>
          <p:nvPr>
            <p:ph sz="quarter" idx="1"/>
          </p:nvPr>
        </p:nvSpPr>
        <p:spPr/>
        <p:txBody>
          <a:bodyPr/>
          <a:lstStyle/>
          <a:p>
            <a:r>
              <a:rPr lang="pl-PL" dirty="0" smtClean="0"/>
              <a:t>Kodowanie znaków specjalnych</a:t>
            </a:r>
          </a:p>
          <a:p>
            <a:endParaRPr lang="pl-PL" dirty="0" smtClean="0"/>
          </a:p>
          <a:p>
            <a:endParaRPr lang="pl-PL" dirty="0" smtClean="0"/>
          </a:p>
          <a:p>
            <a:endParaRPr lang="pl-PL" dirty="0" smtClean="0"/>
          </a:p>
          <a:p>
            <a:endParaRPr lang="pl-PL" dirty="0" smtClean="0"/>
          </a:p>
          <a:p>
            <a:endParaRPr lang="pl-PL" dirty="0" smtClean="0"/>
          </a:p>
          <a:p>
            <a:endParaRPr lang="pl-PL" dirty="0" smtClean="0"/>
          </a:p>
          <a:p>
            <a:endParaRPr lang="pl-PL" dirty="0" smtClean="0"/>
          </a:p>
          <a:p>
            <a:r>
              <a:rPr lang="pl-PL" dirty="0" smtClean="0"/>
              <a:t>\u{62} to litera b</a:t>
            </a:r>
            <a:endParaRPr lang="pl-PL" dirty="0"/>
          </a:p>
        </p:txBody>
      </p:sp>
      <p:pic>
        <p:nvPicPr>
          <p:cNvPr id="33794" name="Picture 2"/>
          <p:cNvPicPr>
            <a:picLocks noChangeAspect="1" noChangeArrowheads="1"/>
          </p:cNvPicPr>
          <p:nvPr/>
        </p:nvPicPr>
        <p:blipFill>
          <a:blip r:embed="rId2"/>
          <a:srcRect/>
          <a:stretch>
            <a:fillRect/>
          </a:stretch>
        </p:blipFill>
        <p:spPr bwMode="auto">
          <a:xfrm>
            <a:off x="642910" y="2000240"/>
            <a:ext cx="7439025" cy="2695575"/>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Operatory arytmetyczne</a:t>
            </a:r>
            <a:endParaRPr lang="pl-PL" dirty="0"/>
          </a:p>
        </p:txBody>
      </p:sp>
      <p:sp>
        <p:nvSpPr>
          <p:cNvPr id="3" name="Symbol zastępczy zawartości 2"/>
          <p:cNvSpPr>
            <a:spLocks noGrp="1"/>
          </p:cNvSpPr>
          <p:nvPr>
            <p:ph sz="quarter" idx="1"/>
          </p:nvPr>
        </p:nvSpPr>
        <p:spPr/>
        <p:txBody>
          <a:bodyPr/>
          <a:lstStyle/>
          <a:p>
            <a:endParaRPr lang="pl-PL"/>
          </a:p>
        </p:txBody>
      </p:sp>
      <p:pic>
        <p:nvPicPr>
          <p:cNvPr id="34818" name="Picture 2"/>
          <p:cNvPicPr>
            <a:picLocks noChangeAspect="1" noChangeArrowheads="1"/>
          </p:cNvPicPr>
          <p:nvPr/>
        </p:nvPicPr>
        <p:blipFill>
          <a:blip r:embed="rId2"/>
          <a:srcRect/>
          <a:stretch>
            <a:fillRect/>
          </a:stretch>
        </p:blipFill>
        <p:spPr bwMode="auto">
          <a:xfrm>
            <a:off x="747713" y="2343150"/>
            <a:ext cx="7648575" cy="21717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4. Składnia </a:t>
            </a:r>
            <a:r>
              <a:rPr lang="pl-PL" dirty="0" smtClean="0"/>
              <a:t>i łatwość nauki</a:t>
            </a:r>
            <a:endParaRPr lang="pl-PL" dirty="0"/>
          </a:p>
        </p:txBody>
      </p:sp>
      <p:sp>
        <p:nvSpPr>
          <p:cNvPr id="3" name="Symbol zastępczy zawartości 2"/>
          <p:cNvSpPr>
            <a:spLocks noGrp="1"/>
          </p:cNvSpPr>
          <p:nvPr>
            <p:ph sz="quarter" idx="1"/>
          </p:nvPr>
        </p:nvSpPr>
        <p:spPr/>
        <p:txBody>
          <a:bodyPr>
            <a:normAutofit lnSpcReduction="10000"/>
          </a:bodyPr>
          <a:lstStyle/>
          <a:p>
            <a:r>
              <a:rPr lang="pl-PL" b="1" dirty="0" err="1" smtClean="0"/>
              <a:t>JavaScript</a:t>
            </a:r>
            <a:r>
              <a:rPr lang="pl-PL" dirty="0" smtClean="0"/>
              <a:t>: Składnia jest stosunkowo prosta, ale język jest bardzo elastyczny, co może prowadzić do błędów i nieoczekiwanych zachowań. Posiada koncepcje takie jak </a:t>
            </a:r>
            <a:r>
              <a:rPr lang="pl-PL" dirty="0" err="1" smtClean="0"/>
              <a:t>hoisting</a:t>
            </a:r>
            <a:r>
              <a:rPr lang="pl-PL" dirty="0" smtClean="0"/>
              <a:t>(możesz </a:t>
            </a:r>
            <a:r>
              <a:rPr lang="pl-PL" dirty="0" smtClean="0"/>
              <a:t>odwoływać się do zmiennych i funkcji w kodzie przed ich faktycznym zadeklarowaniem, ale tylko deklaracje są przenoszone, a przypisania </a:t>
            </a:r>
            <a:r>
              <a:rPr lang="pl-PL" dirty="0" smtClean="0"/>
              <a:t>nie), </a:t>
            </a:r>
            <a:r>
              <a:rPr lang="pl-PL" dirty="0" err="1" smtClean="0"/>
              <a:t>closures</a:t>
            </a:r>
            <a:r>
              <a:rPr lang="pl-PL" dirty="0" smtClean="0"/>
              <a:t>(zmienne </a:t>
            </a:r>
            <a:r>
              <a:rPr lang="pl-PL" dirty="0" err="1" smtClean="0"/>
              <a:t>dziłają</a:t>
            </a:r>
            <a:r>
              <a:rPr lang="pl-PL" dirty="0" smtClean="0"/>
              <a:t> poza funkcją), </a:t>
            </a:r>
            <a:r>
              <a:rPr lang="pl-PL" dirty="0" smtClean="0"/>
              <a:t>i obsługę zdarzeń, które mogą wymagać czasu, aby je zrozumieć</a:t>
            </a:r>
            <a:r>
              <a:rPr lang="pl-PL" dirty="0" smtClean="0"/>
              <a:t>.</a:t>
            </a:r>
          </a:p>
          <a:p>
            <a:r>
              <a:rPr lang="pl-PL" b="1" dirty="0" smtClean="0"/>
              <a:t>PHP</a:t>
            </a:r>
            <a:r>
              <a:rPr lang="pl-PL" dirty="0" smtClean="0"/>
              <a:t>: Jest znany z łatwości nauki dla początkujących. Składnia jest przejrzysta, a proste skrypty mogą być szybko napisane i wykonane. PHP ma bardziej restrykcyjne podejście do struktury kodu niż </a:t>
            </a:r>
            <a:r>
              <a:rPr lang="pl-PL" dirty="0" err="1" smtClean="0"/>
              <a:t>JavaScript</a:t>
            </a:r>
            <a:r>
              <a:rPr lang="pl-PL" dirty="0" smtClean="0"/>
              <a:t>, co sprawia, że jest łatwiejszy do </a:t>
            </a:r>
            <a:r>
              <a:rPr lang="pl-PL" dirty="0" err="1" smtClean="0"/>
              <a:t>debugowania</a:t>
            </a:r>
            <a:r>
              <a:rPr lang="pl-PL" dirty="0" smtClean="0"/>
              <a:t>.</a:t>
            </a:r>
            <a:endParaRPr lang="pl-PL"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Operatory bitowe</a:t>
            </a:r>
            <a:endParaRPr lang="pl-PL" dirty="0"/>
          </a:p>
        </p:txBody>
      </p:sp>
      <p:sp>
        <p:nvSpPr>
          <p:cNvPr id="3" name="Symbol zastępczy zawartości 2"/>
          <p:cNvSpPr>
            <a:spLocks noGrp="1"/>
          </p:cNvSpPr>
          <p:nvPr>
            <p:ph sz="quarter" idx="1"/>
          </p:nvPr>
        </p:nvSpPr>
        <p:spPr/>
        <p:txBody>
          <a:bodyPr/>
          <a:lstStyle/>
          <a:p>
            <a:endParaRPr lang="pl-PL" dirty="0"/>
          </a:p>
        </p:txBody>
      </p:sp>
      <p:pic>
        <p:nvPicPr>
          <p:cNvPr id="35842" name="Picture 2"/>
          <p:cNvPicPr>
            <a:picLocks noChangeAspect="1" noChangeArrowheads="1"/>
          </p:cNvPicPr>
          <p:nvPr/>
        </p:nvPicPr>
        <p:blipFill>
          <a:blip r:embed="rId2"/>
          <a:srcRect/>
          <a:stretch>
            <a:fillRect/>
          </a:stretch>
        </p:blipFill>
        <p:spPr bwMode="auto">
          <a:xfrm>
            <a:off x="428596" y="1571612"/>
            <a:ext cx="7629525" cy="1485900"/>
          </a:xfrm>
          <a:prstGeom prst="rect">
            <a:avLst/>
          </a:prstGeom>
          <a:noFill/>
          <a:ln w="9525">
            <a:noFill/>
            <a:miter lim="800000"/>
            <a:headEnd/>
            <a:tailEnd/>
          </a:ln>
          <a:effectLst/>
        </p:spPr>
      </p:pic>
      <p:pic>
        <p:nvPicPr>
          <p:cNvPr id="35843" name="Picture 3"/>
          <p:cNvPicPr>
            <a:picLocks noChangeAspect="1" noChangeArrowheads="1"/>
          </p:cNvPicPr>
          <p:nvPr/>
        </p:nvPicPr>
        <p:blipFill>
          <a:blip r:embed="rId3"/>
          <a:srcRect/>
          <a:stretch>
            <a:fillRect/>
          </a:stretch>
        </p:blipFill>
        <p:spPr bwMode="auto">
          <a:xfrm>
            <a:off x="500034" y="2857496"/>
            <a:ext cx="7486650" cy="1428750"/>
          </a:xfrm>
          <a:prstGeom prst="rect">
            <a:avLst/>
          </a:prstGeom>
          <a:noFill/>
          <a:ln w="9525">
            <a:noFill/>
            <a:miter lim="800000"/>
            <a:headEnd/>
            <a:tailEnd/>
          </a:ln>
          <a:effectLst/>
        </p:spPr>
      </p:pic>
      <p:pic>
        <p:nvPicPr>
          <p:cNvPr id="35844" name="Picture 4"/>
          <p:cNvPicPr>
            <a:picLocks noChangeAspect="1" noChangeArrowheads="1"/>
          </p:cNvPicPr>
          <p:nvPr/>
        </p:nvPicPr>
        <p:blipFill>
          <a:blip r:embed="rId4"/>
          <a:srcRect/>
          <a:stretch>
            <a:fillRect/>
          </a:stretch>
        </p:blipFill>
        <p:spPr bwMode="auto">
          <a:xfrm>
            <a:off x="642910" y="4429132"/>
            <a:ext cx="3457575" cy="2028825"/>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Operatory logiczne</a:t>
            </a:r>
            <a:endParaRPr lang="pl-PL" dirty="0"/>
          </a:p>
        </p:txBody>
      </p:sp>
      <p:sp>
        <p:nvSpPr>
          <p:cNvPr id="3" name="Symbol zastępczy zawartości 2"/>
          <p:cNvSpPr>
            <a:spLocks noGrp="1"/>
          </p:cNvSpPr>
          <p:nvPr>
            <p:ph sz="quarter" idx="1"/>
          </p:nvPr>
        </p:nvSpPr>
        <p:spPr/>
        <p:txBody>
          <a:bodyPr/>
          <a:lstStyle/>
          <a:p>
            <a:endParaRPr lang="pl-PL"/>
          </a:p>
        </p:txBody>
      </p:sp>
      <p:pic>
        <p:nvPicPr>
          <p:cNvPr id="36866" name="Picture 2"/>
          <p:cNvPicPr>
            <a:picLocks noChangeAspect="1" noChangeArrowheads="1"/>
          </p:cNvPicPr>
          <p:nvPr/>
        </p:nvPicPr>
        <p:blipFill>
          <a:blip r:embed="rId2"/>
          <a:srcRect/>
          <a:stretch>
            <a:fillRect/>
          </a:stretch>
        </p:blipFill>
        <p:spPr bwMode="auto">
          <a:xfrm>
            <a:off x="571472" y="1643049"/>
            <a:ext cx="7786742" cy="2269503"/>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Operatory przypisania</a:t>
            </a:r>
            <a:endParaRPr lang="pl-PL" dirty="0"/>
          </a:p>
        </p:txBody>
      </p:sp>
      <p:sp>
        <p:nvSpPr>
          <p:cNvPr id="3" name="Symbol zastępczy zawartości 2"/>
          <p:cNvSpPr>
            <a:spLocks noGrp="1"/>
          </p:cNvSpPr>
          <p:nvPr>
            <p:ph sz="quarter" idx="1"/>
          </p:nvPr>
        </p:nvSpPr>
        <p:spPr/>
        <p:txBody>
          <a:bodyPr/>
          <a:lstStyle/>
          <a:p>
            <a:endParaRPr lang="pl-PL" dirty="0"/>
          </a:p>
        </p:txBody>
      </p:sp>
      <p:pic>
        <p:nvPicPr>
          <p:cNvPr id="37890" name="Picture 2"/>
          <p:cNvPicPr>
            <a:picLocks noChangeAspect="1" noChangeArrowheads="1"/>
          </p:cNvPicPr>
          <p:nvPr/>
        </p:nvPicPr>
        <p:blipFill>
          <a:blip r:embed="rId2"/>
          <a:srcRect/>
          <a:stretch>
            <a:fillRect/>
          </a:stretch>
        </p:blipFill>
        <p:spPr bwMode="auto">
          <a:xfrm>
            <a:off x="642910" y="1428736"/>
            <a:ext cx="7467600" cy="3457575"/>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Operatory relacyjne</a:t>
            </a:r>
            <a:endParaRPr lang="pl-PL" dirty="0"/>
          </a:p>
        </p:txBody>
      </p:sp>
      <p:sp>
        <p:nvSpPr>
          <p:cNvPr id="3" name="Symbol zastępczy zawartości 2"/>
          <p:cNvSpPr>
            <a:spLocks noGrp="1"/>
          </p:cNvSpPr>
          <p:nvPr>
            <p:ph sz="quarter" idx="1"/>
          </p:nvPr>
        </p:nvSpPr>
        <p:spPr/>
        <p:txBody>
          <a:bodyPr/>
          <a:lstStyle/>
          <a:p>
            <a:endParaRPr lang="pl-PL"/>
          </a:p>
        </p:txBody>
      </p:sp>
      <p:pic>
        <p:nvPicPr>
          <p:cNvPr id="38914" name="Picture 2"/>
          <p:cNvPicPr>
            <a:picLocks noChangeAspect="1" noChangeArrowheads="1"/>
          </p:cNvPicPr>
          <p:nvPr/>
        </p:nvPicPr>
        <p:blipFill>
          <a:blip r:embed="rId2"/>
          <a:srcRect/>
          <a:stretch>
            <a:fillRect/>
          </a:stretch>
        </p:blipFill>
        <p:spPr bwMode="auto">
          <a:xfrm>
            <a:off x="571472" y="1643050"/>
            <a:ext cx="7505700" cy="384810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Operatory inkrementacji i dekrementacji (przykład 2)</a:t>
            </a:r>
            <a:endParaRPr lang="pl-PL" dirty="0"/>
          </a:p>
        </p:txBody>
      </p:sp>
      <p:sp>
        <p:nvSpPr>
          <p:cNvPr id="3" name="Symbol zastępczy zawartości 2"/>
          <p:cNvSpPr>
            <a:spLocks noGrp="1"/>
          </p:cNvSpPr>
          <p:nvPr>
            <p:ph sz="quarter" idx="1"/>
          </p:nvPr>
        </p:nvSpPr>
        <p:spPr/>
        <p:txBody>
          <a:bodyPr>
            <a:normAutofit fontScale="40000" lnSpcReduction="20000"/>
          </a:bodyPr>
          <a:lstStyle/>
          <a:p>
            <a:r>
              <a:rPr lang="pl-PL" dirty="0" smtClean="0"/>
              <a:t>&lt;!DOCTYPE </a:t>
            </a:r>
            <a:r>
              <a:rPr lang="pl-PL" dirty="0" err="1" smtClean="0"/>
              <a:t>html</a:t>
            </a:r>
            <a:r>
              <a:rPr lang="pl-PL" dirty="0" smtClean="0"/>
              <a:t>&gt;</a:t>
            </a:r>
          </a:p>
          <a:p>
            <a:r>
              <a:rPr lang="pl-PL" dirty="0" smtClean="0"/>
              <a:t>&lt;</a:t>
            </a:r>
            <a:r>
              <a:rPr lang="pl-PL" dirty="0" err="1" smtClean="0"/>
              <a:t>html</a:t>
            </a:r>
            <a:r>
              <a:rPr lang="pl-PL" dirty="0" smtClean="0"/>
              <a:t>&gt;</a:t>
            </a:r>
          </a:p>
          <a:p>
            <a:r>
              <a:rPr lang="pl-PL" dirty="0" smtClean="0"/>
              <a:t>  &lt;</a:t>
            </a:r>
            <a:r>
              <a:rPr lang="pl-PL" dirty="0" err="1" smtClean="0"/>
              <a:t>head</a:t>
            </a:r>
            <a:r>
              <a:rPr lang="pl-PL" dirty="0" smtClean="0"/>
              <a:t>&gt;</a:t>
            </a:r>
          </a:p>
          <a:p>
            <a:r>
              <a:rPr lang="pl-PL" dirty="0" smtClean="0"/>
              <a:t>    &lt;meta charset="utf-8"&gt;</a:t>
            </a:r>
          </a:p>
          <a:p>
            <a:r>
              <a:rPr lang="pl-PL" dirty="0" smtClean="0"/>
              <a:t>    &lt;</a:t>
            </a:r>
            <a:r>
              <a:rPr lang="pl-PL" dirty="0" err="1" smtClean="0"/>
              <a:t>title&gt;Moja</a:t>
            </a:r>
            <a:r>
              <a:rPr lang="pl-PL" dirty="0" smtClean="0"/>
              <a:t> strona WWW&lt;/</a:t>
            </a:r>
            <a:r>
              <a:rPr lang="pl-PL" dirty="0" err="1" smtClean="0"/>
              <a:t>title</a:t>
            </a:r>
            <a:r>
              <a:rPr lang="pl-PL" dirty="0" smtClean="0"/>
              <a:t>&gt;</a:t>
            </a:r>
          </a:p>
          <a:p>
            <a:r>
              <a:rPr lang="pl-PL" dirty="0" smtClean="0"/>
              <a:t>  &lt;/</a:t>
            </a:r>
            <a:r>
              <a:rPr lang="pl-PL" dirty="0" err="1" smtClean="0"/>
              <a:t>head</a:t>
            </a:r>
            <a:r>
              <a:rPr lang="pl-PL" dirty="0" smtClean="0"/>
              <a:t>&gt;</a:t>
            </a:r>
          </a:p>
          <a:p>
            <a:r>
              <a:rPr lang="pl-PL" dirty="0" smtClean="0"/>
              <a:t>  &lt;body&gt;</a:t>
            </a:r>
          </a:p>
          <a:p>
            <a:r>
              <a:rPr lang="pl-PL" dirty="0" smtClean="0"/>
              <a:t>    &lt;div&gt;</a:t>
            </a:r>
          </a:p>
          <a:p>
            <a:r>
              <a:rPr lang="pl-PL" dirty="0" smtClean="0"/>
              <a:t>      &lt;?</a:t>
            </a:r>
            <a:r>
              <a:rPr lang="pl-PL" dirty="0" err="1" smtClean="0"/>
              <a:t>php</a:t>
            </a:r>
            <a:endParaRPr lang="pl-PL" dirty="0" smtClean="0"/>
          </a:p>
          <a:p>
            <a:r>
              <a:rPr lang="pl-PL" dirty="0" smtClean="0"/>
              <a:t>      /*1*/ $x = 2;</a:t>
            </a:r>
          </a:p>
          <a:p>
            <a:r>
              <a:rPr lang="pl-PL" dirty="0" smtClean="0"/>
              <a:t>      /*2*/ echo $x++;</a:t>
            </a:r>
          </a:p>
          <a:p>
            <a:r>
              <a:rPr lang="pl-PL" dirty="0" smtClean="0"/>
              <a:t>      /*3*/ echo ++$x;</a:t>
            </a:r>
          </a:p>
          <a:p>
            <a:r>
              <a:rPr lang="pl-PL" dirty="0" smtClean="0"/>
              <a:t>      /*4*/ echo $x;</a:t>
            </a:r>
          </a:p>
          <a:p>
            <a:r>
              <a:rPr lang="pl-PL" dirty="0" smtClean="0"/>
              <a:t>      /*5*/ $y = $x++;</a:t>
            </a:r>
          </a:p>
          <a:p>
            <a:r>
              <a:rPr lang="pl-PL" dirty="0" smtClean="0"/>
              <a:t>      /*6*/ echo $y;</a:t>
            </a:r>
          </a:p>
          <a:p>
            <a:r>
              <a:rPr lang="pl-PL" dirty="0" smtClean="0"/>
              <a:t>      /*7*/ $y = ++$x;</a:t>
            </a:r>
          </a:p>
          <a:p>
            <a:r>
              <a:rPr lang="pl-PL" dirty="0" smtClean="0"/>
              <a:t>      /*8*/ echo $y;</a:t>
            </a:r>
          </a:p>
          <a:p>
            <a:r>
              <a:rPr lang="pl-PL" dirty="0" smtClean="0"/>
              <a:t>      /*9*/ echo ++$y;</a:t>
            </a:r>
          </a:p>
          <a:p>
            <a:r>
              <a:rPr lang="pl-PL" dirty="0" smtClean="0"/>
              <a:t>      ?&gt;</a:t>
            </a:r>
          </a:p>
          <a:p>
            <a:r>
              <a:rPr lang="pl-PL" dirty="0" smtClean="0"/>
              <a:t>    &lt;/div&gt;</a:t>
            </a:r>
          </a:p>
          <a:p>
            <a:r>
              <a:rPr lang="pl-PL" dirty="0" smtClean="0"/>
              <a:t>  &lt;/body&gt;</a:t>
            </a:r>
          </a:p>
          <a:p>
            <a:r>
              <a:rPr lang="pl-PL" dirty="0" smtClean="0"/>
              <a:t>&lt;/</a:t>
            </a:r>
            <a:r>
              <a:rPr lang="pl-PL" dirty="0" err="1" smtClean="0"/>
              <a:t>html</a:t>
            </a:r>
            <a:r>
              <a:rPr lang="pl-PL" dirty="0" smtClean="0"/>
              <a:t>&gt;</a:t>
            </a:r>
          </a:p>
          <a:p>
            <a:r>
              <a:rPr lang="pl-PL" b="1" u="sng" dirty="0" smtClean="0"/>
              <a:t>Wynik: 244467</a:t>
            </a:r>
          </a:p>
          <a:p>
            <a:pPr>
              <a:buNone/>
            </a:pPr>
            <a:endParaRPr lang="pl-PL"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Zmienne globalne</a:t>
            </a:r>
            <a:endParaRPr lang="pl-PL" dirty="0"/>
          </a:p>
        </p:txBody>
      </p:sp>
      <p:sp>
        <p:nvSpPr>
          <p:cNvPr id="3" name="Symbol zastępczy zawartości 2"/>
          <p:cNvSpPr>
            <a:spLocks noGrp="1"/>
          </p:cNvSpPr>
          <p:nvPr>
            <p:ph sz="quarter" idx="1"/>
          </p:nvPr>
        </p:nvSpPr>
        <p:spPr/>
        <p:txBody>
          <a:bodyPr/>
          <a:lstStyle/>
          <a:p>
            <a:endParaRPr lang="pl-PL"/>
          </a:p>
        </p:txBody>
      </p:sp>
      <p:pic>
        <p:nvPicPr>
          <p:cNvPr id="39938" name="Picture 2"/>
          <p:cNvPicPr>
            <a:picLocks noChangeAspect="1" noChangeArrowheads="1"/>
          </p:cNvPicPr>
          <p:nvPr/>
        </p:nvPicPr>
        <p:blipFill>
          <a:blip r:embed="rId2"/>
          <a:srcRect/>
          <a:stretch>
            <a:fillRect/>
          </a:stretch>
        </p:blipFill>
        <p:spPr bwMode="auto">
          <a:xfrm>
            <a:off x="500034" y="1142984"/>
            <a:ext cx="6943725" cy="5095875"/>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Zmienne globalne - </a:t>
            </a:r>
            <a:r>
              <a:rPr lang="pl-PL" dirty="0" err="1" smtClean="0"/>
              <a:t>cd</a:t>
            </a:r>
            <a:endParaRPr lang="pl-PL" dirty="0"/>
          </a:p>
        </p:txBody>
      </p:sp>
      <p:sp>
        <p:nvSpPr>
          <p:cNvPr id="3" name="Symbol zastępczy zawartości 2"/>
          <p:cNvSpPr>
            <a:spLocks noGrp="1"/>
          </p:cNvSpPr>
          <p:nvPr>
            <p:ph sz="quarter" idx="1"/>
          </p:nvPr>
        </p:nvSpPr>
        <p:spPr/>
        <p:txBody>
          <a:bodyPr/>
          <a:lstStyle/>
          <a:p>
            <a:endParaRPr lang="pl-PL"/>
          </a:p>
        </p:txBody>
      </p:sp>
      <p:pic>
        <p:nvPicPr>
          <p:cNvPr id="40962" name="Picture 2"/>
          <p:cNvPicPr>
            <a:picLocks noChangeAspect="1" noChangeArrowheads="1"/>
          </p:cNvPicPr>
          <p:nvPr/>
        </p:nvPicPr>
        <p:blipFill>
          <a:blip r:embed="rId2"/>
          <a:srcRect/>
          <a:stretch>
            <a:fillRect/>
          </a:stretch>
        </p:blipFill>
        <p:spPr bwMode="auto">
          <a:xfrm>
            <a:off x="642910" y="1257300"/>
            <a:ext cx="6715172" cy="5292924"/>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Instrukcje warunkowe</a:t>
            </a:r>
            <a:endParaRPr lang="pl-PL" dirty="0"/>
          </a:p>
        </p:txBody>
      </p:sp>
      <p:sp>
        <p:nvSpPr>
          <p:cNvPr id="3" name="Symbol zastępczy zawartości 2"/>
          <p:cNvSpPr>
            <a:spLocks noGrp="1"/>
          </p:cNvSpPr>
          <p:nvPr>
            <p:ph sz="quarter" idx="1"/>
          </p:nvPr>
        </p:nvSpPr>
        <p:spPr/>
        <p:txBody>
          <a:bodyPr/>
          <a:lstStyle/>
          <a:p>
            <a:endParaRPr lang="pl-PL" dirty="0"/>
          </a:p>
        </p:txBody>
      </p:sp>
      <p:pic>
        <p:nvPicPr>
          <p:cNvPr id="41986" name="Picture 2"/>
          <p:cNvPicPr>
            <a:picLocks noChangeAspect="1" noChangeArrowheads="1"/>
          </p:cNvPicPr>
          <p:nvPr/>
        </p:nvPicPr>
        <p:blipFill>
          <a:blip r:embed="rId2"/>
          <a:srcRect/>
          <a:stretch>
            <a:fillRect/>
          </a:stretch>
        </p:blipFill>
        <p:spPr bwMode="auto">
          <a:xfrm>
            <a:off x="428596" y="1857364"/>
            <a:ext cx="5645882" cy="1214446"/>
          </a:xfrm>
          <a:prstGeom prst="rect">
            <a:avLst/>
          </a:prstGeom>
          <a:noFill/>
          <a:ln w="9525">
            <a:noFill/>
            <a:miter lim="800000"/>
            <a:headEnd/>
            <a:tailEnd/>
          </a:ln>
          <a:effectLst/>
        </p:spPr>
      </p:pic>
      <p:pic>
        <p:nvPicPr>
          <p:cNvPr id="41987" name="Picture 3"/>
          <p:cNvPicPr>
            <a:picLocks noChangeAspect="1" noChangeArrowheads="1"/>
          </p:cNvPicPr>
          <p:nvPr/>
        </p:nvPicPr>
        <p:blipFill>
          <a:blip r:embed="rId3"/>
          <a:srcRect/>
          <a:stretch>
            <a:fillRect/>
          </a:stretch>
        </p:blipFill>
        <p:spPr bwMode="auto">
          <a:xfrm>
            <a:off x="500034" y="3500437"/>
            <a:ext cx="2786082" cy="1061365"/>
          </a:xfrm>
          <a:prstGeom prst="rect">
            <a:avLst/>
          </a:prstGeom>
          <a:noFill/>
          <a:ln w="9525">
            <a:noFill/>
            <a:miter lim="800000"/>
            <a:headEnd/>
            <a:tailEnd/>
          </a:ln>
          <a:effectLst/>
        </p:spPr>
      </p:pic>
      <p:pic>
        <p:nvPicPr>
          <p:cNvPr id="41988" name="Picture 4"/>
          <p:cNvPicPr>
            <a:picLocks noChangeAspect="1" noChangeArrowheads="1"/>
          </p:cNvPicPr>
          <p:nvPr/>
        </p:nvPicPr>
        <p:blipFill>
          <a:blip r:embed="rId4"/>
          <a:srcRect/>
          <a:stretch>
            <a:fillRect/>
          </a:stretch>
        </p:blipFill>
        <p:spPr bwMode="auto">
          <a:xfrm>
            <a:off x="3571868" y="3857628"/>
            <a:ext cx="3214710" cy="428628"/>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Instrukcja </a:t>
            </a:r>
            <a:r>
              <a:rPr lang="pl-PL" dirty="0" err="1" smtClean="0"/>
              <a:t>if…else</a:t>
            </a:r>
            <a:endParaRPr lang="pl-PL" dirty="0"/>
          </a:p>
        </p:txBody>
      </p:sp>
      <p:sp>
        <p:nvSpPr>
          <p:cNvPr id="3" name="Symbol zastępczy zawartości 2"/>
          <p:cNvSpPr>
            <a:spLocks noGrp="1"/>
          </p:cNvSpPr>
          <p:nvPr>
            <p:ph sz="quarter" idx="1"/>
          </p:nvPr>
        </p:nvSpPr>
        <p:spPr/>
        <p:txBody>
          <a:bodyPr/>
          <a:lstStyle/>
          <a:p>
            <a:endParaRPr lang="pl-PL" dirty="0"/>
          </a:p>
        </p:txBody>
      </p:sp>
      <p:pic>
        <p:nvPicPr>
          <p:cNvPr id="43010" name="Picture 2"/>
          <p:cNvPicPr>
            <a:picLocks noChangeAspect="1" noChangeArrowheads="1"/>
          </p:cNvPicPr>
          <p:nvPr/>
        </p:nvPicPr>
        <p:blipFill>
          <a:blip r:embed="rId2"/>
          <a:srcRect/>
          <a:stretch>
            <a:fillRect/>
          </a:stretch>
        </p:blipFill>
        <p:spPr bwMode="auto">
          <a:xfrm>
            <a:off x="785786" y="1643050"/>
            <a:ext cx="7826827" cy="2643206"/>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if…else</a:t>
            </a:r>
            <a:r>
              <a:rPr lang="pl-PL" dirty="0" smtClean="0"/>
              <a:t> </a:t>
            </a:r>
            <a:r>
              <a:rPr lang="pl-PL" dirty="0" err="1" smtClean="0"/>
              <a:t>if</a:t>
            </a:r>
            <a:endParaRPr lang="pl-PL" dirty="0"/>
          </a:p>
        </p:txBody>
      </p:sp>
      <p:sp>
        <p:nvSpPr>
          <p:cNvPr id="3" name="Symbol zastępczy zawartości 2"/>
          <p:cNvSpPr>
            <a:spLocks noGrp="1"/>
          </p:cNvSpPr>
          <p:nvPr>
            <p:ph sz="quarter" idx="1"/>
          </p:nvPr>
        </p:nvSpPr>
        <p:spPr/>
        <p:txBody>
          <a:bodyPr/>
          <a:lstStyle/>
          <a:p>
            <a:endParaRPr lang="pl-PL"/>
          </a:p>
        </p:txBody>
      </p:sp>
      <p:pic>
        <p:nvPicPr>
          <p:cNvPr id="44034" name="Picture 2"/>
          <p:cNvPicPr>
            <a:picLocks noChangeAspect="1" noChangeArrowheads="1"/>
          </p:cNvPicPr>
          <p:nvPr/>
        </p:nvPicPr>
        <p:blipFill>
          <a:blip r:embed="rId2"/>
          <a:srcRect/>
          <a:stretch>
            <a:fillRect/>
          </a:stretch>
        </p:blipFill>
        <p:spPr bwMode="auto">
          <a:xfrm>
            <a:off x="2214546" y="1214422"/>
            <a:ext cx="3071834" cy="514062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5. Społeczność i wsparcie</a:t>
            </a:r>
            <a:endParaRPr lang="pl-PL" dirty="0"/>
          </a:p>
        </p:txBody>
      </p:sp>
      <p:sp>
        <p:nvSpPr>
          <p:cNvPr id="3" name="Symbol zastępczy zawartości 2"/>
          <p:cNvSpPr>
            <a:spLocks noGrp="1"/>
          </p:cNvSpPr>
          <p:nvPr>
            <p:ph sz="quarter" idx="1"/>
          </p:nvPr>
        </p:nvSpPr>
        <p:spPr/>
        <p:txBody>
          <a:bodyPr/>
          <a:lstStyle/>
          <a:p>
            <a:r>
              <a:rPr lang="pl-PL" b="1" dirty="0" err="1" smtClean="0"/>
              <a:t>JavaScript</a:t>
            </a:r>
            <a:r>
              <a:rPr lang="pl-PL" dirty="0" smtClean="0"/>
              <a:t>: Posiada ogromną społeczność programistów i wsparcie od firm takich jak Google (V8 </a:t>
            </a:r>
            <a:r>
              <a:rPr lang="pl-PL" dirty="0" err="1" smtClean="0"/>
              <a:t>Engine</a:t>
            </a:r>
            <a:r>
              <a:rPr lang="pl-PL" dirty="0" smtClean="0"/>
              <a:t>) czy </a:t>
            </a:r>
            <a:r>
              <a:rPr lang="pl-PL" dirty="0" err="1" smtClean="0"/>
              <a:t>Facebook</a:t>
            </a:r>
            <a:r>
              <a:rPr lang="pl-PL" dirty="0" smtClean="0"/>
              <a:t> (</a:t>
            </a:r>
            <a:r>
              <a:rPr lang="pl-PL" dirty="0" err="1" smtClean="0"/>
              <a:t>React</a:t>
            </a:r>
            <a:r>
              <a:rPr lang="pl-PL" dirty="0" smtClean="0"/>
              <a:t>). Duża liczba bibliotek i </a:t>
            </a:r>
            <a:r>
              <a:rPr lang="pl-PL" dirty="0" err="1" smtClean="0"/>
              <a:t>frameworków</a:t>
            </a:r>
            <a:r>
              <a:rPr lang="pl-PL" dirty="0" smtClean="0"/>
              <a:t> wspiera różnorodne aplikacje</a:t>
            </a:r>
            <a:r>
              <a:rPr lang="pl-PL" dirty="0" smtClean="0"/>
              <a:t>.</a:t>
            </a:r>
          </a:p>
          <a:p>
            <a:r>
              <a:rPr lang="pl-PL" b="1" dirty="0" smtClean="0"/>
              <a:t>PHP</a:t>
            </a:r>
            <a:r>
              <a:rPr lang="pl-PL" dirty="0" smtClean="0"/>
              <a:t>: Mimo że PHP nie jest już tak popularny jak kiedyś, nadal ma dużą bazę użytkowników i szeroką dokumentację. Wspierany przez takie organizacje jak </a:t>
            </a:r>
            <a:r>
              <a:rPr lang="pl-PL" dirty="0" err="1" smtClean="0"/>
              <a:t>The</a:t>
            </a:r>
            <a:r>
              <a:rPr lang="pl-PL" dirty="0" smtClean="0"/>
              <a:t> PHP Group, a także przez społeczność związaną z popularnymi </a:t>
            </a:r>
            <a:r>
              <a:rPr lang="pl-PL" dirty="0" err="1" smtClean="0"/>
              <a:t>CMS-ami</a:t>
            </a:r>
            <a:r>
              <a:rPr lang="pl-PL" dirty="0" smtClean="0"/>
              <a:t>.</a:t>
            </a:r>
            <a:endParaRPr lang="pl-PL"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Zagnieżdżanie instrukcji warunkowych</a:t>
            </a:r>
            <a:endParaRPr lang="pl-PL" dirty="0"/>
          </a:p>
        </p:txBody>
      </p:sp>
      <p:sp>
        <p:nvSpPr>
          <p:cNvPr id="3" name="Symbol zastępczy zawartości 2"/>
          <p:cNvSpPr>
            <a:spLocks noGrp="1"/>
          </p:cNvSpPr>
          <p:nvPr>
            <p:ph sz="quarter" idx="1"/>
          </p:nvPr>
        </p:nvSpPr>
        <p:spPr/>
        <p:txBody>
          <a:bodyPr/>
          <a:lstStyle/>
          <a:p>
            <a:endParaRPr lang="pl-PL" dirty="0"/>
          </a:p>
        </p:txBody>
      </p:sp>
      <p:pic>
        <p:nvPicPr>
          <p:cNvPr id="45058" name="Picture 2"/>
          <p:cNvPicPr>
            <a:picLocks noChangeAspect="1" noChangeArrowheads="1"/>
          </p:cNvPicPr>
          <p:nvPr/>
        </p:nvPicPr>
        <p:blipFill>
          <a:blip r:embed="rId2"/>
          <a:srcRect/>
          <a:stretch>
            <a:fillRect/>
          </a:stretch>
        </p:blipFill>
        <p:spPr bwMode="auto">
          <a:xfrm>
            <a:off x="2285984" y="1071546"/>
            <a:ext cx="3000396" cy="5492528"/>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Instrukcja wyboru</a:t>
            </a:r>
            <a:endParaRPr lang="pl-PL" dirty="0"/>
          </a:p>
        </p:txBody>
      </p:sp>
      <p:sp>
        <p:nvSpPr>
          <p:cNvPr id="3" name="Symbol zastępczy zawartości 2"/>
          <p:cNvSpPr>
            <a:spLocks noGrp="1"/>
          </p:cNvSpPr>
          <p:nvPr>
            <p:ph sz="quarter" idx="1"/>
          </p:nvPr>
        </p:nvSpPr>
        <p:spPr/>
        <p:txBody>
          <a:bodyPr/>
          <a:lstStyle/>
          <a:p>
            <a:endParaRPr lang="pl-PL"/>
          </a:p>
        </p:txBody>
      </p:sp>
      <p:pic>
        <p:nvPicPr>
          <p:cNvPr id="46082" name="Picture 2"/>
          <p:cNvPicPr>
            <a:picLocks noChangeAspect="1" noChangeArrowheads="1"/>
          </p:cNvPicPr>
          <p:nvPr/>
        </p:nvPicPr>
        <p:blipFill>
          <a:blip r:embed="rId2"/>
          <a:srcRect/>
          <a:stretch>
            <a:fillRect/>
          </a:stretch>
        </p:blipFill>
        <p:spPr bwMode="auto">
          <a:xfrm>
            <a:off x="571472" y="1714488"/>
            <a:ext cx="7021335" cy="3429024"/>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Operator warunkowy</a:t>
            </a:r>
            <a:endParaRPr lang="pl-PL" dirty="0"/>
          </a:p>
        </p:txBody>
      </p:sp>
      <p:sp>
        <p:nvSpPr>
          <p:cNvPr id="3" name="Symbol zastępczy zawartości 2"/>
          <p:cNvSpPr>
            <a:spLocks noGrp="1"/>
          </p:cNvSpPr>
          <p:nvPr>
            <p:ph sz="quarter" idx="1"/>
          </p:nvPr>
        </p:nvSpPr>
        <p:spPr/>
        <p:txBody>
          <a:bodyPr/>
          <a:lstStyle/>
          <a:p>
            <a:r>
              <a:rPr lang="pl-PL" dirty="0" smtClean="0"/>
              <a:t>Operator warunkowy pozwala na ustalenie wartości wyrażenia w zależności od prawdziwości danego warunku</a:t>
            </a:r>
            <a:endParaRPr lang="pl-PL" dirty="0"/>
          </a:p>
        </p:txBody>
      </p:sp>
      <p:pic>
        <p:nvPicPr>
          <p:cNvPr id="47106" name="Picture 2"/>
          <p:cNvPicPr>
            <a:picLocks noChangeAspect="1" noChangeArrowheads="1"/>
          </p:cNvPicPr>
          <p:nvPr/>
        </p:nvPicPr>
        <p:blipFill>
          <a:blip r:embed="rId2"/>
          <a:srcRect/>
          <a:stretch>
            <a:fillRect/>
          </a:stretch>
        </p:blipFill>
        <p:spPr bwMode="auto">
          <a:xfrm>
            <a:off x="1857356" y="2714620"/>
            <a:ext cx="3841450" cy="1143008"/>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Pętle</a:t>
            </a:r>
            <a:endParaRPr lang="pl-PL" dirty="0"/>
          </a:p>
        </p:txBody>
      </p:sp>
      <p:sp>
        <p:nvSpPr>
          <p:cNvPr id="3" name="Symbol zastępczy zawartości 2"/>
          <p:cNvSpPr>
            <a:spLocks noGrp="1"/>
          </p:cNvSpPr>
          <p:nvPr>
            <p:ph sz="quarter" idx="1"/>
          </p:nvPr>
        </p:nvSpPr>
        <p:spPr/>
        <p:txBody>
          <a:bodyPr/>
          <a:lstStyle/>
          <a:p>
            <a:r>
              <a:rPr lang="pl-PL" dirty="0" smtClean="0"/>
              <a:t> typu for,</a:t>
            </a:r>
          </a:p>
          <a:p>
            <a:r>
              <a:rPr lang="pl-PL" dirty="0" smtClean="0"/>
              <a:t>  typu </a:t>
            </a:r>
            <a:r>
              <a:rPr lang="pl-PL" dirty="0" err="1" smtClean="0"/>
              <a:t>while</a:t>
            </a:r>
            <a:r>
              <a:rPr lang="pl-PL" dirty="0" smtClean="0"/>
              <a:t>, </a:t>
            </a:r>
          </a:p>
          <a:p>
            <a:r>
              <a:rPr lang="pl-PL" dirty="0" smtClean="0"/>
              <a:t> typu </a:t>
            </a:r>
            <a:r>
              <a:rPr lang="pl-PL" dirty="0" err="1" smtClean="0"/>
              <a:t>do…while</a:t>
            </a:r>
            <a:r>
              <a:rPr lang="pl-PL" dirty="0" smtClean="0"/>
              <a:t>, </a:t>
            </a:r>
          </a:p>
          <a:p>
            <a:r>
              <a:rPr lang="pl-PL" dirty="0" smtClean="0"/>
              <a:t> typu </a:t>
            </a:r>
            <a:r>
              <a:rPr lang="pl-PL" dirty="0" err="1" smtClean="0"/>
              <a:t>foreach</a:t>
            </a:r>
            <a:r>
              <a:rPr lang="pl-PL" dirty="0" smtClean="0"/>
              <a:t>.</a:t>
            </a:r>
            <a:endParaRPr lang="pl-PL"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Pętla for</a:t>
            </a:r>
            <a:endParaRPr lang="pl-PL" dirty="0"/>
          </a:p>
        </p:txBody>
      </p:sp>
      <p:sp>
        <p:nvSpPr>
          <p:cNvPr id="3" name="Symbol zastępczy zawartości 2"/>
          <p:cNvSpPr>
            <a:spLocks noGrp="1"/>
          </p:cNvSpPr>
          <p:nvPr>
            <p:ph sz="quarter" idx="1"/>
          </p:nvPr>
        </p:nvSpPr>
        <p:spPr/>
        <p:txBody>
          <a:bodyPr/>
          <a:lstStyle/>
          <a:p>
            <a:endParaRPr lang="pl-PL"/>
          </a:p>
        </p:txBody>
      </p:sp>
      <p:pic>
        <p:nvPicPr>
          <p:cNvPr id="48130" name="Picture 2"/>
          <p:cNvPicPr>
            <a:picLocks noChangeAspect="1" noChangeArrowheads="1"/>
          </p:cNvPicPr>
          <p:nvPr/>
        </p:nvPicPr>
        <p:blipFill>
          <a:blip r:embed="rId2"/>
          <a:srcRect/>
          <a:stretch>
            <a:fillRect/>
          </a:stretch>
        </p:blipFill>
        <p:spPr bwMode="auto">
          <a:xfrm>
            <a:off x="1000100" y="1714488"/>
            <a:ext cx="6834789" cy="2428892"/>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Pętla </a:t>
            </a:r>
            <a:r>
              <a:rPr lang="pl-PL" dirty="0" err="1" smtClean="0"/>
              <a:t>while</a:t>
            </a:r>
            <a:endParaRPr lang="pl-PL" dirty="0"/>
          </a:p>
        </p:txBody>
      </p:sp>
      <p:sp>
        <p:nvSpPr>
          <p:cNvPr id="3" name="Symbol zastępczy zawartości 2"/>
          <p:cNvSpPr>
            <a:spLocks noGrp="1"/>
          </p:cNvSpPr>
          <p:nvPr>
            <p:ph sz="quarter" idx="1"/>
          </p:nvPr>
        </p:nvSpPr>
        <p:spPr/>
        <p:txBody>
          <a:bodyPr/>
          <a:lstStyle/>
          <a:p>
            <a:endParaRPr lang="pl-PL"/>
          </a:p>
        </p:txBody>
      </p:sp>
      <p:pic>
        <p:nvPicPr>
          <p:cNvPr id="49154" name="Picture 2"/>
          <p:cNvPicPr>
            <a:picLocks noChangeAspect="1" noChangeArrowheads="1"/>
          </p:cNvPicPr>
          <p:nvPr/>
        </p:nvPicPr>
        <p:blipFill>
          <a:blip r:embed="rId2"/>
          <a:srcRect/>
          <a:stretch>
            <a:fillRect/>
          </a:stretch>
        </p:blipFill>
        <p:spPr bwMode="auto">
          <a:xfrm>
            <a:off x="1571604" y="1928802"/>
            <a:ext cx="4299887" cy="2286016"/>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Pętla </a:t>
            </a:r>
            <a:r>
              <a:rPr lang="pl-PL" dirty="0" err="1" smtClean="0"/>
              <a:t>do…while</a:t>
            </a:r>
            <a:endParaRPr lang="pl-PL" dirty="0"/>
          </a:p>
        </p:txBody>
      </p:sp>
      <p:sp>
        <p:nvSpPr>
          <p:cNvPr id="3" name="Symbol zastępczy zawartości 2"/>
          <p:cNvSpPr>
            <a:spLocks noGrp="1"/>
          </p:cNvSpPr>
          <p:nvPr>
            <p:ph sz="quarter" idx="1"/>
          </p:nvPr>
        </p:nvSpPr>
        <p:spPr/>
        <p:txBody>
          <a:bodyPr/>
          <a:lstStyle/>
          <a:p>
            <a:endParaRPr lang="pl-PL"/>
          </a:p>
        </p:txBody>
      </p:sp>
      <p:pic>
        <p:nvPicPr>
          <p:cNvPr id="50178" name="Picture 2"/>
          <p:cNvPicPr>
            <a:picLocks noChangeAspect="1" noChangeArrowheads="1"/>
          </p:cNvPicPr>
          <p:nvPr/>
        </p:nvPicPr>
        <p:blipFill>
          <a:blip r:embed="rId2"/>
          <a:srcRect/>
          <a:stretch>
            <a:fillRect/>
          </a:stretch>
        </p:blipFill>
        <p:spPr bwMode="auto">
          <a:xfrm>
            <a:off x="1428728" y="1857364"/>
            <a:ext cx="5494665" cy="2643206"/>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Pętla </a:t>
            </a:r>
            <a:r>
              <a:rPr lang="pl-PL" dirty="0" err="1" smtClean="0"/>
              <a:t>foreach</a:t>
            </a:r>
            <a:endParaRPr lang="pl-PL" dirty="0"/>
          </a:p>
        </p:txBody>
      </p:sp>
      <p:sp>
        <p:nvSpPr>
          <p:cNvPr id="3" name="Symbol zastępczy zawartości 2"/>
          <p:cNvSpPr>
            <a:spLocks noGrp="1"/>
          </p:cNvSpPr>
          <p:nvPr>
            <p:ph sz="quarter" idx="1"/>
          </p:nvPr>
        </p:nvSpPr>
        <p:spPr/>
        <p:txBody>
          <a:bodyPr/>
          <a:lstStyle/>
          <a:p>
            <a:endParaRPr lang="pl-PL" dirty="0"/>
          </a:p>
        </p:txBody>
      </p:sp>
      <p:pic>
        <p:nvPicPr>
          <p:cNvPr id="51202" name="Picture 2"/>
          <p:cNvPicPr>
            <a:picLocks noChangeAspect="1" noChangeArrowheads="1"/>
          </p:cNvPicPr>
          <p:nvPr/>
        </p:nvPicPr>
        <p:blipFill>
          <a:blip r:embed="rId2"/>
          <a:srcRect/>
          <a:stretch>
            <a:fillRect/>
          </a:stretch>
        </p:blipFill>
        <p:spPr bwMode="auto">
          <a:xfrm>
            <a:off x="1785918" y="1857364"/>
            <a:ext cx="4071966" cy="3818524"/>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Funkcje</a:t>
            </a:r>
            <a:endParaRPr lang="pl-PL" dirty="0"/>
          </a:p>
        </p:txBody>
      </p:sp>
      <p:sp>
        <p:nvSpPr>
          <p:cNvPr id="3" name="Symbol zastępczy zawartości 2"/>
          <p:cNvSpPr>
            <a:spLocks noGrp="1"/>
          </p:cNvSpPr>
          <p:nvPr>
            <p:ph sz="quarter" idx="1"/>
          </p:nvPr>
        </p:nvSpPr>
        <p:spPr/>
        <p:txBody>
          <a:bodyPr/>
          <a:lstStyle/>
          <a:p>
            <a:endParaRPr lang="pl-PL"/>
          </a:p>
        </p:txBody>
      </p:sp>
      <p:pic>
        <p:nvPicPr>
          <p:cNvPr id="52226" name="Picture 2"/>
          <p:cNvPicPr>
            <a:picLocks noChangeAspect="1" noChangeArrowheads="1"/>
          </p:cNvPicPr>
          <p:nvPr/>
        </p:nvPicPr>
        <p:blipFill>
          <a:blip r:embed="rId2"/>
          <a:srcRect/>
          <a:stretch>
            <a:fillRect/>
          </a:stretch>
        </p:blipFill>
        <p:spPr bwMode="auto">
          <a:xfrm>
            <a:off x="857224" y="2285992"/>
            <a:ext cx="7092007" cy="2714644"/>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Argumenty funkcji</a:t>
            </a:r>
            <a:endParaRPr lang="pl-PL" dirty="0"/>
          </a:p>
        </p:txBody>
      </p:sp>
      <p:sp>
        <p:nvSpPr>
          <p:cNvPr id="3" name="Symbol zastępczy zawartości 2"/>
          <p:cNvSpPr>
            <a:spLocks noGrp="1"/>
          </p:cNvSpPr>
          <p:nvPr>
            <p:ph sz="quarter" idx="1"/>
          </p:nvPr>
        </p:nvSpPr>
        <p:spPr/>
        <p:txBody>
          <a:bodyPr/>
          <a:lstStyle/>
          <a:p>
            <a:endParaRPr lang="pl-PL"/>
          </a:p>
        </p:txBody>
      </p:sp>
      <p:pic>
        <p:nvPicPr>
          <p:cNvPr id="53250" name="Picture 2"/>
          <p:cNvPicPr>
            <a:picLocks noChangeAspect="1" noChangeArrowheads="1"/>
          </p:cNvPicPr>
          <p:nvPr/>
        </p:nvPicPr>
        <p:blipFill>
          <a:blip r:embed="rId2"/>
          <a:srcRect/>
          <a:stretch>
            <a:fillRect/>
          </a:stretch>
        </p:blipFill>
        <p:spPr bwMode="auto">
          <a:xfrm>
            <a:off x="1500166" y="1428736"/>
            <a:ext cx="4786346" cy="402683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6. </a:t>
            </a:r>
            <a:r>
              <a:rPr lang="pl-PL" b="1" dirty="0" err="1" smtClean="0"/>
              <a:t>Frameworki</a:t>
            </a:r>
            <a:endParaRPr lang="pl-PL" dirty="0"/>
          </a:p>
        </p:txBody>
      </p:sp>
      <p:sp>
        <p:nvSpPr>
          <p:cNvPr id="3" name="Symbol zastępczy zawartości 2"/>
          <p:cNvSpPr>
            <a:spLocks noGrp="1"/>
          </p:cNvSpPr>
          <p:nvPr>
            <p:ph sz="quarter" idx="1"/>
          </p:nvPr>
        </p:nvSpPr>
        <p:spPr/>
        <p:txBody>
          <a:bodyPr/>
          <a:lstStyle/>
          <a:p>
            <a:r>
              <a:rPr lang="pl-PL" b="1" dirty="0" err="1" smtClean="0"/>
              <a:t>JavaScript</a:t>
            </a:r>
            <a:r>
              <a:rPr lang="pl-PL" dirty="0" smtClean="0"/>
              <a:t>: Popularne </a:t>
            </a:r>
            <a:r>
              <a:rPr lang="pl-PL" dirty="0" err="1" smtClean="0"/>
              <a:t>frameworki</a:t>
            </a:r>
            <a:r>
              <a:rPr lang="pl-PL" dirty="0" smtClean="0"/>
              <a:t> i biblioteki to </a:t>
            </a:r>
            <a:r>
              <a:rPr lang="pl-PL" dirty="0" err="1" smtClean="0"/>
              <a:t>React</a:t>
            </a:r>
            <a:r>
              <a:rPr lang="pl-PL" dirty="0" smtClean="0"/>
              <a:t>, </a:t>
            </a:r>
            <a:r>
              <a:rPr lang="pl-PL" dirty="0" err="1" smtClean="0"/>
              <a:t>Angular</a:t>
            </a:r>
            <a:r>
              <a:rPr lang="pl-PL" dirty="0" smtClean="0"/>
              <a:t>, </a:t>
            </a:r>
            <a:r>
              <a:rPr lang="pl-PL" dirty="0" err="1" smtClean="0"/>
              <a:t>Vue.js</a:t>
            </a:r>
            <a:r>
              <a:rPr lang="pl-PL" dirty="0" smtClean="0"/>
              <a:t> (do </a:t>
            </a:r>
            <a:r>
              <a:rPr lang="pl-PL" dirty="0" err="1" smtClean="0"/>
              <a:t>front-endu</a:t>
            </a:r>
            <a:r>
              <a:rPr lang="pl-PL" dirty="0" smtClean="0"/>
              <a:t>), a także </a:t>
            </a:r>
            <a:r>
              <a:rPr lang="pl-PL" dirty="0" err="1" smtClean="0"/>
              <a:t>Express.js</a:t>
            </a:r>
            <a:r>
              <a:rPr lang="pl-PL" dirty="0" smtClean="0"/>
              <a:t> (do </a:t>
            </a:r>
            <a:r>
              <a:rPr lang="pl-PL" dirty="0" err="1" smtClean="0"/>
              <a:t>back-endu</a:t>
            </a:r>
            <a:r>
              <a:rPr lang="pl-PL" dirty="0" smtClean="0"/>
              <a:t> w </a:t>
            </a:r>
            <a:r>
              <a:rPr lang="pl-PL" dirty="0" err="1" smtClean="0"/>
              <a:t>Node.js</a:t>
            </a:r>
            <a:r>
              <a:rPr lang="pl-PL" dirty="0" smtClean="0"/>
              <a:t>).</a:t>
            </a:r>
          </a:p>
          <a:p>
            <a:r>
              <a:rPr lang="pl-PL" b="1" dirty="0" smtClean="0"/>
              <a:t>PHP</a:t>
            </a:r>
            <a:r>
              <a:rPr lang="pl-PL" dirty="0" smtClean="0"/>
              <a:t>: Popularne </a:t>
            </a:r>
            <a:r>
              <a:rPr lang="pl-PL" dirty="0" err="1" smtClean="0"/>
              <a:t>frameworki</a:t>
            </a:r>
            <a:r>
              <a:rPr lang="pl-PL" dirty="0" smtClean="0"/>
              <a:t> to </a:t>
            </a:r>
            <a:r>
              <a:rPr lang="pl-PL" dirty="0" err="1" smtClean="0"/>
              <a:t>Laravel</a:t>
            </a:r>
            <a:r>
              <a:rPr lang="pl-PL" dirty="0" smtClean="0"/>
              <a:t>, </a:t>
            </a:r>
            <a:r>
              <a:rPr lang="pl-PL" dirty="0" err="1" smtClean="0"/>
              <a:t>Symfony</a:t>
            </a:r>
            <a:r>
              <a:rPr lang="pl-PL" dirty="0" smtClean="0"/>
              <a:t>, </a:t>
            </a:r>
            <a:r>
              <a:rPr lang="pl-PL" dirty="0" err="1" smtClean="0"/>
              <a:t>CodeIgniter</a:t>
            </a:r>
            <a:r>
              <a:rPr lang="pl-PL" dirty="0" smtClean="0"/>
              <a:t>, które pomagają w tworzeniu skalowalnych i bezpiecznych aplikacji webowych.</a:t>
            </a:r>
            <a:endParaRPr lang="pl-PL"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Zwracanie wartości przez funkcje</a:t>
            </a:r>
            <a:endParaRPr lang="pl-PL" dirty="0"/>
          </a:p>
        </p:txBody>
      </p:sp>
      <p:sp>
        <p:nvSpPr>
          <p:cNvPr id="3" name="Symbol zastępczy zawartości 2"/>
          <p:cNvSpPr>
            <a:spLocks noGrp="1"/>
          </p:cNvSpPr>
          <p:nvPr>
            <p:ph sz="quarter" idx="1"/>
          </p:nvPr>
        </p:nvSpPr>
        <p:spPr/>
        <p:txBody>
          <a:bodyPr/>
          <a:lstStyle/>
          <a:p>
            <a:endParaRPr lang="pl-PL"/>
          </a:p>
        </p:txBody>
      </p:sp>
      <p:pic>
        <p:nvPicPr>
          <p:cNvPr id="54274" name="Picture 2"/>
          <p:cNvPicPr>
            <a:picLocks noChangeAspect="1" noChangeArrowheads="1"/>
          </p:cNvPicPr>
          <p:nvPr/>
        </p:nvPicPr>
        <p:blipFill>
          <a:blip r:embed="rId2"/>
          <a:srcRect/>
          <a:stretch>
            <a:fillRect/>
          </a:stretch>
        </p:blipFill>
        <p:spPr bwMode="auto">
          <a:xfrm>
            <a:off x="642910" y="1428736"/>
            <a:ext cx="7516826" cy="3429024"/>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Zmienne lokalne, globalne, statyczne</a:t>
            </a:r>
            <a:endParaRPr lang="pl-PL" dirty="0"/>
          </a:p>
        </p:txBody>
      </p:sp>
      <p:sp>
        <p:nvSpPr>
          <p:cNvPr id="3" name="Symbol zastępczy zawartości 2"/>
          <p:cNvSpPr>
            <a:spLocks noGrp="1"/>
          </p:cNvSpPr>
          <p:nvPr>
            <p:ph sz="quarter" idx="1"/>
          </p:nvPr>
        </p:nvSpPr>
        <p:spPr/>
        <p:txBody>
          <a:bodyPr/>
          <a:lstStyle/>
          <a:p>
            <a:r>
              <a:rPr lang="pl-PL" dirty="0" smtClean="0"/>
              <a:t>Nazwa „zmienna statyczna” może brzmieć nieco dziwnie, chodzi jednak o takie </a:t>
            </a:r>
            <a:r>
              <a:rPr lang="pl-PL" b="1" dirty="0" smtClean="0"/>
              <a:t>zmienne lokalne funkcji, które zachowują swoją wartość między wywołaniami funkcji. </a:t>
            </a:r>
            <a:r>
              <a:rPr lang="pl-PL" dirty="0" smtClean="0"/>
              <a:t>Zwykła zmienna lokalna jest widoczna tylko w obrębie funkcji i jest tworzona tylko w momencie wywołania tej funkcji. Gdy funkcja zakończy działanie, zmienna znika. Co więcej, aby utworzyć zmienną, trzeba jej przypisać wartość początkową. Zatem nawet gdyby jej wartość była przechowywana między wywołaniami funkcji, to i tak przy każdym wywołaniu zmienna byłaby ponownie inicjowana.</a:t>
            </a:r>
            <a:endParaRPr lang="pl-PL" dirty="0"/>
          </a:p>
        </p:txBody>
      </p:sp>
      <p:pic>
        <p:nvPicPr>
          <p:cNvPr id="55298" name="Picture 2"/>
          <p:cNvPicPr>
            <a:picLocks noChangeAspect="1" noChangeArrowheads="1"/>
          </p:cNvPicPr>
          <p:nvPr/>
        </p:nvPicPr>
        <p:blipFill>
          <a:blip r:embed="rId2"/>
          <a:srcRect/>
          <a:stretch>
            <a:fillRect/>
          </a:stretch>
        </p:blipFill>
        <p:spPr bwMode="auto">
          <a:xfrm>
            <a:off x="5786446" y="5305425"/>
            <a:ext cx="3048000" cy="1552575"/>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Zmienne </a:t>
            </a:r>
            <a:r>
              <a:rPr lang="pl-PL" dirty="0" err="1" smtClean="0"/>
              <a:t>superglobalne</a:t>
            </a:r>
            <a:endParaRPr lang="pl-PL" dirty="0"/>
          </a:p>
        </p:txBody>
      </p:sp>
      <p:sp>
        <p:nvSpPr>
          <p:cNvPr id="3" name="Symbol zastępczy zawartości 2"/>
          <p:cNvSpPr>
            <a:spLocks noGrp="1"/>
          </p:cNvSpPr>
          <p:nvPr>
            <p:ph sz="quarter" idx="1"/>
          </p:nvPr>
        </p:nvSpPr>
        <p:spPr/>
        <p:txBody>
          <a:bodyPr/>
          <a:lstStyle/>
          <a:p>
            <a:r>
              <a:rPr lang="pl-PL" dirty="0" smtClean="0"/>
              <a:t>Zmienne </a:t>
            </a:r>
            <a:r>
              <a:rPr lang="pl-PL" dirty="0" err="1" smtClean="0"/>
              <a:t>superglobalne</a:t>
            </a:r>
            <a:r>
              <a:rPr lang="pl-PL" dirty="0" smtClean="0"/>
              <a:t> (stosuje się również termin „</a:t>
            </a:r>
            <a:r>
              <a:rPr lang="pl-PL" dirty="0" err="1" smtClean="0"/>
              <a:t>autoglobalne</a:t>
            </a:r>
            <a:r>
              <a:rPr lang="pl-PL" dirty="0" smtClean="0"/>
              <a:t>”, ang. </a:t>
            </a:r>
            <a:r>
              <a:rPr lang="pl-PL" dirty="0" err="1" smtClean="0"/>
              <a:t>autoglobal</a:t>
            </a:r>
            <a:r>
              <a:rPr lang="pl-PL" dirty="0" smtClean="0"/>
              <a:t>) </a:t>
            </a:r>
            <a:r>
              <a:rPr lang="pl-PL" b="1" dirty="0" smtClean="0"/>
              <a:t>to zestaw predefiniowanych tablic, do których można odwoływać się w każdym miejscu skryptu</a:t>
            </a:r>
            <a:r>
              <a:rPr lang="pl-PL" dirty="0" smtClean="0"/>
              <a:t>. </a:t>
            </a:r>
            <a:endParaRPr lang="pl-PL"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Argumenty i typy danych</a:t>
            </a:r>
            <a:endParaRPr lang="pl-PL" dirty="0"/>
          </a:p>
        </p:txBody>
      </p:sp>
      <p:sp>
        <p:nvSpPr>
          <p:cNvPr id="3" name="Symbol zastępczy zawartości 2"/>
          <p:cNvSpPr>
            <a:spLocks noGrp="1"/>
          </p:cNvSpPr>
          <p:nvPr>
            <p:ph sz="quarter" idx="1"/>
          </p:nvPr>
        </p:nvSpPr>
        <p:spPr/>
        <p:txBody>
          <a:bodyPr/>
          <a:lstStyle/>
          <a:p>
            <a:r>
              <a:rPr lang="pl-PL" dirty="0" smtClean="0"/>
              <a:t>PHP 5 wprowadzono możliwość podawania </a:t>
            </a:r>
            <a:r>
              <a:rPr lang="pl-PL" b="1" dirty="0" smtClean="0"/>
              <a:t>typów argumentów przekazywanych funkcjom</a:t>
            </a:r>
            <a:r>
              <a:rPr lang="pl-PL" dirty="0" smtClean="0"/>
              <a:t>. Przy czym początkowo dotyczyło to jedynie typów obiektowych (PHP 5.0) a później również typów tablicowych (PHP 5.1) oraz funkcji zwrotnych (ang. </a:t>
            </a:r>
            <a:r>
              <a:rPr lang="pl-PL" dirty="0" err="1" smtClean="0"/>
              <a:t>callback</a:t>
            </a:r>
            <a:r>
              <a:rPr lang="pl-PL" dirty="0" smtClean="0"/>
              <a:t>, PHP 5.4). To bardziej zaawansowane zagadnienia, które w tym miejscu nie będą omawiane. Dopiero począwszy od PHP7 (PHP7.0) dopuszczono typy proste.</a:t>
            </a:r>
            <a:endParaRPr lang="pl-PL"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Obsługa daty i czasu</a:t>
            </a:r>
            <a:endParaRPr lang="pl-PL" dirty="0"/>
          </a:p>
        </p:txBody>
      </p:sp>
      <p:sp>
        <p:nvSpPr>
          <p:cNvPr id="3" name="Symbol zastępczy zawartości 2"/>
          <p:cNvSpPr>
            <a:spLocks noGrp="1"/>
          </p:cNvSpPr>
          <p:nvPr>
            <p:ph sz="quarter" idx="1"/>
          </p:nvPr>
        </p:nvSpPr>
        <p:spPr/>
        <p:txBody>
          <a:bodyPr/>
          <a:lstStyle/>
          <a:p>
            <a:r>
              <a:rPr lang="pl-PL" dirty="0" err="1" smtClean="0"/>
              <a:t>date</a:t>
            </a:r>
            <a:r>
              <a:rPr lang="pl-PL" dirty="0" smtClean="0"/>
              <a:t>(format[, </a:t>
            </a:r>
            <a:r>
              <a:rPr lang="pl-PL" dirty="0" err="1" smtClean="0"/>
              <a:t>znacznik_czasu</a:t>
            </a:r>
            <a:r>
              <a:rPr lang="pl-PL" dirty="0" smtClean="0"/>
              <a:t>])</a:t>
            </a:r>
            <a:endParaRPr lang="pl-PL" dirty="0"/>
          </a:p>
        </p:txBody>
      </p:sp>
      <p:pic>
        <p:nvPicPr>
          <p:cNvPr id="56322" name="Picture 2"/>
          <p:cNvPicPr>
            <a:picLocks noChangeAspect="1" noChangeArrowheads="1"/>
          </p:cNvPicPr>
          <p:nvPr/>
        </p:nvPicPr>
        <p:blipFill>
          <a:blip r:embed="rId2"/>
          <a:srcRect/>
          <a:stretch>
            <a:fillRect/>
          </a:stretch>
        </p:blipFill>
        <p:spPr bwMode="auto">
          <a:xfrm>
            <a:off x="785786" y="1785926"/>
            <a:ext cx="7529511" cy="4695525"/>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Przykład</a:t>
            </a:r>
            <a:endParaRPr lang="pl-PL" dirty="0"/>
          </a:p>
        </p:txBody>
      </p:sp>
      <p:sp>
        <p:nvSpPr>
          <p:cNvPr id="3" name="Symbol zastępczy zawartości 2"/>
          <p:cNvSpPr>
            <a:spLocks noGrp="1"/>
          </p:cNvSpPr>
          <p:nvPr>
            <p:ph sz="quarter" idx="1"/>
          </p:nvPr>
        </p:nvSpPr>
        <p:spPr/>
        <p:txBody>
          <a:bodyPr/>
          <a:lstStyle/>
          <a:p>
            <a:endParaRPr lang="pl-PL"/>
          </a:p>
        </p:txBody>
      </p:sp>
      <p:pic>
        <p:nvPicPr>
          <p:cNvPr id="57346" name="Picture 2"/>
          <p:cNvPicPr>
            <a:picLocks noChangeAspect="1" noChangeArrowheads="1"/>
          </p:cNvPicPr>
          <p:nvPr/>
        </p:nvPicPr>
        <p:blipFill>
          <a:blip r:embed="rId2"/>
          <a:srcRect/>
          <a:stretch>
            <a:fillRect/>
          </a:stretch>
        </p:blipFill>
        <p:spPr bwMode="auto">
          <a:xfrm>
            <a:off x="571472" y="1357298"/>
            <a:ext cx="7636101" cy="2357454"/>
          </a:xfrm>
          <a:prstGeom prst="rect">
            <a:avLst/>
          </a:prstGeom>
          <a:noFill/>
          <a:ln w="9525">
            <a:noFill/>
            <a:miter lim="800000"/>
            <a:headEnd/>
            <a:tailEnd/>
          </a:ln>
          <a:effectLst/>
        </p:spPr>
      </p:pic>
      <p:pic>
        <p:nvPicPr>
          <p:cNvPr id="57347" name="Picture 3"/>
          <p:cNvPicPr>
            <a:picLocks noChangeAspect="1" noChangeArrowheads="1"/>
          </p:cNvPicPr>
          <p:nvPr/>
        </p:nvPicPr>
        <p:blipFill>
          <a:blip r:embed="rId3"/>
          <a:srcRect/>
          <a:stretch>
            <a:fillRect/>
          </a:stretch>
        </p:blipFill>
        <p:spPr bwMode="auto">
          <a:xfrm>
            <a:off x="642910" y="3571876"/>
            <a:ext cx="6929486" cy="3114675"/>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Druga funkcja - </a:t>
            </a:r>
            <a:r>
              <a:rPr lang="pl-PL" dirty="0" err="1" smtClean="0"/>
              <a:t>getdate</a:t>
            </a:r>
            <a:r>
              <a:rPr lang="pl-PL" dirty="0" smtClean="0"/>
              <a:t>([</a:t>
            </a:r>
            <a:r>
              <a:rPr lang="pl-PL" dirty="0" err="1" smtClean="0"/>
              <a:t>znacznik_czasu</a:t>
            </a:r>
            <a:r>
              <a:rPr lang="pl-PL" dirty="0" smtClean="0"/>
              <a:t>])</a:t>
            </a:r>
            <a:endParaRPr lang="pl-PL" dirty="0"/>
          </a:p>
        </p:txBody>
      </p:sp>
      <p:sp>
        <p:nvSpPr>
          <p:cNvPr id="3" name="Symbol zastępczy zawartości 2"/>
          <p:cNvSpPr>
            <a:spLocks noGrp="1"/>
          </p:cNvSpPr>
          <p:nvPr>
            <p:ph sz="quarter" idx="1"/>
          </p:nvPr>
        </p:nvSpPr>
        <p:spPr/>
        <p:txBody>
          <a:bodyPr/>
          <a:lstStyle/>
          <a:p>
            <a:endParaRPr lang="pl-PL" dirty="0"/>
          </a:p>
        </p:txBody>
      </p:sp>
      <p:pic>
        <p:nvPicPr>
          <p:cNvPr id="58370" name="Picture 2"/>
          <p:cNvPicPr>
            <a:picLocks noChangeAspect="1" noChangeArrowheads="1"/>
          </p:cNvPicPr>
          <p:nvPr/>
        </p:nvPicPr>
        <p:blipFill>
          <a:blip r:embed="rId2"/>
          <a:srcRect/>
          <a:stretch>
            <a:fillRect/>
          </a:stretch>
        </p:blipFill>
        <p:spPr bwMode="auto">
          <a:xfrm>
            <a:off x="928662" y="1357298"/>
            <a:ext cx="3143272" cy="1525987"/>
          </a:xfrm>
          <a:prstGeom prst="rect">
            <a:avLst/>
          </a:prstGeom>
          <a:noFill/>
          <a:ln w="9525">
            <a:noFill/>
            <a:miter lim="800000"/>
            <a:headEnd/>
            <a:tailEnd/>
          </a:ln>
          <a:effectLst/>
        </p:spPr>
      </p:pic>
      <p:pic>
        <p:nvPicPr>
          <p:cNvPr id="58371" name="Picture 3"/>
          <p:cNvPicPr>
            <a:picLocks noChangeAspect="1" noChangeArrowheads="1"/>
          </p:cNvPicPr>
          <p:nvPr/>
        </p:nvPicPr>
        <p:blipFill>
          <a:blip r:embed="rId3"/>
          <a:srcRect/>
          <a:stretch>
            <a:fillRect/>
          </a:stretch>
        </p:blipFill>
        <p:spPr bwMode="auto">
          <a:xfrm>
            <a:off x="1214414" y="2643182"/>
            <a:ext cx="4214842" cy="3528962"/>
          </a:xfrm>
          <a:prstGeom prst="rect">
            <a:avLst/>
          </a:prstGeom>
          <a:noFill/>
          <a:ln w="9525">
            <a:noFill/>
            <a:miter lim="800000"/>
            <a:headEnd/>
            <a:tailEnd/>
          </a:ln>
          <a:effectLst/>
        </p:spPr>
      </p:pic>
      <p:pic>
        <p:nvPicPr>
          <p:cNvPr id="58372" name="Picture 4"/>
          <p:cNvPicPr>
            <a:picLocks noChangeAspect="1" noChangeArrowheads="1"/>
          </p:cNvPicPr>
          <p:nvPr/>
        </p:nvPicPr>
        <p:blipFill>
          <a:blip r:embed="rId4"/>
          <a:srcRect/>
          <a:stretch>
            <a:fillRect/>
          </a:stretch>
        </p:blipFill>
        <p:spPr bwMode="auto">
          <a:xfrm>
            <a:off x="4572000" y="1000108"/>
            <a:ext cx="4286280" cy="1939636"/>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Trzecia funkcja - </a:t>
            </a:r>
            <a:r>
              <a:rPr lang="pl-PL" dirty="0" err="1" smtClean="0"/>
              <a:t>strftime</a:t>
            </a:r>
            <a:r>
              <a:rPr lang="pl-PL" dirty="0" smtClean="0"/>
              <a:t>(format[, </a:t>
            </a:r>
            <a:r>
              <a:rPr lang="pl-PL" dirty="0" err="1" smtClean="0"/>
              <a:t>timestamp</a:t>
            </a:r>
            <a:r>
              <a:rPr lang="pl-PL" dirty="0" smtClean="0"/>
              <a:t>])</a:t>
            </a:r>
            <a:endParaRPr lang="pl-PL" dirty="0"/>
          </a:p>
        </p:txBody>
      </p:sp>
      <p:sp>
        <p:nvSpPr>
          <p:cNvPr id="3" name="Symbol zastępczy zawartości 2"/>
          <p:cNvSpPr>
            <a:spLocks noGrp="1"/>
          </p:cNvSpPr>
          <p:nvPr>
            <p:ph sz="quarter" idx="1"/>
          </p:nvPr>
        </p:nvSpPr>
        <p:spPr/>
        <p:txBody>
          <a:bodyPr/>
          <a:lstStyle/>
          <a:p>
            <a:r>
              <a:rPr lang="pl-PL" dirty="0" smtClean="0"/>
              <a:t>Służy do uzyskiwania danych opisujących datę i czas w językach narodowych. Funkcja ta zwraca ciąg znaków sformatowany zgodnie z szablonem przekazanym jako argument.</a:t>
            </a:r>
          </a:p>
          <a:p>
            <a:endParaRPr lang="pl-PL" dirty="0" smtClean="0"/>
          </a:p>
          <a:p>
            <a:r>
              <a:rPr lang="pl-PL" dirty="0" smtClean="0"/>
              <a:t>Dane zwracane przez </a:t>
            </a:r>
            <a:r>
              <a:rPr lang="pl-PL" b="1" dirty="0" err="1" smtClean="0"/>
              <a:t>strftime</a:t>
            </a:r>
            <a:r>
              <a:rPr lang="pl-PL" dirty="0" smtClean="0"/>
              <a:t>, a więc m.in. nazwy dni tygodnia oraz miesięcy, będą zgodne z bieżącymi ustawieniami lokalnymi (narodowymi), które mogą być zmieniane za pomocą funkcji </a:t>
            </a:r>
            <a:r>
              <a:rPr lang="pl-PL" b="1" dirty="0" err="1" smtClean="0"/>
              <a:t>setlocale</a:t>
            </a:r>
            <a:r>
              <a:rPr lang="pl-PL" dirty="0" smtClean="0"/>
              <a:t>. Wywołanie </a:t>
            </a:r>
            <a:r>
              <a:rPr lang="pl-PL" dirty="0" err="1" smtClean="0"/>
              <a:t>setlocale</a:t>
            </a:r>
            <a:r>
              <a:rPr lang="pl-PL" dirty="0" smtClean="0"/>
              <a:t> ma postać: </a:t>
            </a:r>
            <a:r>
              <a:rPr lang="pl-PL" b="1" dirty="0" err="1" smtClean="0"/>
              <a:t>setlocale</a:t>
            </a:r>
            <a:r>
              <a:rPr lang="pl-PL" b="1" dirty="0" smtClean="0"/>
              <a:t>(kategoria, </a:t>
            </a:r>
            <a:r>
              <a:rPr lang="pl-PL" b="1" dirty="0" err="1" smtClean="0"/>
              <a:t>locale</a:t>
            </a:r>
            <a:r>
              <a:rPr lang="pl-PL" b="1" dirty="0" smtClean="0"/>
              <a:t>);</a:t>
            </a:r>
            <a:endParaRPr lang="pl-PL" b="1"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Ciągi znaków</a:t>
            </a:r>
            <a:endParaRPr lang="pl-PL" dirty="0"/>
          </a:p>
        </p:txBody>
      </p:sp>
      <p:sp>
        <p:nvSpPr>
          <p:cNvPr id="3" name="Symbol zastępczy zawartości 2"/>
          <p:cNvSpPr>
            <a:spLocks noGrp="1"/>
          </p:cNvSpPr>
          <p:nvPr>
            <p:ph sz="quarter" idx="1"/>
          </p:nvPr>
        </p:nvSpPr>
        <p:spPr/>
        <p:txBody>
          <a:bodyPr/>
          <a:lstStyle/>
          <a:p>
            <a:r>
              <a:rPr lang="pl-PL" dirty="0" smtClean="0"/>
              <a:t>Praktycznie każdy skrypt w PHP operuje na ciągach znaków, trzeba więc nauczyć się wykonywać na nich różne operacje. Ciągi mogą być tworzone na cztery różne sposoby:</a:t>
            </a:r>
          </a:p>
          <a:p>
            <a:r>
              <a:rPr lang="pl-PL" dirty="0" smtClean="0"/>
              <a:t>ze znakami cudzysłowu,</a:t>
            </a:r>
          </a:p>
          <a:p>
            <a:r>
              <a:rPr lang="pl-PL" dirty="0" smtClean="0"/>
              <a:t> ze znakami apostrofu, </a:t>
            </a:r>
          </a:p>
          <a:p>
            <a:r>
              <a:rPr lang="pl-PL" dirty="0" err="1" smtClean="0"/>
              <a:t>heredoc</a:t>
            </a:r>
            <a:r>
              <a:rPr lang="pl-PL" dirty="0" smtClean="0"/>
              <a:t>, </a:t>
            </a:r>
          </a:p>
          <a:p>
            <a:r>
              <a:rPr lang="pl-PL" dirty="0" smtClean="0"/>
              <a:t> </a:t>
            </a:r>
            <a:r>
              <a:rPr lang="pl-PL" dirty="0" err="1" smtClean="0"/>
              <a:t>nowdoc</a:t>
            </a:r>
            <a:r>
              <a:rPr lang="pl-PL" dirty="0" smtClean="0"/>
              <a:t>.</a:t>
            </a:r>
            <a:endParaRPr lang="pl-PL"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Przykład</a:t>
            </a:r>
            <a:endParaRPr lang="pl-PL" dirty="0"/>
          </a:p>
        </p:txBody>
      </p:sp>
      <p:sp>
        <p:nvSpPr>
          <p:cNvPr id="3" name="Symbol zastępczy zawartości 2"/>
          <p:cNvSpPr>
            <a:spLocks noGrp="1"/>
          </p:cNvSpPr>
          <p:nvPr>
            <p:ph sz="quarter" idx="1"/>
          </p:nvPr>
        </p:nvSpPr>
        <p:spPr/>
        <p:txBody>
          <a:bodyPr/>
          <a:lstStyle/>
          <a:p>
            <a:endParaRPr lang="pl-PL" dirty="0"/>
          </a:p>
        </p:txBody>
      </p:sp>
      <p:pic>
        <p:nvPicPr>
          <p:cNvPr id="59394" name="Picture 2"/>
          <p:cNvPicPr>
            <a:picLocks noChangeAspect="1" noChangeArrowheads="1"/>
          </p:cNvPicPr>
          <p:nvPr/>
        </p:nvPicPr>
        <p:blipFill>
          <a:blip r:embed="rId2"/>
          <a:srcRect/>
          <a:stretch>
            <a:fillRect/>
          </a:stretch>
        </p:blipFill>
        <p:spPr bwMode="auto">
          <a:xfrm>
            <a:off x="2428860" y="642918"/>
            <a:ext cx="5067300" cy="57054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7. Asynchroniczność </a:t>
            </a:r>
            <a:r>
              <a:rPr lang="pl-PL" dirty="0" smtClean="0"/>
              <a:t>i programowanie równoległe</a:t>
            </a:r>
            <a:endParaRPr lang="pl-PL" dirty="0"/>
          </a:p>
        </p:txBody>
      </p:sp>
      <p:sp>
        <p:nvSpPr>
          <p:cNvPr id="3" name="Symbol zastępczy zawartości 2"/>
          <p:cNvSpPr>
            <a:spLocks noGrp="1"/>
          </p:cNvSpPr>
          <p:nvPr>
            <p:ph sz="quarter" idx="1"/>
          </p:nvPr>
        </p:nvSpPr>
        <p:spPr/>
        <p:txBody>
          <a:bodyPr/>
          <a:lstStyle/>
          <a:p>
            <a:r>
              <a:rPr lang="pl-PL" b="1" dirty="0" err="1" smtClean="0"/>
              <a:t>JavaScript</a:t>
            </a:r>
            <a:r>
              <a:rPr lang="pl-PL" dirty="0" smtClean="0"/>
              <a:t>: Obsługuje asynchroniczność dzięki </a:t>
            </a:r>
            <a:r>
              <a:rPr lang="pl-PL" dirty="0" err="1" smtClean="0"/>
              <a:t>callbackom</a:t>
            </a:r>
            <a:r>
              <a:rPr lang="pl-PL" dirty="0" smtClean="0"/>
              <a:t>, </a:t>
            </a:r>
            <a:r>
              <a:rPr lang="pl-PL" dirty="0" err="1" smtClean="0"/>
              <a:t>Promise’om</a:t>
            </a:r>
            <a:r>
              <a:rPr lang="pl-PL" dirty="0" smtClean="0"/>
              <a:t> i </a:t>
            </a:r>
            <a:r>
              <a:rPr lang="pl-PL" dirty="0" err="1" smtClean="0"/>
              <a:t>async</a:t>
            </a:r>
            <a:r>
              <a:rPr lang="pl-PL" dirty="0" smtClean="0"/>
              <a:t>/</a:t>
            </a:r>
            <a:r>
              <a:rPr lang="pl-PL" dirty="0" err="1" smtClean="0"/>
              <a:t>await</a:t>
            </a:r>
            <a:r>
              <a:rPr lang="pl-PL" dirty="0" smtClean="0"/>
              <a:t>. </a:t>
            </a:r>
            <a:r>
              <a:rPr lang="pl-PL" dirty="0" err="1" smtClean="0"/>
              <a:t>Node.js</a:t>
            </a:r>
            <a:r>
              <a:rPr lang="pl-PL" dirty="0" smtClean="0"/>
              <a:t> jest znany ze swojej zdolności do obsługi asynchronicznych operacji dzięki architekturze </a:t>
            </a:r>
            <a:r>
              <a:rPr lang="pl-PL" dirty="0" err="1" smtClean="0"/>
              <a:t>non-blocking</a:t>
            </a:r>
            <a:r>
              <a:rPr lang="pl-PL" dirty="0" smtClean="0"/>
              <a:t> I/O</a:t>
            </a:r>
            <a:r>
              <a:rPr lang="pl-PL" dirty="0" smtClean="0"/>
              <a:t>.</a:t>
            </a:r>
          </a:p>
          <a:p>
            <a:r>
              <a:rPr lang="pl-PL" b="1" dirty="0" smtClean="0"/>
              <a:t>PHP</a:t>
            </a:r>
            <a:r>
              <a:rPr lang="pl-PL" dirty="0" smtClean="0"/>
              <a:t>: W przeszłości PHP był językiem synchronicznym, co oznaczało, że każde żądanie było wykonywane krok po kroku. Z PHP 8 wprowadzono </a:t>
            </a:r>
            <a:r>
              <a:rPr lang="pl-PL" dirty="0" err="1" smtClean="0"/>
              <a:t>Fibers</a:t>
            </a:r>
            <a:r>
              <a:rPr lang="pl-PL" dirty="0" smtClean="0"/>
              <a:t>, które pozwalają na bardziej zaawansowane zarządzanie asynchronicznością, ale jest to mniej rozwinięte niż w </a:t>
            </a:r>
            <a:r>
              <a:rPr lang="pl-PL" dirty="0" err="1" smtClean="0"/>
              <a:t>JavaScript</a:t>
            </a:r>
            <a:r>
              <a:rPr lang="pl-PL" dirty="0" smtClean="0"/>
              <a:t>.</a:t>
            </a:r>
            <a:endParaRPr lang="pl-PL"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Wynik działania</a:t>
            </a:r>
            <a:endParaRPr lang="pl-PL" dirty="0"/>
          </a:p>
        </p:txBody>
      </p:sp>
      <p:sp>
        <p:nvSpPr>
          <p:cNvPr id="3" name="Symbol zastępczy zawartości 2"/>
          <p:cNvSpPr>
            <a:spLocks noGrp="1"/>
          </p:cNvSpPr>
          <p:nvPr>
            <p:ph sz="quarter" idx="1"/>
          </p:nvPr>
        </p:nvSpPr>
        <p:spPr/>
        <p:txBody>
          <a:bodyPr/>
          <a:lstStyle/>
          <a:p>
            <a:r>
              <a:rPr lang="pl-PL" dirty="0" smtClean="0"/>
              <a:t>Prędkość </a:t>
            </a:r>
            <a:r>
              <a:rPr lang="pl-PL" dirty="0" smtClean="0"/>
              <a:t>działania</a:t>
            </a:r>
            <a:r>
              <a:rPr lang="pl-PL" dirty="0" smtClean="0"/>
              <a:t>?</a:t>
            </a:r>
            <a:endParaRPr lang="pl-PL" dirty="0"/>
          </a:p>
        </p:txBody>
      </p:sp>
      <p:pic>
        <p:nvPicPr>
          <p:cNvPr id="1026" name="Picture 2"/>
          <p:cNvPicPr>
            <a:picLocks noChangeAspect="1" noChangeArrowheads="1"/>
          </p:cNvPicPr>
          <p:nvPr/>
        </p:nvPicPr>
        <p:blipFill>
          <a:blip r:embed="rId2"/>
          <a:srcRect/>
          <a:stretch>
            <a:fillRect/>
          </a:stretch>
        </p:blipFill>
        <p:spPr bwMode="auto">
          <a:xfrm>
            <a:off x="2500298" y="2071678"/>
            <a:ext cx="5086350" cy="4143375"/>
          </a:xfrm>
          <a:prstGeom prst="rect">
            <a:avLst/>
          </a:prstGeom>
          <a:noFill/>
          <a:ln w="9525">
            <a:noFill/>
            <a:miter lim="800000"/>
            <a:headEnd/>
            <a:tailEnd/>
          </a:ln>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fontScale="90000"/>
          </a:bodyPr>
          <a:lstStyle/>
          <a:p>
            <a:r>
              <a:rPr lang="pl-PL" dirty="0" smtClean="0"/>
              <a:t>Formatowanie ciągów – przykładowe funkcje</a:t>
            </a:r>
            <a:endParaRPr lang="pl-PL" dirty="0"/>
          </a:p>
        </p:txBody>
      </p:sp>
      <p:sp>
        <p:nvSpPr>
          <p:cNvPr id="3" name="Symbol zastępczy zawartości 2"/>
          <p:cNvSpPr>
            <a:spLocks noGrp="1"/>
          </p:cNvSpPr>
          <p:nvPr>
            <p:ph sz="quarter" idx="1"/>
          </p:nvPr>
        </p:nvSpPr>
        <p:spPr/>
        <p:txBody>
          <a:bodyPr/>
          <a:lstStyle/>
          <a:p>
            <a:r>
              <a:rPr lang="pl-PL" dirty="0" smtClean="0"/>
              <a:t>nl2br("</a:t>
            </a:r>
            <a:r>
              <a:rPr lang="pl-PL" dirty="0" err="1" smtClean="0"/>
              <a:t>ciąg_znaków</a:t>
            </a:r>
            <a:r>
              <a:rPr lang="pl-PL" dirty="0" smtClean="0"/>
              <a:t>")-wstawianie &lt;</a:t>
            </a:r>
            <a:r>
              <a:rPr lang="pl-PL" dirty="0" err="1" smtClean="0"/>
              <a:t>br</a:t>
            </a:r>
            <a:r>
              <a:rPr lang="pl-PL" dirty="0" smtClean="0"/>
              <a:t>&gt; w każdej linii tekstu;</a:t>
            </a:r>
          </a:p>
          <a:p>
            <a:r>
              <a:rPr lang="pl-PL" dirty="0" err="1" smtClean="0"/>
              <a:t>printf</a:t>
            </a:r>
            <a:r>
              <a:rPr lang="pl-PL" dirty="0" smtClean="0"/>
              <a:t>("format"[, argument1[, argument2[, ..., </a:t>
            </a:r>
            <a:r>
              <a:rPr lang="pl-PL" dirty="0" err="1" smtClean="0"/>
              <a:t>argumentN</a:t>
            </a:r>
            <a:r>
              <a:rPr lang="pl-PL" dirty="0" smtClean="0"/>
              <a:t>]]])- wypisywanie formatowanego tekstu;</a:t>
            </a:r>
          </a:p>
          <a:p>
            <a:endParaRPr lang="pl-PL" dirty="0"/>
          </a:p>
        </p:txBody>
      </p:sp>
      <p:pic>
        <p:nvPicPr>
          <p:cNvPr id="60419" name="Picture 3"/>
          <p:cNvPicPr>
            <a:picLocks noChangeAspect="1" noChangeArrowheads="1"/>
          </p:cNvPicPr>
          <p:nvPr/>
        </p:nvPicPr>
        <p:blipFill>
          <a:blip r:embed="rId2"/>
          <a:srcRect/>
          <a:stretch>
            <a:fillRect/>
          </a:stretch>
        </p:blipFill>
        <p:spPr bwMode="auto">
          <a:xfrm>
            <a:off x="714348" y="3071810"/>
            <a:ext cx="7562850" cy="3133725"/>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err="1" smtClean="0"/>
              <a:t>trim</a:t>
            </a:r>
            <a:r>
              <a:rPr lang="pl-PL" b="1" dirty="0" smtClean="0"/>
              <a:t>, </a:t>
            </a:r>
            <a:r>
              <a:rPr lang="pl-PL" b="1" dirty="0" err="1" smtClean="0"/>
              <a:t>ltrim</a:t>
            </a:r>
            <a:r>
              <a:rPr lang="pl-PL" b="1" dirty="0" smtClean="0"/>
              <a:t> i </a:t>
            </a:r>
            <a:r>
              <a:rPr lang="pl-PL" b="1" dirty="0" err="1" smtClean="0"/>
              <a:t>rtrim</a:t>
            </a:r>
            <a:endParaRPr lang="pl-PL" dirty="0"/>
          </a:p>
        </p:txBody>
      </p:sp>
      <p:sp>
        <p:nvSpPr>
          <p:cNvPr id="3" name="Symbol zastępczy zawartości 2"/>
          <p:cNvSpPr>
            <a:spLocks noGrp="1"/>
          </p:cNvSpPr>
          <p:nvPr>
            <p:ph sz="quarter" idx="1"/>
          </p:nvPr>
        </p:nvSpPr>
        <p:spPr/>
        <p:txBody>
          <a:bodyPr>
            <a:normAutofit fontScale="77500" lnSpcReduction="20000"/>
          </a:bodyPr>
          <a:lstStyle/>
          <a:p>
            <a:r>
              <a:rPr lang="pl-PL" dirty="0" smtClean="0"/>
              <a:t>Oprócz wymienionych wyżej wykorzystuje się również funkcje usuwające z początków i końców ciągów tzw. białe znaki. Tego typu przetwarzanie ma miejsce najczęściej wtedy, gdy odbieramy dane z formularzy bądź też wczytujemy je z plików czy baz danych. Użyteczne funkcje to </a:t>
            </a:r>
            <a:r>
              <a:rPr lang="pl-PL" b="1" dirty="0" err="1" smtClean="0"/>
              <a:t>trim</a:t>
            </a:r>
            <a:r>
              <a:rPr lang="pl-PL" b="1" dirty="0" smtClean="0"/>
              <a:t>, </a:t>
            </a:r>
            <a:r>
              <a:rPr lang="pl-PL" b="1" dirty="0" err="1" smtClean="0"/>
              <a:t>ltrim</a:t>
            </a:r>
            <a:r>
              <a:rPr lang="pl-PL" b="1" dirty="0" smtClean="0"/>
              <a:t> i </a:t>
            </a:r>
            <a:r>
              <a:rPr lang="pl-PL" b="1" dirty="0" err="1" smtClean="0"/>
              <a:t>rtrim</a:t>
            </a:r>
            <a:r>
              <a:rPr lang="pl-PL" b="1" dirty="0" smtClean="0"/>
              <a:t>. </a:t>
            </a:r>
            <a:r>
              <a:rPr lang="pl-PL" dirty="0" smtClean="0"/>
              <a:t>Usuwają one następujące znaki: </a:t>
            </a:r>
          </a:p>
          <a:p>
            <a:r>
              <a:rPr lang="pl-PL" dirty="0" smtClean="0"/>
              <a:t> " " — znak spacji o kodzie 32 (0x20 szesnastkowo), </a:t>
            </a:r>
          </a:p>
          <a:p>
            <a:r>
              <a:rPr lang="pl-PL" dirty="0" smtClean="0"/>
              <a:t> \t — znak tabulacji o kodzie 9, </a:t>
            </a:r>
          </a:p>
          <a:p>
            <a:r>
              <a:rPr lang="pl-PL" dirty="0" smtClean="0"/>
              <a:t> \n — znak nowej linii o kodzie 10 (0x0A szesnastkowo),</a:t>
            </a:r>
          </a:p>
          <a:p>
            <a:r>
              <a:rPr lang="pl-PL" dirty="0" smtClean="0"/>
              <a:t>  \</a:t>
            </a:r>
            <a:r>
              <a:rPr lang="pl-PL" dirty="0" err="1" smtClean="0"/>
              <a:t>r</a:t>
            </a:r>
            <a:r>
              <a:rPr lang="pl-PL" dirty="0" smtClean="0"/>
              <a:t> — znak powrotu karetki (ang. </a:t>
            </a:r>
            <a:r>
              <a:rPr lang="pl-PL" dirty="0" err="1" smtClean="0"/>
              <a:t>carriage</a:t>
            </a:r>
            <a:r>
              <a:rPr lang="pl-PL" dirty="0" smtClean="0"/>
              <a:t> return) o kodzie 13 (0x0D szesnastkowo), </a:t>
            </a:r>
          </a:p>
          <a:p>
            <a:r>
              <a:rPr lang="pl-PL" dirty="0" smtClean="0"/>
              <a:t> \0 — znak o kodzie 0,</a:t>
            </a:r>
          </a:p>
          <a:p>
            <a:r>
              <a:rPr lang="pl-PL" dirty="0" smtClean="0"/>
              <a:t> \0x0B — znak tabulacji pionowej o kodzie 11. </a:t>
            </a:r>
          </a:p>
          <a:p>
            <a:r>
              <a:rPr lang="pl-PL" dirty="0" smtClean="0"/>
              <a:t> Funkcja </a:t>
            </a:r>
            <a:r>
              <a:rPr lang="pl-PL" dirty="0" err="1" smtClean="0"/>
              <a:t>trim</a:t>
            </a:r>
            <a:r>
              <a:rPr lang="pl-PL" dirty="0" smtClean="0"/>
              <a:t> usuwa wymienione znaki z początku i z końca ciągu, funkcja </a:t>
            </a:r>
            <a:r>
              <a:rPr lang="pl-PL" dirty="0" err="1" smtClean="0"/>
              <a:t>ltrim</a:t>
            </a:r>
            <a:r>
              <a:rPr lang="pl-PL" dirty="0" smtClean="0"/>
              <a:t> — tylko z początku, a funkcja </a:t>
            </a:r>
            <a:r>
              <a:rPr lang="pl-PL" dirty="0" err="1" smtClean="0"/>
              <a:t>rtrim</a:t>
            </a:r>
            <a:r>
              <a:rPr lang="pl-PL" dirty="0" smtClean="0"/>
              <a:t> — tylko z końca. Zamiast </a:t>
            </a:r>
            <a:r>
              <a:rPr lang="pl-PL" dirty="0" err="1" smtClean="0"/>
              <a:t>rtrim</a:t>
            </a:r>
            <a:r>
              <a:rPr lang="pl-PL" dirty="0" smtClean="0"/>
              <a:t> można również użyć nazwy </a:t>
            </a:r>
            <a:r>
              <a:rPr lang="pl-PL" dirty="0" err="1" smtClean="0"/>
              <a:t>chop</a:t>
            </a:r>
            <a:r>
              <a:rPr lang="pl-PL" dirty="0" smtClean="0"/>
              <a:t>, co ma identyczne znaczenie. Wszystkie funkcje przyjmują jako argument ciąg do przetworzenia i zwracają ciąg przetworzony. </a:t>
            </a:r>
            <a:endParaRPr lang="pl-PL"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Przetwarzanie ciągów znaków</a:t>
            </a:r>
            <a:endParaRPr lang="pl-PL" dirty="0"/>
          </a:p>
        </p:txBody>
      </p:sp>
      <p:sp>
        <p:nvSpPr>
          <p:cNvPr id="3" name="Symbol zastępczy zawartości 2"/>
          <p:cNvSpPr>
            <a:spLocks noGrp="1"/>
          </p:cNvSpPr>
          <p:nvPr>
            <p:ph sz="quarter" idx="1"/>
          </p:nvPr>
        </p:nvSpPr>
        <p:spPr/>
        <p:txBody>
          <a:bodyPr/>
          <a:lstStyle/>
          <a:p>
            <a:r>
              <a:rPr lang="pl-PL" dirty="0" smtClean="0"/>
              <a:t>Jeśli chcemy wymienić część łańcucha znaków na inny, możemy zastosować jedną z funkcji zamieniających podciągi: </a:t>
            </a:r>
            <a:r>
              <a:rPr lang="pl-PL" b="1" dirty="0" err="1" smtClean="0"/>
              <a:t>str_replace</a:t>
            </a:r>
            <a:r>
              <a:rPr lang="pl-PL" b="1" dirty="0" smtClean="0"/>
              <a:t>, </a:t>
            </a:r>
            <a:r>
              <a:rPr lang="pl-PL" b="1" dirty="0" err="1" smtClean="0"/>
              <a:t>str_ireplace</a:t>
            </a:r>
            <a:r>
              <a:rPr lang="pl-PL" b="1" dirty="0" smtClean="0"/>
              <a:t>, </a:t>
            </a:r>
            <a:r>
              <a:rPr lang="pl-PL" b="1" dirty="0" err="1" smtClean="0"/>
              <a:t>substr_replace</a:t>
            </a:r>
            <a:r>
              <a:rPr lang="pl-PL" b="1" dirty="0" smtClean="0"/>
              <a:t> lub </a:t>
            </a:r>
            <a:r>
              <a:rPr lang="pl-PL" b="1" dirty="0" err="1" smtClean="0"/>
              <a:t>strtr</a:t>
            </a:r>
            <a:r>
              <a:rPr lang="pl-PL" dirty="0" smtClean="0"/>
              <a:t>. </a:t>
            </a:r>
            <a:endParaRPr lang="pl-PL" dirty="0"/>
          </a:p>
        </p:txBody>
      </p:sp>
      <p:pic>
        <p:nvPicPr>
          <p:cNvPr id="61442" name="Picture 2"/>
          <p:cNvPicPr>
            <a:picLocks noChangeAspect="1" noChangeArrowheads="1"/>
          </p:cNvPicPr>
          <p:nvPr/>
        </p:nvPicPr>
        <p:blipFill>
          <a:blip r:embed="rId2"/>
          <a:srcRect/>
          <a:stretch>
            <a:fillRect/>
          </a:stretch>
        </p:blipFill>
        <p:spPr bwMode="auto">
          <a:xfrm>
            <a:off x="285720" y="2857496"/>
            <a:ext cx="5895975" cy="2752725"/>
          </a:xfrm>
          <a:prstGeom prst="rect">
            <a:avLst/>
          </a:prstGeom>
          <a:noFill/>
          <a:ln w="9525">
            <a:noFill/>
            <a:miter lim="800000"/>
            <a:headEnd/>
            <a:tailEnd/>
          </a:ln>
          <a:effectLst/>
        </p:spPr>
      </p:pic>
      <p:pic>
        <p:nvPicPr>
          <p:cNvPr id="61443" name="Picture 3"/>
          <p:cNvPicPr>
            <a:picLocks noChangeAspect="1" noChangeArrowheads="1"/>
          </p:cNvPicPr>
          <p:nvPr/>
        </p:nvPicPr>
        <p:blipFill>
          <a:blip r:embed="rId3"/>
          <a:srcRect/>
          <a:stretch>
            <a:fillRect/>
          </a:stretch>
        </p:blipFill>
        <p:spPr bwMode="auto">
          <a:xfrm>
            <a:off x="4500561" y="5072074"/>
            <a:ext cx="3736757" cy="1071570"/>
          </a:xfrm>
          <a:prstGeom prst="rect">
            <a:avLst/>
          </a:prstGeom>
          <a:noFill/>
          <a:ln w="9525">
            <a:noFill/>
            <a:miter lim="800000"/>
            <a:headEnd/>
            <a:tailEnd/>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substr_replace</a:t>
            </a:r>
            <a:endParaRPr lang="pl-PL" dirty="0"/>
          </a:p>
        </p:txBody>
      </p:sp>
      <p:sp>
        <p:nvSpPr>
          <p:cNvPr id="3" name="Symbol zastępczy zawartości 2"/>
          <p:cNvSpPr>
            <a:spLocks noGrp="1"/>
          </p:cNvSpPr>
          <p:nvPr>
            <p:ph sz="quarter" idx="1"/>
          </p:nvPr>
        </p:nvSpPr>
        <p:spPr/>
        <p:txBody>
          <a:bodyPr/>
          <a:lstStyle/>
          <a:p>
            <a:r>
              <a:rPr lang="pl-PL" dirty="0" smtClean="0"/>
              <a:t>Kolejną funkcją zamieniającą podciągi znaków jest </a:t>
            </a:r>
            <a:r>
              <a:rPr lang="pl-PL" dirty="0" err="1" smtClean="0"/>
              <a:t>substr_replace</a:t>
            </a:r>
            <a:r>
              <a:rPr lang="pl-PL" dirty="0" smtClean="0"/>
              <a:t> o schematycznej postaci: </a:t>
            </a:r>
            <a:r>
              <a:rPr lang="pl-PL" dirty="0" err="1" smtClean="0"/>
              <a:t>substr_replace</a:t>
            </a:r>
            <a:r>
              <a:rPr lang="pl-PL" dirty="0" smtClean="0"/>
              <a:t>(str1, str2, start[, ile]); Zwraca ona ciąg str1, z którego począwszy od znaku o indeksie start zostało wycięte ile znaków, a w powstałe miejsce został wstawiony ciąg str2. Parametr start może być dodatni lub ujemny.</a:t>
            </a:r>
            <a:endParaRPr lang="pl-PL" dirty="0"/>
          </a:p>
        </p:txBody>
      </p:sp>
      <p:pic>
        <p:nvPicPr>
          <p:cNvPr id="62466" name="Picture 2"/>
          <p:cNvPicPr>
            <a:picLocks noChangeAspect="1" noChangeArrowheads="1"/>
          </p:cNvPicPr>
          <p:nvPr/>
        </p:nvPicPr>
        <p:blipFill>
          <a:blip r:embed="rId2"/>
          <a:srcRect/>
          <a:stretch>
            <a:fillRect/>
          </a:stretch>
        </p:blipFill>
        <p:spPr bwMode="auto">
          <a:xfrm>
            <a:off x="2071670" y="3714752"/>
            <a:ext cx="4929185" cy="2928958"/>
          </a:xfrm>
          <a:prstGeom prst="rect">
            <a:avLst/>
          </a:prstGeom>
          <a:noFill/>
          <a:ln w="9525">
            <a:noFill/>
            <a:miter lim="800000"/>
            <a:headEnd/>
            <a:tailEnd/>
          </a:ln>
          <a:effectLst/>
        </p:spPr>
      </p:pic>
      <p:pic>
        <p:nvPicPr>
          <p:cNvPr id="62467" name="Picture 3"/>
          <p:cNvPicPr>
            <a:picLocks noChangeAspect="1" noChangeArrowheads="1"/>
          </p:cNvPicPr>
          <p:nvPr/>
        </p:nvPicPr>
        <p:blipFill>
          <a:blip r:embed="rId3"/>
          <a:srcRect/>
          <a:stretch>
            <a:fillRect/>
          </a:stretch>
        </p:blipFill>
        <p:spPr bwMode="auto">
          <a:xfrm>
            <a:off x="6442533" y="4500570"/>
            <a:ext cx="2701467" cy="1381118"/>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substr</a:t>
            </a:r>
            <a:endParaRPr lang="pl-PL" dirty="0"/>
          </a:p>
        </p:txBody>
      </p:sp>
      <p:sp>
        <p:nvSpPr>
          <p:cNvPr id="3" name="Symbol zastępczy zawartości 2"/>
          <p:cNvSpPr>
            <a:spLocks noGrp="1"/>
          </p:cNvSpPr>
          <p:nvPr>
            <p:ph sz="quarter" idx="1"/>
          </p:nvPr>
        </p:nvSpPr>
        <p:spPr/>
        <p:txBody>
          <a:bodyPr/>
          <a:lstStyle/>
          <a:p>
            <a:r>
              <a:rPr lang="pl-PL" dirty="0" err="1" smtClean="0"/>
              <a:t>Substr</a:t>
            </a:r>
            <a:r>
              <a:rPr lang="pl-PL" dirty="0" smtClean="0"/>
              <a:t>- wycięcie fragmentu tekstu</a:t>
            </a:r>
          </a:p>
          <a:p>
            <a:r>
              <a:rPr lang="pl-PL" dirty="0" err="1" smtClean="0"/>
              <a:t>Strtr</a:t>
            </a:r>
            <a:r>
              <a:rPr lang="pl-PL" dirty="0" smtClean="0"/>
              <a:t>-</a:t>
            </a:r>
            <a:endParaRPr lang="pl-PL" dirty="0"/>
          </a:p>
        </p:txBody>
      </p:sp>
      <p:pic>
        <p:nvPicPr>
          <p:cNvPr id="63490" name="Picture 2"/>
          <p:cNvPicPr>
            <a:picLocks noChangeAspect="1" noChangeArrowheads="1"/>
          </p:cNvPicPr>
          <p:nvPr/>
        </p:nvPicPr>
        <p:blipFill>
          <a:blip r:embed="rId2"/>
          <a:srcRect/>
          <a:stretch>
            <a:fillRect/>
          </a:stretch>
        </p:blipFill>
        <p:spPr bwMode="auto">
          <a:xfrm>
            <a:off x="1857356" y="1785926"/>
            <a:ext cx="4695825" cy="381000"/>
          </a:xfrm>
          <a:prstGeom prst="rect">
            <a:avLst/>
          </a:prstGeom>
          <a:noFill/>
          <a:ln w="9525">
            <a:noFill/>
            <a:miter lim="800000"/>
            <a:headEnd/>
            <a:tailEnd/>
          </a:ln>
          <a:effectLst/>
        </p:spPr>
      </p:pic>
      <p:pic>
        <p:nvPicPr>
          <p:cNvPr id="63491" name="Picture 3"/>
          <p:cNvPicPr>
            <a:picLocks noChangeAspect="1" noChangeArrowheads="1"/>
          </p:cNvPicPr>
          <p:nvPr/>
        </p:nvPicPr>
        <p:blipFill>
          <a:blip r:embed="rId3"/>
          <a:srcRect/>
          <a:stretch>
            <a:fillRect/>
          </a:stretch>
        </p:blipFill>
        <p:spPr bwMode="auto">
          <a:xfrm>
            <a:off x="5572132" y="1285860"/>
            <a:ext cx="2609850" cy="447675"/>
          </a:xfrm>
          <a:prstGeom prst="rect">
            <a:avLst/>
          </a:prstGeom>
          <a:noFill/>
          <a:ln w="9525">
            <a:noFill/>
            <a:miter lim="800000"/>
            <a:headEnd/>
            <a:tailEnd/>
          </a:ln>
          <a:effec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Porównania ciągów tekstowych</a:t>
            </a:r>
            <a:endParaRPr lang="pl-PL" dirty="0"/>
          </a:p>
        </p:txBody>
      </p:sp>
      <p:pic>
        <p:nvPicPr>
          <p:cNvPr id="64514" name="Picture 2"/>
          <p:cNvPicPr>
            <a:picLocks noChangeAspect="1" noChangeArrowheads="1"/>
          </p:cNvPicPr>
          <p:nvPr/>
        </p:nvPicPr>
        <p:blipFill>
          <a:blip r:embed="rId2"/>
          <a:srcRect/>
          <a:stretch>
            <a:fillRect/>
          </a:stretch>
        </p:blipFill>
        <p:spPr bwMode="auto">
          <a:xfrm>
            <a:off x="571472" y="1785926"/>
            <a:ext cx="3459640" cy="642942"/>
          </a:xfrm>
          <a:prstGeom prst="rect">
            <a:avLst/>
          </a:prstGeom>
          <a:noFill/>
          <a:ln w="9525">
            <a:noFill/>
            <a:miter lim="800000"/>
            <a:headEnd/>
            <a:tailEnd/>
          </a:ln>
          <a:effectLst/>
        </p:spPr>
      </p:pic>
      <p:pic>
        <p:nvPicPr>
          <p:cNvPr id="64515" name="Picture 3"/>
          <p:cNvPicPr>
            <a:picLocks noGrp="1" noChangeAspect="1" noChangeArrowheads="1"/>
          </p:cNvPicPr>
          <p:nvPr>
            <p:ph sz="quarter" idx="1"/>
          </p:nvPr>
        </p:nvPicPr>
        <p:blipFill>
          <a:blip r:embed="rId3"/>
          <a:srcRect/>
          <a:stretch>
            <a:fillRect/>
          </a:stretch>
        </p:blipFill>
        <p:spPr bwMode="auto">
          <a:xfrm>
            <a:off x="4429124" y="1571612"/>
            <a:ext cx="2357454" cy="1352514"/>
          </a:xfrm>
          <a:prstGeom prst="rect">
            <a:avLst/>
          </a:prstGeom>
          <a:noFill/>
          <a:ln w="9525">
            <a:noFill/>
            <a:miter lim="800000"/>
            <a:headEnd/>
            <a:tailEnd/>
          </a:ln>
          <a:effectLst/>
        </p:spPr>
      </p:pic>
      <p:pic>
        <p:nvPicPr>
          <p:cNvPr id="64516" name="Picture 4"/>
          <p:cNvPicPr>
            <a:picLocks noChangeAspect="1" noChangeArrowheads="1"/>
          </p:cNvPicPr>
          <p:nvPr/>
        </p:nvPicPr>
        <p:blipFill>
          <a:blip r:embed="rId4"/>
          <a:srcRect/>
          <a:stretch>
            <a:fillRect/>
          </a:stretch>
        </p:blipFill>
        <p:spPr bwMode="auto">
          <a:xfrm>
            <a:off x="928662" y="3500438"/>
            <a:ext cx="3036815" cy="571504"/>
          </a:xfrm>
          <a:prstGeom prst="rect">
            <a:avLst/>
          </a:prstGeom>
          <a:noFill/>
          <a:ln w="9525">
            <a:noFill/>
            <a:miter lim="800000"/>
            <a:headEnd/>
            <a:tailEnd/>
          </a:ln>
          <a:effec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Przeszukiwanie</a:t>
            </a:r>
            <a:endParaRPr lang="pl-PL" dirty="0"/>
          </a:p>
        </p:txBody>
      </p:sp>
      <p:sp>
        <p:nvSpPr>
          <p:cNvPr id="3" name="Symbol zastępczy zawartości 2"/>
          <p:cNvSpPr>
            <a:spLocks noGrp="1"/>
          </p:cNvSpPr>
          <p:nvPr>
            <p:ph sz="quarter" idx="1"/>
          </p:nvPr>
        </p:nvSpPr>
        <p:spPr/>
        <p:txBody>
          <a:bodyPr>
            <a:normAutofit fontScale="92500" lnSpcReduction="20000"/>
          </a:bodyPr>
          <a:lstStyle/>
          <a:p>
            <a:r>
              <a:rPr lang="pl-PL" dirty="0" smtClean="0"/>
              <a:t>Przeszukiwanie ciągów to kolejna przydatna operacja. Na jej wykonywanie pozwala cały zestaw funkcji, którymi są m.in.: </a:t>
            </a:r>
            <a:r>
              <a:rPr lang="pl-PL" b="1" dirty="0" err="1" smtClean="0"/>
              <a:t>strpos</a:t>
            </a:r>
            <a:r>
              <a:rPr lang="pl-PL" b="1" dirty="0" smtClean="0"/>
              <a:t>, </a:t>
            </a:r>
            <a:r>
              <a:rPr lang="pl-PL" b="1" dirty="0" err="1" smtClean="0"/>
              <a:t>strrpos</a:t>
            </a:r>
            <a:r>
              <a:rPr lang="pl-PL" b="1" dirty="0" smtClean="0"/>
              <a:t>, </a:t>
            </a:r>
            <a:r>
              <a:rPr lang="pl-PL" b="1" dirty="0" err="1" smtClean="0"/>
              <a:t>stripos</a:t>
            </a:r>
            <a:r>
              <a:rPr lang="pl-PL" b="1" dirty="0" smtClean="0"/>
              <a:t>, </a:t>
            </a:r>
            <a:r>
              <a:rPr lang="pl-PL" b="1" dirty="0" err="1" smtClean="0"/>
              <a:t>strripos</a:t>
            </a:r>
            <a:r>
              <a:rPr lang="pl-PL" b="1" dirty="0" smtClean="0"/>
              <a:t>, </a:t>
            </a:r>
            <a:r>
              <a:rPr lang="pl-PL" b="1" dirty="0" err="1" smtClean="0"/>
              <a:t>strstr</a:t>
            </a:r>
            <a:r>
              <a:rPr lang="pl-PL" b="1" dirty="0" smtClean="0"/>
              <a:t> i </a:t>
            </a:r>
            <a:r>
              <a:rPr lang="pl-PL" b="1" dirty="0" err="1" smtClean="0"/>
              <a:t>stristr</a:t>
            </a:r>
            <a:r>
              <a:rPr lang="pl-PL" dirty="0" smtClean="0"/>
              <a:t>. </a:t>
            </a:r>
          </a:p>
          <a:p>
            <a:r>
              <a:rPr lang="pl-PL" dirty="0" smtClean="0"/>
              <a:t>Funkcja </a:t>
            </a:r>
            <a:r>
              <a:rPr lang="pl-PL" b="1" dirty="0" err="1" smtClean="0"/>
              <a:t>strpos</a:t>
            </a:r>
            <a:r>
              <a:rPr lang="pl-PL" dirty="0" smtClean="0"/>
              <a:t> zwraca numer pierwszej pozycji poszukiwanego ciągu. Jej wywołanie ma postać: </a:t>
            </a:r>
            <a:r>
              <a:rPr lang="pl-PL" b="1" dirty="0" err="1" smtClean="0"/>
              <a:t>strpos</a:t>
            </a:r>
            <a:r>
              <a:rPr lang="pl-PL" b="1" dirty="0" smtClean="0"/>
              <a:t>("ciąg przeszukiwany", "ciąg poszukiwany"[, start]) </a:t>
            </a:r>
          </a:p>
          <a:p>
            <a:endParaRPr lang="pl-PL" b="1" dirty="0" smtClean="0"/>
          </a:p>
          <a:p>
            <a:r>
              <a:rPr lang="pl-PL" dirty="0" smtClean="0"/>
              <a:t>Przeszukiwanie rozpoczyna się od początku ciągu lub od pozycji wskazywanej przez opcjonalny argument start (o ile występuje). Przy tym pozycje przeszukiwanego ciągu numerowane są od 0 (czyli pierwsza litera znajduje się na zerowej pozycji).</a:t>
            </a:r>
          </a:p>
          <a:p>
            <a:r>
              <a:rPr lang="pl-PL" dirty="0" smtClean="0"/>
              <a:t> Przykładowe wywołanie: $</a:t>
            </a:r>
            <a:r>
              <a:rPr lang="pl-PL" dirty="0" err="1" smtClean="0"/>
              <a:t>pos</a:t>
            </a:r>
            <a:r>
              <a:rPr lang="pl-PL" dirty="0" smtClean="0"/>
              <a:t> = </a:t>
            </a:r>
            <a:r>
              <a:rPr lang="pl-PL" dirty="0" err="1" smtClean="0"/>
              <a:t>strpos</a:t>
            </a:r>
            <a:r>
              <a:rPr lang="pl-PL" dirty="0" smtClean="0"/>
              <a:t>("</a:t>
            </a:r>
            <a:r>
              <a:rPr lang="pl-PL" dirty="0" err="1" smtClean="0"/>
              <a:t>abcdefg</a:t>
            </a:r>
            <a:r>
              <a:rPr lang="pl-PL" dirty="0" smtClean="0"/>
              <a:t>", "</a:t>
            </a:r>
            <a:r>
              <a:rPr lang="pl-PL" dirty="0" err="1" smtClean="0"/>
              <a:t>cde</a:t>
            </a:r>
            <a:r>
              <a:rPr lang="pl-PL" dirty="0" smtClean="0"/>
              <a:t>"); spowoduje przypisanie zmiennej $</a:t>
            </a:r>
            <a:r>
              <a:rPr lang="pl-PL" dirty="0" err="1" smtClean="0"/>
              <a:t>pos</a:t>
            </a:r>
            <a:r>
              <a:rPr lang="pl-PL" dirty="0" smtClean="0"/>
              <a:t> wartości 2.</a:t>
            </a:r>
            <a:endParaRPr lang="pl-PL"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Cd </a:t>
            </a:r>
            <a:endParaRPr lang="pl-PL" dirty="0"/>
          </a:p>
        </p:txBody>
      </p:sp>
      <p:sp>
        <p:nvSpPr>
          <p:cNvPr id="3" name="Symbol zastępczy zawartości 2"/>
          <p:cNvSpPr>
            <a:spLocks noGrp="1"/>
          </p:cNvSpPr>
          <p:nvPr>
            <p:ph sz="quarter" idx="1"/>
          </p:nvPr>
        </p:nvSpPr>
        <p:spPr/>
        <p:txBody>
          <a:bodyPr/>
          <a:lstStyle/>
          <a:p>
            <a:r>
              <a:rPr lang="pl-PL" dirty="0" smtClean="0"/>
              <a:t>Odmianą </a:t>
            </a:r>
            <a:r>
              <a:rPr lang="pl-PL" dirty="0" err="1" smtClean="0"/>
              <a:t>strpos</a:t>
            </a:r>
            <a:r>
              <a:rPr lang="pl-PL" dirty="0" smtClean="0"/>
              <a:t> jest </a:t>
            </a:r>
            <a:r>
              <a:rPr lang="pl-PL" b="1" dirty="0" err="1" smtClean="0"/>
              <a:t>stripos</a:t>
            </a:r>
            <a:r>
              <a:rPr lang="pl-PL" dirty="0" smtClean="0"/>
              <a:t>. Działa ona prawie identycznie jak </a:t>
            </a:r>
            <a:r>
              <a:rPr lang="pl-PL" dirty="0" err="1" smtClean="0"/>
              <a:t>strpos</a:t>
            </a:r>
            <a:r>
              <a:rPr lang="pl-PL" dirty="0" smtClean="0"/>
              <a:t>, lecz nie rozróżnia wielkości liter.</a:t>
            </a:r>
          </a:p>
          <a:p>
            <a:r>
              <a:rPr lang="pl-PL" dirty="0" smtClean="0"/>
              <a:t>Oprócz opisanych wyżej istnieją jeszcze dwie inne przydatne funkcje przeszukujące ciągi — </a:t>
            </a:r>
            <a:r>
              <a:rPr lang="pl-PL" b="1" dirty="0" err="1" smtClean="0"/>
              <a:t>strstr</a:t>
            </a:r>
            <a:r>
              <a:rPr lang="pl-PL" b="1" dirty="0" smtClean="0"/>
              <a:t> i </a:t>
            </a:r>
            <a:r>
              <a:rPr lang="pl-PL" b="1" dirty="0" err="1" smtClean="0"/>
              <a:t>stristr</a:t>
            </a:r>
            <a:r>
              <a:rPr lang="pl-PL" dirty="0" smtClean="0"/>
              <a:t>. </a:t>
            </a:r>
          </a:p>
          <a:p>
            <a:r>
              <a:rPr lang="pl-PL" b="1" dirty="0" smtClean="0"/>
              <a:t>$</a:t>
            </a:r>
            <a:r>
              <a:rPr lang="pl-PL" b="1" dirty="0" err="1" smtClean="0"/>
              <a:t>str</a:t>
            </a:r>
            <a:r>
              <a:rPr lang="pl-PL" b="1" dirty="0" smtClean="0"/>
              <a:t> = </a:t>
            </a:r>
            <a:r>
              <a:rPr lang="pl-PL" b="1" dirty="0" err="1" smtClean="0"/>
              <a:t>strstr</a:t>
            </a:r>
            <a:r>
              <a:rPr lang="pl-PL" b="1" dirty="0" smtClean="0"/>
              <a:t>("</a:t>
            </a:r>
            <a:r>
              <a:rPr lang="pl-PL" b="1" dirty="0" err="1" smtClean="0"/>
              <a:t>abcdefg</a:t>
            </a:r>
            <a:r>
              <a:rPr lang="pl-PL" b="1" dirty="0" smtClean="0"/>
              <a:t>", "de"); spowoduje przypisanie zmiennej $</a:t>
            </a:r>
            <a:r>
              <a:rPr lang="pl-PL" b="1" dirty="0" err="1" smtClean="0"/>
              <a:t>str</a:t>
            </a:r>
            <a:r>
              <a:rPr lang="pl-PL" b="1" dirty="0" smtClean="0"/>
              <a:t> wartości </a:t>
            </a:r>
            <a:r>
              <a:rPr lang="pl-PL" b="1" dirty="0" err="1" smtClean="0"/>
              <a:t>defg</a:t>
            </a:r>
            <a:endParaRPr lang="pl-PL" b="1"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Tablice</a:t>
            </a:r>
            <a:endParaRPr lang="pl-PL" dirty="0"/>
          </a:p>
        </p:txBody>
      </p:sp>
      <p:sp>
        <p:nvSpPr>
          <p:cNvPr id="3" name="Symbol zastępczy zawartości 2"/>
          <p:cNvSpPr>
            <a:spLocks noGrp="1"/>
          </p:cNvSpPr>
          <p:nvPr>
            <p:ph sz="quarter" idx="1"/>
          </p:nvPr>
        </p:nvSpPr>
        <p:spPr/>
        <p:txBody>
          <a:bodyPr/>
          <a:lstStyle/>
          <a:p>
            <a:endParaRPr lang="pl-PL" dirty="0"/>
          </a:p>
        </p:txBody>
      </p:sp>
      <p:pic>
        <p:nvPicPr>
          <p:cNvPr id="65538" name="Picture 2"/>
          <p:cNvPicPr>
            <a:picLocks noChangeAspect="1" noChangeArrowheads="1"/>
          </p:cNvPicPr>
          <p:nvPr/>
        </p:nvPicPr>
        <p:blipFill>
          <a:blip r:embed="rId2"/>
          <a:srcRect/>
          <a:stretch>
            <a:fillRect/>
          </a:stretch>
        </p:blipFill>
        <p:spPr bwMode="auto">
          <a:xfrm>
            <a:off x="714348" y="1285860"/>
            <a:ext cx="2786082" cy="2024668"/>
          </a:xfrm>
          <a:prstGeom prst="rect">
            <a:avLst/>
          </a:prstGeom>
          <a:noFill/>
          <a:ln w="9525">
            <a:noFill/>
            <a:miter lim="800000"/>
            <a:headEnd/>
            <a:tailEnd/>
          </a:ln>
          <a:effectLst/>
        </p:spPr>
      </p:pic>
      <p:pic>
        <p:nvPicPr>
          <p:cNvPr id="65539" name="Picture 3"/>
          <p:cNvPicPr>
            <a:picLocks noChangeAspect="1" noChangeArrowheads="1"/>
          </p:cNvPicPr>
          <p:nvPr/>
        </p:nvPicPr>
        <p:blipFill>
          <a:blip r:embed="rId3"/>
          <a:srcRect/>
          <a:stretch>
            <a:fillRect/>
          </a:stretch>
        </p:blipFill>
        <p:spPr bwMode="auto">
          <a:xfrm>
            <a:off x="928662" y="3500438"/>
            <a:ext cx="4962525" cy="25527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8. Obsługa </a:t>
            </a:r>
            <a:r>
              <a:rPr lang="pl-PL" dirty="0" smtClean="0"/>
              <a:t>błędów</a:t>
            </a:r>
            <a:endParaRPr lang="pl-PL" dirty="0"/>
          </a:p>
        </p:txBody>
      </p:sp>
      <p:sp>
        <p:nvSpPr>
          <p:cNvPr id="3" name="Symbol zastępczy zawartości 2"/>
          <p:cNvSpPr>
            <a:spLocks noGrp="1"/>
          </p:cNvSpPr>
          <p:nvPr>
            <p:ph sz="quarter" idx="1"/>
          </p:nvPr>
        </p:nvSpPr>
        <p:spPr/>
        <p:txBody>
          <a:bodyPr/>
          <a:lstStyle/>
          <a:p>
            <a:r>
              <a:rPr lang="pl-PL" b="1" dirty="0" err="1" smtClean="0"/>
              <a:t>JavaScript</a:t>
            </a:r>
            <a:r>
              <a:rPr lang="pl-PL" dirty="0" smtClean="0"/>
              <a:t>: Obsługuje wyjątki poprzez </a:t>
            </a:r>
            <a:r>
              <a:rPr lang="pl-PL" dirty="0" err="1" smtClean="0"/>
              <a:t>try...catch</a:t>
            </a:r>
            <a:r>
              <a:rPr lang="pl-PL" dirty="0" smtClean="0"/>
              <a:t>, co umożliwia przechwytywanie błędów i ich obsługę. </a:t>
            </a:r>
            <a:r>
              <a:rPr lang="pl-PL" dirty="0" err="1" smtClean="0"/>
              <a:t>JavaScript</a:t>
            </a:r>
            <a:r>
              <a:rPr lang="pl-PL" dirty="0" smtClean="0"/>
              <a:t> może mieć problemy z błędami </a:t>
            </a:r>
            <a:r>
              <a:rPr lang="pl-PL" dirty="0" err="1" smtClean="0"/>
              <a:t>runtime</a:t>
            </a:r>
            <a:r>
              <a:rPr lang="pl-PL" dirty="0" smtClean="0"/>
              <a:t> w kodzie asynchronicznym, jeśli nie jest odpowiednio zarządzany</a:t>
            </a:r>
            <a:r>
              <a:rPr lang="pl-PL" dirty="0" smtClean="0"/>
              <a:t>.</a:t>
            </a:r>
          </a:p>
          <a:p>
            <a:r>
              <a:rPr lang="pl-PL" b="1" dirty="0" smtClean="0"/>
              <a:t>PHP</a:t>
            </a:r>
            <a:r>
              <a:rPr lang="pl-PL" dirty="0" smtClean="0"/>
              <a:t>: Obsługuje wyjątki od wersji 5, a struktura </a:t>
            </a:r>
            <a:r>
              <a:rPr lang="pl-PL" dirty="0" err="1" smtClean="0"/>
              <a:t>try...catch</a:t>
            </a:r>
            <a:r>
              <a:rPr lang="pl-PL" dirty="0" smtClean="0"/>
              <a:t> jest dobrze rozwinięta. Błędy są przechwytywane i obsługiwane na poziomie serwera</a:t>
            </a:r>
            <a:endParaRPr lang="pl-PL"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Typy danych w tablicach</a:t>
            </a:r>
            <a:endParaRPr lang="pl-PL" dirty="0"/>
          </a:p>
        </p:txBody>
      </p:sp>
      <p:sp>
        <p:nvSpPr>
          <p:cNvPr id="3" name="Symbol zastępczy zawartości 2"/>
          <p:cNvSpPr>
            <a:spLocks noGrp="1"/>
          </p:cNvSpPr>
          <p:nvPr>
            <p:ph sz="quarter" idx="1"/>
          </p:nvPr>
        </p:nvSpPr>
        <p:spPr/>
        <p:txBody>
          <a:bodyPr/>
          <a:lstStyle/>
          <a:p>
            <a:r>
              <a:rPr lang="pl-PL" dirty="0" smtClean="0"/>
              <a:t>W PHP wartości w poszczególnych komórkach tablicy nie muszą być tego samego typu (w odróżnieniu od wielu innych języków programowania). Prawidłowa będzie zatem konstrukcja w postaci: </a:t>
            </a:r>
          </a:p>
          <a:p>
            <a:r>
              <a:rPr lang="pl-PL" b="1" dirty="0" smtClean="0"/>
              <a:t>$</a:t>
            </a:r>
            <a:r>
              <a:rPr lang="pl-PL" b="1" dirty="0" err="1" smtClean="0"/>
              <a:t>tab</a:t>
            </a:r>
            <a:r>
              <a:rPr lang="pl-PL" b="1" dirty="0" smtClean="0"/>
              <a:t> = </a:t>
            </a:r>
            <a:r>
              <a:rPr lang="pl-PL" b="1" dirty="0" err="1" smtClean="0"/>
              <a:t>array</a:t>
            </a:r>
            <a:r>
              <a:rPr lang="pl-PL" b="1" dirty="0" smtClean="0"/>
              <a:t>("czerwony", 10, 1.14);</a:t>
            </a:r>
            <a:endParaRPr lang="pl-PL" b="1"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Tablice asocjacyjne</a:t>
            </a:r>
            <a:endParaRPr lang="pl-PL" dirty="0"/>
          </a:p>
        </p:txBody>
      </p:sp>
      <p:sp>
        <p:nvSpPr>
          <p:cNvPr id="3" name="Symbol zastępczy zawartości 2"/>
          <p:cNvSpPr>
            <a:spLocks noGrp="1"/>
          </p:cNvSpPr>
          <p:nvPr>
            <p:ph sz="quarter" idx="1"/>
          </p:nvPr>
        </p:nvSpPr>
        <p:spPr/>
        <p:txBody>
          <a:bodyPr/>
          <a:lstStyle/>
          <a:p>
            <a:r>
              <a:rPr lang="pl-PL" dirty="0" smtClean="0"/>
              <a:t>W tablicach tego typu każdemu indeksowi można nadać unikalną nazwę, czyli zamiast indeksów 0, 1, 2 itd. mogą występować indeksy: kolor, autor, procesor itp.</a:t>
            </a:r>
          </a:p>
          <a:p>
            <a:endParaRPr lang="pl-PL" dirty="0"/>
          </a:p>
        </p:txBody>
      </p:sp>
      <p:pic>
        <p:nvPicPr>
          <p:cNvPr id="66562" name="Picture 2"/>
          <p:cNvPicPr>
            <a:picLocks noChangeAspect="1" noChangeArrowheads="1"/>
          </p:cNvPicPr>
          <p:nvPr/>
        </p:nvPicPr>
        <p:blipFill>
          <a:blip r:embed="rId2"/>
          <a:srcRect/>
          <a:stretch>
            <a:fillRect/>
          </a:stretch>
        </p:blipFill>
        <p:spPr bwMode="auto">
          <a:xfrm>
            <a:off x="1928794" y="3071810"/>
            <a:ext cx="4962525" cy="2286000"/>
          </a:xfrm>
          <a:prstGeom prst="rect">
            <a:avLst/>
          </a:prstGeom>
          <a:noFill/>
          <a:ln w="9525">
            <a:noFill/>
            <a:miter lim="800000"/>
            <a:headEnd/>
            <a:tailEnd/>
          </a:ln>
          <a:effec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Operacje na tablicach</a:t>
            </a:r>
            <a:endParaRPr lang="pl-PL" dirty="0"/>
          </a:p>
        </p:txBody>
      </p:sp>
      <p:sp>
        <p:nvSpPr>
          <p:cNvPr id="3" name="Symbol zastępczy zawartości 2"/>
          <p:cNvSpPr>
            <a:spLocks noGrp="1"/>
          </p:cNvSpPr>
          <p:nvPr>
            <p:ph sz="quarter" idx="1"/>
          </p:nvPr>
        </p:nvSpPr>
        <p:spPr/>
        <p:txBody>
          <a:bodyPr/>
          <a:lstStyle/>
          <a:p>
            <a:endParaRPr lang="pl-PL" dirty="0"/>
          </a:p>
        </p:txBody>
      </p:sp>
      <p:pic>
        <p:nvPicPr>
          <p:cNvPr id="67586" name="Picture 2"/>
          <p:cNvPicPr>
            <a:picLocks noChangeAspect="1" noChangeArrowheads="1"/>
          </p:cNvPicPr>
          <p:nvPr/>
        </p:nvPicPr>
        <p:blipFill>
          <a:blip r:embed="rId2"/>
          <a:srcRect/>
          <a:stretch>
            <a:fillRect/>
          </a:stretch>
        </p:blipFill>
        <p:spPr bwMode="auto">
          <a:xfrm>
            <a:off x="785785" y="1643050"/>
            <a:ext cx="5454501" cy="785818"/>
          </a:xfrm>
          <a:prstGeom prst="rect">
            <a:avLst/>
          </a:prstGeom>
          <a:noFill/>
          <a:ln w="9525">
            <a:noFill/>
            <a:miter lim="800000"/>
            <a:headEnd/>
            <a:tailEnd/>
          </a:ln>
          <a:effectLst/>
        </p:spPr>
      </p:pic>
      <p:pic>
        <p:nvPicPr>
          <p:cNvPr id="67587" name="Picture 3"/>
          <p:cNvPicPr>
            <a:picLocks noChangeAspect="1" noChangeArrowheads="1"/>
          </p:cNvPicPr>
          <p:nvPr/>
        </p:nvPicPr>
        <p:blipFill>
          <a:blip r:embed="rId3"/>
          <a:srcRect/>
          <a:stretch>
            <a:fillRect/>
          </a:stretch>
        </p:blipFill>
        <p:spPr bwMode="auto">
          <a:xfrm>
            <a:off x="642910" y="2643182"/>
            <a:ext cx="8074236" cy="1000132"/>
          </a:xfrm>
          <a:prstGeom prst="rect">
            <a:avLst/>
          </a:prstGeom>
          <a:noFill/>
          <a:ln w="9525">
            <a:noFill/>
            <a:miter lim="800000"/>
            <a:headEnd/>
            <a:tailEnd/>
          </a:ln>
          <a:effectLst/>
        </p:spPr>
      </p:pic>
      <p:pic>
        <p:nvPicPr>
          <p:cNvPr id="67588" name="Picture 4"/>
          <p:cNvPicPr>
            <a:picLocks noChangeAspect="1" noChangeArrowheads="1"/>
          </p:cNvPicPr>
          <p:nvPr/>
        </p:nvPicPr>
        <p:blipFill>
          <a:blip r:embed="rId4"/>
          <a:srcRect/>
          <a:stretch>
            <a:fillRect/>
          </a:stretch>
        </p:blipFill>
        <p:spPr bwMode="auto">
          <a:xfrm>
            <a:off x="1500166" y="4000504"/>
            <a:ext cx="7404452" cy="928694"/>
          </a:xfrm>
          <a:prstGeom prst="rect">
            <a:avLst/>
          </a:prstGeom>
          <a:noFill/>
          <a:ln w="9525">
            <a:noFill/>
            <a:miter lim="800000"/>
            <a:headEnd/>
            <a:tailEnd/>
          </a:ln>
          <a:effec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Ustalanie liczby elementów</a:t>
            </a:r>
            <a:endParaRPr lang="pl-PL" dirty="0"/>
          </a:p>
        </p:txBody>
      </p:sp>
      <p:sp>
        <p:nvSpPr>
          <p:cNvPr id="3" name="Symbol zastępczy zawartości 2"/>
          <p:cNvSpPr>
            <a:spLocks noGrp="1"/>
          </p:cNvSpPr>
          <p:nvPr>
            <p:ph sz="quarter" idx="1"/>
          </p:nvPr>
        </p:nvSpPr>
        <p:spPr/>
        <p:txBody>
          <a:bodyPr/>
          <a:lstStyle/>
          <a:p>
            <a:endParaRPr lang="pl-PL"/>
          </a:p>
        </p:txBody>
      </p:sp>
      <p:pic>
        <p:nvPicPr>
          <p:cNvPr id="68610" name="Picture 2"/>
          <p:cNvPicPr>
            <a:picLocks noChangeAspect="1" noChangeArrowheads="1"/>
          </p:cNvPicPr>
          <p:nvPr/>
        </p:nvPicPr>
        <p:blipFill>
          <a:blip r:embed="rId3"/>
          <a:srcRect/>
          <a:stretch>
            <a:fillRect/>
          </a:stretch>
        </p:blipFill>
        <p:spPr bwMode="auto">
          <a:xfrm>
            <a:off x="1571604" y="1571612"/>
            <a:ext cx="5072098" cy="2109881"/>
          </a:xfrm>
          <a:prstGeom prst="rect">
            <a:avLst/>
          </a:prstGeom>
          <a:noFill/>
          <a:ln w="9525">
            <a:noFill/>
            <a:miter lim="800000"/>
            <a:headEnd/>
            <a:tailEnd/>
          </a:ln>
          <a:effec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Sortowanie</a:t>
            </a:r>
            <a:endParaRPr lang="pl-PL" dirty="0"/>
          </a:p>
        </p:txBody>
      </p:sp>
      <p:sp>
        <p:nvSpPr>
          <p:cNvPr id="3" name="Symbol zastępczy zawartości 2"/>
          <p:cNvSpPr>
            <a:spLocks noGrp="1"/>
          </p:cNvSpPr>
          <p:nvPr>
            <p:ph sz="quarter" idx="1"/>
          </p:nvPr>
        </p:nvSpPr>
        <p:spPr/>
        <p:txBody>
          <a:bodyPr/>
          <a:lstStyle/>
          <a:p>
            <a:r>
              <a:rPr lang="pl-PL" dirty="0" err="1" smtClean="0"/>
              <a:t>rsort</a:t>
            </a:r>
            <a:r>
              <a:rPr lang="pl-PL" dirty="0" smtClean="0"/>
              <a:t>- od końca</a:t>
            </a:r>
          </a:p>
          <a:p>
            <a:r>
              <a:rPr lang="pl-PL" dirty="0" err="1" smtClean="0"/>
              <a:t>asort</a:t>
            </a:r>
            <a:r>
              <a:rPr lang="pl-PL" dirty="0" smtClean="0"/>
              <a:t> i </a:t>
            </a:r>
            <a:r>
              <a:rPr lang="pl-PL" dirty="0" err="1" smtClean="0"/>
              <a:t>ksort</a:t>
            </a:r>
            <a:r>
              <a:rPr lang="pl-PL" dirty="0" smtClean="0"/>
              <a:t> – tablice </a:t>
            </a:r>
          </a:p>
          <a:p>
            <a:pPr>
              <a:buNone/>
            </a:pPr>
            <a:r>
              <a:rPr lang="pl-PL" dirty="0" smtClean="0"/>
              <a:t>asocjacyjne </a:t>
            </a:r>
          </a:p>
          <a:p>
            <a:pPr>
              <a:buNone/>
            </a:pPr>
            <a:r>
              <a:rPr lang="pl-PL" dirty="0" smtClean="0"/>
              <a:t>Pierwsza z nich sortuje</a:t>
            </a:r>
          </a:p>
          <a:p>
            <a:pPr>
              <a:buNone/>
            </a:pPr>
            <a:r>
              <a:rPr lang="pl-PL" dirty="0" smtClean="0"/>
              <a:t> tablice względem wartości</a:t>
            </a:r>
          </a:p>
          <a:p>
            <a:pPr>
              <a:buNone/>
            </a:pPr>
            <a:r>
              <a:rPr lang="pl-PL" dirty="0" smtClean="0"/>
              <a:t> poszczególnych kluczy, </a:t>
            </a:r>
          </a:p>
          <a:p>
            <a:pPr>
              <a:buNone/>
            </a:pPr>
            <a:r>
              <a:rPr lang="pl-PL" dirty="0" smtClean="0"/>
              <a:t>natomiast druga — </a:t>
            </a:r>
          </a:p>
          <a:p>
            <a:pPr>
              <a:buNone/>
            </a:pPr>
            <a:r>
              <a:rPr lang="pl-PL" dirty="0" smtClean="0"/>
              <a:t>względem nazw kluczy.</a:t>
            </a:r>
            <a:endParaRPr lang="pl-PL" dirty="0"/>
          </a:p>
        </p:txBody>
      </p:sp>
      <p:pic>
        <p:nvPicPr>
          <p:cNvPr id="69634" name="Picture 2"/>
          <p:cNvPicPr>
            <a:picLocks noChangeAspect="1" noChangeArrowheads="1"/>
          </p:cNvPicPr>
          <p:nvPr/>
        </p:nvPicPr>
        <p:blipFill>
          <a:blip r:embed="rId2"/>
          <a:srcRect/>
          <a:stretch>
            <a:fillRect/>
          </a:stretch>
        </p:blipFill>
        <p:spPr bwMode="auto">
          <a:xfrm>
            <a:off x="4286248" y="285728"/>
            <a:ext cx="4619625" cy="4752975"/>
          </a:xfrm>
          <a:prstGeom prst="rect">
            <a:avLst/>
          </a:prstGeom>
          <a:noFill/>
          <a:ln w="9525">
            <a:noFill/>
            <a:miter lim="800000"/>
            <a:headEnd/>
            <a:tailEnd/>
          </a:ln>
          <a:effec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smtClean="0"/>
              <a:t>usort</a:t>
            </a:r>
            <a:endParaRPr lang="pl-PL" dirty="0"/>
          </a:p>
        </p:txBody>
      </p:sp>
      <p:sp>
        <p:nvSpPr>
          <p:cNvPr id="3" name="Symbol zastępczy zawartości 2"/>
          <p:cNvSpPr>
            <a:spLocks noGrp="1"/>
          </p:cNvSpPr>
          <p:nvPr>
            <p:ph sz="quarter" idx="1"/>
          </p:nvPr>
        </p:nvSpPr>
        <p:spPr/>
        <p:txBody>
          <a:bodyPr>
            <a:normAutofit fontScale="92500"/>
          </a:bodyPr>
          <a:lstStyle/>
          <a:p>
            <a:r>
              <a:rPr lang="pl-PL" dirty="0" smtClean="0"/>
              <a:t>Schematyczna konstrukcja jest następująca: </a:t>
            </a:r>
          </a:p>
          <a:p>
            <a:r>
              <a:rPr lang="pl-PL" dirty="0" err="1" smtClean="0"/>
              <a:t>usort</a:t>
            </a:r>
            <a:r>
              <a:rPr lang="pl-PL" dirty="0" smtClean="0"/>
              <a:t>($tablica, '</a:t>
            </a:r>
            <a:r>
              <a:rPr lang="pl-PL" dirty="0" err="1" smtClean="0"/>
              <a:t>nazwa_funkcji</a:t>
            </a:r>
            <a:r>
              <a:rPr lang="pl-PL" dirty="0" smtClean="0"/>
              <a:t>')</a:t>
            </a:r>
          </a:p>
          <a:p>
            <a:r>
              <a:rPr lang="pl-PL" dirty="0" smtClean="0"/>
              <a:t> tablica to nazwa tablicy, której elementy będą sortowane, a </a:t>
            </a:r>
            <a:r>
              <a:rPr lang="pl-PL" dirty="0" err="1" smtClean="0"/>
              <a:t>nazwa_funkcji</a:t>
            </a:r>
            <a:r>
              <a:rPr lang="pl-PL" dirty="0" smtClean="0"/>
              <a:t> to nazwa funkcji porównującej dwa elementy. </a:t>
            </a:r>
          </a:p>
          <a:p>
            <a:r>
              <a:rPr lang="pl-PL" dirty="0" smtClean="0"/>
              <a:t>Ta ostatnia funkcja będzie otrzymywała w postaci argumentów dwa elementy sortowanej tablicy, musi natomiast zwracać: </a:t>
            </a:r>
          </a:p>
          <a:p>
            <a:r>
              <a:rPr lang="pl-PL" dirty="0" smtClean="0"/>
              <a:t> wartość mniejszą od 0, jeśli pierwszy argument jest mniejszy od drugiego;</a:t>
            </a:r>
          </a:p>
          <a:p>
            <a:r>
              <a:rPr lang="pl-PL" dirty="0" smtClean="0"/>
              <a:t>  wartość większą od 0, jeśli pierwszy argument jest większy od drugiego; </a:t>
            </a:r>
          </a:p>
          <a:p>
            <a:r>
              <a:rPr lang="pl-PL" dirty="0" smtClean="0"/>
              <a:t> wartość równą 0, jeśli argumenty są sobie równe</a:t>
            </a:r>
            <a:endParaRPr lang="pl-PL"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Operacje na strukturze systemu plików</a:t>
            </a:r>
            <a:endParaRPr lang="pl-PL" dirty="0"/>
          </a:p>
        </p:txBody>
      </p:sp>
      <p:sp>
        <p:nvSpPr>
          <p:cNvPr id="3" name="Symbol zastępczy zawartości 2"/>
          <p:cNvSpPr>
            <a:spLocks noGrp="1"/>
          </p:cNvSpPr>
          <p:nvPr>
            <p:ph sz="quarter" idx="1"/>
          </p:nvPr>
        </p:nvSpPr>
        <p:spPr/>
        <p:txBody>
          <a:bodyPr/>
          <a:lstStyle/>
          <a:p>
            <a:endParaRPr lang="pl-PL"/>
          </a:p>
        </p:txBody>
      </p:sp>
      <p:pic>
        <p:nvPicPr>
          <p:cNvPr id="1026" name="Picture 2"/>
          <p:cNvPicPr>
            <a:picLocks noChangeAspect="1" noChangeArrowheads="1"/>
          </p:cNvPicPr>
          <p:nvPr/>
        </p:nvPicPr>
        <p:blipFill>
          <a:blip r:embed="rId2"/>
          <a:srcRect/>
          <a:stretch>
            <a:fillRect/>
          </a:stretch>
        </p:blipFill>
        <p:spPr bwMode="auto">
          <a:xfrm>
            <a:off x="1428728" y="1571612"/>
            <a:ext cx="5857916" cy="3360878"/>
          </a:xfrm>
          <a:prstGeom prst="rect">
            <a:avLst/>
          </a:prstGeom>
          <a:noFill/>
          <a:ln w="9525">
            <a:noFill/>
            <a:miter lim="800000"/>
            <a:headEnd/>
            <a:tailEnd/>
          </a:ln>
          <a:effec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Odczyt zawartości katalogu</a:t>
            </a:r>
            <a:endParaRPr lang="pl-PL" dirty="0"/>
          </a:p>
        </p:txBody>
      </p:sp>
      <p:sp>
        <p:nvSpPr>
          <p:cNvPr id="3" name="Symbol zastępczy zawartości 2"/>
          <p:cNvSpPr>
            <a:spLocks noGrp="1"/>
          </p:cNvSpPr>
          <p:nvPr>
            <p:ph sz="quarter" idx="1"/>
          </p:nvPr>
        </p:nvSpPr>
        <p:spPr/>
        <p:txBody>
          <a:bodyPr/>
          <a:lstStyle/>
          <a:p>
            <a:r>
              <a:rPr lang="pl-PL" dirty="0" smtClean="0"/>
              <a:t>PHP 5 i nowszych istnieje również funkcja o nazwie </a:t>
            </a:r>
            <a:r>
              <a:rPr lang="pl-PL" b="1" dirty="0" err="1" smtClean="0"/>
              <a:t>scandir</a:t>
            </a:r>
            <a:r>
              <a:rPr lang="pl-PL" b="1" dirty="0" smtClean="0"/>
              <a:t>, </a:t>
            </a:r>
            <a:r>
              <a:rPr lang="pl-PL" dirty="0" smtClean="0"/>
              <a:t>która za jednym wywołaniem pobiera zawartość całego katalogu i zwraca ją w postaci tablicy. Co więcej, uzyskane nazwy plików i katalogów są automatycznie sortowane. Schematyczne wywołanie funkcji </a:t>
            </a:r>
            <a:r>
              <a:rPr lang="pl-PL" b="1" dirty="0" err="1" smtClean="0"/>
              <a:t>scandir</a:t>
            </a:r>
            <a:r>
              <a:rPr lang="pl-PL" dirty="0" smtClean="0"/>
              <a:t> ma postać :</a:t>
            </a:r>
          </a:p>
          <a:p>
            <a:r>
              <a:rPr lang="pl-PL" dirty="0" smtClean="0"/>
              <a:t> </a:t>
            </a:r>
            <a:r>
              <a:rPr lang="pl-PL" b="1" dirty="0" err="1" smtClean="0"/>
              <a:t>scandir</a:t>
            </a:r>
            <a:r>
              <a:rPr lang="pl-PL" b="1" dirty="0" smtClean="0"/>
              <a:t>('</a:t>
            </a:r>
            <a:r>
              <a:rPr lang="pl-PL" b="1" dirty="0" err="1" smtClean="0"/>
              <a:t>nazwa_katalogu</a:t>
            </a:r>
            <a:r>
              <a:rPr lang="pl-PL" b="1" dirty="0" smtClean="0"/>
              <a:t>'[, sortowanie])</a:t>
            </a:r>
            <a:endParaRPr lang="pl-PL" b="1"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Tworzenie katalogu</a:t>
            </a:r>
            <a:endParaRPr lang="pl-PL" dirty="0"/>
          </a:p>
        </p:txBody>
      </p:sp>
      <p:sp>
        <p:nvSpPr>
          <p:cNvPr id="3" name="Symbol zastępczy zawartości 2"/>
          <p:cNvSpPr>
            <a:spLocks noGrp="1"/>
          </p:cNvSpPr>
          <p:nvPr>
            <p:ph sz="quarter" idx="1"/>
          </p:nvPr>
        </p:nvSpPr>
        <p:spPr/>
        <p:txBody>
          <a:bodyPr/>
          <a:lstStyle/>
          <a:p>
            <a:r>
              <a:rPr lang="pl-PL" dirty="0" err="1" smtClean="0"/>
              <a:t>mkdir</a:t>
            </a:r>
            <a:r>
              <a:rPr lang="pl-PL" dirty="0" smtClean="0"/>
              <a:t>('nazwa'[, tryb[, zagnieżdżone]])</a:t>
            </a:r>
          </a:p>
          <a:p>
            <a:r>
              <a:rPr lang="pl-PL" dirty="0" smtClean="0"/>
              <a:t>Tryb-domyślnie 777</a:t>
            </a:r>
          </a:p>
          <a:p>
            <a:r>
              <a:rPr lang="pl-PL" dirty="0" smtClean="0"/>
              <a:t>Nazwa –ścieżka dostępu</a:t>
            </a:r>
          </a:p>
          <a:p>
            <a:r>
              <a:rPr lang="pl-PL" dirty="0" smtClean="0"/>
              <a:t>Zagnieżdżone – </a:t>
            </a:r>
            <a:r>
              <a:rPr lang="pl-PL" dirty="0" err="1" smtClean="0"/>
              <a:t>true</a:t>
            </a:r>
            <a:r>
              <a:rPr lang="pl-PL" dirty="0" smtClean="0"/>
              <a:t>- struktura zagnieżdżona</a:t>
            </a:r>
            <a:endParaRPr lang="pl-PL"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smtClean="0"/>
              <a:t>Operacje na plikach</a:t>
            </a:r>
            <a:endParaRPr lang="pl-PL" dirty="0"/>
          </a:p>
        </p:txBody>
      </p:sp>
      <p:sp>
        <p:nvSpPr>
          <p:cNvPr id="3" name="Symbol zastępczy zawartości 2"/>
          <p:cNvSpPr>
            <a:spLocks noGrp="1"/>
          </p:cNvSpPr>
          <p:nvPr>
            <p:ph sz="quarter" idx="1"/>
          </p:nvPr>
        </p:nvSpPr>
        <p:spPr/>
        <p:txBody>
          <a:bodyPr/>
          <a:lstStyle/>
          <a:p>
            <a:r>
              <a:rPr lang="pl-PL" dirty="0" err="1" smtClean="0"/>
              <a:t>fopen</a:t>
            </a:r>
            <a:r>
              <a:rPr lang="pl-PL" dirty="0" smtClean="0"/>
              <a:t>- tworzenie pliku</a:t>
            </a:r>
          </a:p>
          <a:p>
            <a:r>
              <a:rPr lang="pl-PL" dirty="0" err="1" smtClean="0"/>
              <a:t>unlink</a:t>
            </a:r>
            <a:r>
              <a:rPr lang="pl-PL" dirty="0" smtClean="0"/>
              <a:t>('</a:t>
            </a:r>
            <a:r>
              <a:rPr lang="pl-PL" dirty="0" err="1" smtClean="0"/>
              <a:t>nazwa_pliku</a:t>
            </a:r>
            <a:r>
              <a:rPr lang="pl-PL" dirty="0" smtClean="0"/>
              <a:t>')-usuwanie pliku</a:t>
            </a:r>
          </a:p>
          <a:p>
            <a:r>
              <a:rPr lang="pl-PL" dirty="0" err="1" smtClean="0"/>
              <a:t>file_exists</a:t>
            </a:r>
            <a:r>
              <a:rPr lang="pl-PL" dirty="0" smtClean="0"/>
              <a:t>('</a:t>
            </a:r>
            <a:r>
              <a:rPr lang="pl-PL" dirty="0" err="1" smtClean="0"/>
              <a:t>nazwa_pliku</a:t>
            </a:r>
            <a:r>
              <a:rPr lang="pl-PL" dirty="0" smtClean="0"/>
              <a:t>')- czy istnieje</a:t>
            </a:r>
          </a:p>
          <a:p>
            <a:r>
              <a:rPr lang="pl-PL" dirty="0" err="1" smtClean="0"/>
              <a:t>filesize</a:t>
            </a:r>
            <a:r>
              <a:rPr lang="pl-PL" dirty="0" smtClean="0"/>
              <a:t>('</a:t>
            </a:r>
            <a:r>
              <a:rPr lang="pl-PL" dirty="0" err="1" smtClean="0"/>
              <a:t>nazwa_pliku</a:t>
            </a:r>
            <a:r>
              <a:rPr lang="pl-PL" dirty="0" smtClean="0"/>
              <a:t>') – wielkość pliku</a:t>
            </a:r>
          </a:p>
          <a:p>
            <a:r>
              <a:rPr lang="pl-PL" dirty="0" err="1" smtClean="0"/>
              <a:t>fileatime</a:t>
            </a:r>
            <a:r>
              <a:rPr lang="pl-PL" dirty="0" smtClean="0"/>
              <a:t> — zwraca znacznik czasu Uniksa określający czas ostatniego dostępu do pliku</a:t>
            </a:r>
          </a:p>
          <a:p>
            <a:r>
              <a:rPr lang="pl-PL" dirty="0" err="1" smtClean="0"/>
              <a:t>filectime</a:t>
            </a:r>
            <a:r>
              <a:rPr lang="pl-PL" dirty="0" smtClean="0"/>
              <a:t> —zwraca znacznik czasu Uniksa określający czas ostatniej zmiany </a:t>
            </a:r>
            <a:r>
              <a:rPr lang="pl-PL" dirty="0" err="1" smtClean="0"/>
              <a:t>metadanych</a:t>
            </a:r>
            <a:r>
              <a:rPr lang="pl-PL" dirty="0" smtClean="0"/>
              <a:t> pliku (zmiana praw dostępu, właściciela, modyfikacja i-węzła itp.</a:t>
            </a:r>
          </a:p>
          <a:p>
            <a:r>
              <a:rPr lang="pl-PL" dirty="0" err="1" smtClean="0"/>
              <a:t>filemtime</a:t>
            </a:r>
            <a:r>
              <a:rPr lang="pl-PL" dirty="0" smtClean="0"/>
              <a:t> — zwraca znacznik czasu Uniksa określający czas ostatniej modyfikacji pliku</a:t>
            </a:r>
            <a:endParaRPr lang="pl-PL"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oczątek">
  <a:themeElements>
    <a:clrScheme name="Początek">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Początek">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oczątek">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61</TotalTime>
  <Words>3626</Words>
  <Application>Microsoft Office PowerPoint</Application>
  <PresentationFormat>Pokaz na ekranie (4:3)</PresentationFormat>
  <Paragraphs>367</Paragraphs>
  <Slides>131</Slides>
  <Notes>2</Notes>
  <HiddenSlides>0</HiddenSlides>
  <MMClips>0</MMClips>
  <ScaleCrop>false</ScaleCrop>
  <HeadingPairs>
    <vt:vector size="4" baseType="variant">
      <vt:variant>
        <vt:lpstr>Motyw</vt:lpstr>
      </vt:variant>
      <vt:variant>
        <vt:i4>1</vt:i4>
      </vt:variant>
      <vt:variant>
        <vt:lpstr>Tytuły slajdów</vt:lpstr>
      </vt:variant>
      <vt:variant>
        <vt:i4>131</vt:i4>
      </vt:variant>
    </vt:vector>
  </HeadingPairs>
  <TitlesOfParts>
    <vt:vector size="132" baseType="lpstr">
      <vt:lpstr>Początek</vt:lpstr>
      <vt:lpstr>Język skryptowy PHP</vt:lpstr>
      <vt:lpstr>Porównanie JavaSript i PHP</vt:lpstr>
      <vt:lpstr>2. Wykorzystanie</vt:lpstr>
      <vt:lpstr>3. Wydajność</vt:lpstr>
      <vt:lpstr>4. Składnia i łatwość nauki</vt:lpstr>
      <vt:lpstr>5. Społeczność i wsparcie</vt:lpstr>
      <vt:lpstr>6. Frameworki</vt:lpstr>
      <vt:lpstr>7. Asynchroniczność i programowanie równoległe</vt:lpstr>
      <vt:lpstr>8. Obsługa błędów</vt:lpstr>
      <vt:lpstr>9. Bezpieczeństwo</vt:lpstr>
      <vt:lpstr>10. Przyszłość i trendy</vt:lpstr>
      <vt:lpstr>Podsumowanie</vt:lpstr>
      <vt:lpstr>Trochę historii PHP</vt:lpstr>
      <vt:lpstr>cd…</vt:lpstr>
      <vt:lpstr>Co nowego w PHP 8</vt:lpstr>
      <vt:lpstr>cd.</vt:lpstr>
      <vt:lpstr>cd.</vt:lpstr>
      <vt:lpstr>cd</vt:lpstr>
      <vt:lpstr>cd</vt:lpstr>
      <vt:lpstr>Praca ?</vt:lpstr>
      <vt:lpstr>Zasada działania PHP</vt:lpstr>
      <vt:lpstr>Slajd 22</vt:lpstr>
      <vt:lpstr>Instalacja i konfiguracja narzędzi -Xampp</vt:lpstr>
      <vt:lpstr>Instalacja</vt:lpstr>
      <vt:lpstr>Katalog docelowy</vt:lpstr>
      <vt:lpstr>Panel kontrolny</vt:lpstr>
      <vt:lpstr>Testowanie</vt:lpstr>
      <vt:lpstr>Miejsce na pliki</vt:lpstr>
      <vt:lpstr>Pierwszy program/skrypt</vt:lpstr>
      <vt:lpstr>Zaczynamy. Skrypt 1.</vt:lpstr>
      <vt:lpstr>Kod źródłowy w przeglądarce</vt:lpstr>
      <vt:lpstr>Wynik działania PHP</vt:lpstr>
      <vt:lpstr>Znaczniki PHP</vt:lpstr>
      <vt:lpstr>Znaczniki kanoniczne</vt:lpstr>
      <vt:lpstr>Znaczniki typu SGML</vt:lpstr>
      <vt:lpstr>Znaczniki typu ASP –wycofane od php7</vt:lpstr>
      <vt:lpstr>Znaczniki skryptów HTML</vt:lpstr>
      <vt:lpstr>Komentarze</vt:lpstr>
      <vt:lpstr>Wyświetlanie informacji</vt:lpstr>
      <vt:lpstr>Łączenie skryptów</vt:lpstr>
      <vt:lpstr>Praktyka – Przykład 1</vt:lpstr>
      <vt:lpstr>Lokalizacja dołączanych plików</vt:lpstr>
      <vt:lpstr>Zmienne</vt:lpstr>
      <vt:lpstr>Typu danych – Typy skalarne/proste</vt:lpstr>
      <vt:lpstr>Typy złożone</vt:lpstr>
      <vt:lpstr>Typy specjalne</vt:lpstr>
      <vt:lpstr>Zmienne w kodzie skryptu</vt:lpstr>
      <vt:lpstr>Operacje na zmiennych</vt:lpstr>
      <vt:lpstr>Operatory arytmetyczne</vt:lpstr>
      <vt:lpstr>Operatory bitowe</vt:lpstr>
      <vt:lpstr>Operatory logiczne</vt:lpstr>
      <vt:lpstr>Operatory przypisania</vt:lpstr>
      <vt:lpstr>Operatory relacyjne</vt:lpstr>
      <vt:lpstr>Operatory inkrementacji i dekrementacji (przykład 2)</vt:lpstr>
      <vt:lpstr>Zmienne globalne</vt:lpstr>
      <vt:lpstr>Zmienne globalne - cd</vt:lpstr>
      <vt:lpstr>Instrukcje warunkowe</vt:lpstr>
      <vt:lpstr>Instrukcja if…else</vt:lpstr>
      <vt:lpstr>if…else if</vt:lpstr>
      <vt:lpstr>Zagnieżdżanie instrukcji warunkowych</vt:lpstr>
      <vt:lpstr>Instrukcja wyboru</vt:lpstr>
      <vt:lpstr>Operator warunkowy</vt:lpstr>
      <vt:lpstr>Pętle</vt:lpstr>
      <vt:lpstr>Pętla for</vt:lpstr>
      <vt:lpstr>Pętla while</vt:lpstr>
      <vt:lpstr>Pętla do…while</vt:lpstr>
      <vt:lpstr>Pętla foreach</vt:lpstr>
      <vt:lpstr>Funkcje</vt:lpstr>
      <vt:lpstr>Argumenty funkcji</vt:lpstr>
      <vt:lpstr>Zwracanie wartości przez funkcje</vt:lpstr>
      <vt:lpstr>Zmienne lokalne, globalne, statyczne</vt:lpstr>
      <vt:lpstr>Zmienne superglobalne</vt:lpstr>
      <vt:lpstr>Argumenty i typy danych</vt:lpstr>
      <vt:lpstr>Obsługa daty i czasu</vt:lpstr>
      <vt:lpstr>Przykład</vt:lpstr>
      <vt:lpstr>Druga funkcja - getdate([znacznik_czasu])</vt:lpstr>
      <vt:lpstr>Trzecia funkcja - strftime(format[, timestamp])</vt:lpstr>
      <vt:lpstr>Ciągi znaków</vt:lpstr>
      <vt:lpstr>Przykład</vt:lpstr>
      <vt:lpstr>Wynik działania</vt:lpstr>
      <vt:lpstr>Formatowanie ciągów – przykładowe funkcje</vt:lpstr>
      <vt:lpstr>trim, ltrim i rtrim</vt:lpstr>
      <vt:lpstr>Przetwarzanie ciągów znaków</vt:lpstr>
      <vt:lpstr>substr_replace</vt:lpstr>
      <vt:lpstr>substr</vt:lpstr>
      <vt:lpstr>Porównania ciągów tekstowych</vt:lpstr>
      <vt:lpstr>Przeszukiwanie</vt:lpstr>
      <vt:lpstr>Cd </vt:lpstr>
      <vt:lpstr>Tablice</vt:lpstr>
      <vt:lpstr>Typy danych w tablicach</vt:lpstr>
      <vt:lpstr>Tablice asocjacyjne</vt:lpstr>
      <vt:lpstr>Operacje na tablicach</vt:lpstr>
      <vt:lpstr>Ustalanie liczby elementów</vt:lpstr>
      <vt:lpstr>Sortowanie</vt:lpstr>
      <vt:lpstr>usort</vt:lpstr>
      <vt:lpstr>Operacje na strukturze systemu plików</vt:lpstr>
      <vt:lpstr>Odczyt zawartości katalogu</vt:lpstr>
      <vt:lpstr>Tworzenie katalogu</vt:lpstr>
      <vt:lpstr>Operacje na plikach</vt:lpstr>
      <vt:lpstr>Inne funkcje</vt:lpstr>
      <vt:lpstr>cd</vt:lpstr>
      <vt:lpstr>Inne przydatnie funkcje</vt:lpstr>
      <vt:lpstr>Tworzenie i otwieranie plików</vt:lpstr>
      <vt:lpstr>Zamykanie plików</vt:lpstr>
      <vt:lpstr>Odczyt pliku – wiersz po wierszu</vt:lpstr>
      <vt:lpstr>Odczyt pojedynczych znaków</vt:lpstr>
      <vt:lpstr>Odczyt całej zawartości pliku</vt:lpstr>
      <vt:lpstr>Zapis danych</vt:lpstr>
      <vt:lpstr>Łączenie z bazą danych - MySQL</vt:lpstr>
      <vt:lpstr>Podstawy SQL</vt:lpstr>
      <vt:lpstr>Tworzenie bazy danych pod konsolą</vt:lpstr>
      <vt:lpstr>Tworzenie tabel</vt:lpstr>
      <vt:lpstr>Potwierdzenie wykonania tabeli</vt:lpstr>
      <vt:lpstr>Dodawanie rekordów</vt:lpstr>
      <vt:lpstr>PHP i MySQL</vt:lpstr>
      <vt:lpstr>Kończenie połączenia</vt:lpstr>
      <vt:lpstr>Wybór bazy</vt:lpstr>
      <vt:lpstr>Skrypt testujący połączenie z serwerem baz danych</vt:lpstr>
      <vt:lpstr>Wykonywanie zapytań</vt:lpstr>
      <vt:lpstr>Zapytania pobierające dane</vt:lpstr>
      <vt:lpstr>mysqli_fetch_row</vt:lpstr>
      <vt:lpstr>mysqli_num_rows</vt:lpstr>
      <vt:lpstr>Przykład</vt:lpstr>
      <vt:lpstr>Slajd 124</vt:lpstr>
      <vt:lpstr>Slajd 125</vt:lpstr>
      <vt:lpstr>Zapytania aktualizujące dane</vt:lpstr>
      <vt:lpstr>Slajd 127</vt:lpstr>
      <vt:lpstr>Odczytanie danych z formularza</vt:lpstr>
      <vt:lpstr>Slajd 129</vt:lpstr>
      <vt:lpstr>Obsługa bazy - konsola</vt:lpstr>
      <vt:lpstr>Obsługa bazy – phpMyAdmin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Język skryptowy PHP</dc:title>
  <dc:creator>hp</dc:creator>
  <cp:lastModifiedBy>hp</cp:lastModifiedBy>
  <cp:revision>3</cp:revision>
  <dcterms:created xsi:type="dcterms:W3CDTF">2024-11-12T09:03:44Z</dcterms:created>
  <dcterms:modified xsi:type="dcterms:W3CDTF">2024-11-12T10:04:47Z</dcterms:modified>
</cp:coreProperties>
</file>