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309" r:id="rId38"/>
    <p:sldId id="310" r:id="rId39"/>
    <p:sldId id="311" r:id="rId40"/>
    <p:sldId id="312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13" r:id="rId59"/>
    <p:sldId id="314" r:id="rId60"/>
    <p:sldId id="316" r:id="rId61"/>
    <p:sldId id="317" r:id="rId62"/>
    <p:sldId id="315" r:id="rId6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97F35E3-A776-41BD-94BA-B03E3458A796}" type="datetimeFigureOut">
              <a:rPr lang="pl-PL" smtClean="0"/>
              <a:t>21.11.2024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00A512E-C69B-4C2F-A0B5-4A1BA7A4365F}" type="slidenum">
              <a:rPr lang="pl-PL" smtClean="0"/>
              <a:t>‹#›</a:t>
            </a:fld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Prostokąt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Prostokąt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Prostokąt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35E3-A776-41BD-94BA-B03E3458A796}" type="datetimeFigureOut">
              <a:rPr lang="pl-PL" smtClean="0"/>
              <a:t>21.11.2024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512E-C69B-4C2F-A0B5-4A1BA7A4365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35E3-A776-41BD-94BA-B03E3458A796}" type="datetimeFigureOut">
              <a:rPr lang="pl-PL" smtClean="0"/>
              <a:t>21.11.2024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512E-C69B-4C2F-A0B5-4A1BA7A4365F}" type="slidenum">
              <a:rPr lang="pl-PL" smtClean="0"/>
              <a:t>‹#›</a:t>
            </a:fld>
            <a:endParaRPr lang="pl-PL"/>
          </a:p>
        </p:txBody>
      </p:sp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ójkąt równoramienny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Łącznik prosty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35E3-A776-41BD-94BA-B03E3458A796}" type="datetimeFigureOut">
              <a:rPr lang="pl-PL" smtClean="0"/>
              <a:t>21.11.2024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512E-C69B-4C2F-A0B5-4A1BA7A4365F}" type="slidenum">
              <a:rPr lang="pl-PL" smtClean="0"/>
              <a:t>‹#›</a:t>
            </a:fld>
            <a:endParaRPr lang="pl-PL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97F35E3-A776-41BD-94BA-B03E3458A796}" type="datetimeFigureOut">
              <a:rPr lang="pl-PL" smtClean="0"/>
              <a:t>21.11.2024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00A512E-C69B-4C2F-A0B5-4A1BA7A4365F}" type="slidenum">
              <a:rPr lang="pl-PL" smtClean="0"/>
              <a:t>‹#›</a:t>
            </a:fld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35E3-A776-41BD-94BA-B03E3458A796}" type="datetimeFigureOut">
              <a:rPr lang="pl-PL" smtClean="0"/>
              <a:t>21.11.2024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512E-C69B-4C2F-A0B5-4A1BA7A4365F}" type="slidenum">
              <a:rPr lang="pl-PL" smtClean="0"/>
              <a:t>‹#›</a:t>
            </a:fld>
            <a:endParaRPr lang="pl-PL"/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35E3-A776-41BD-94BA-B03E3458A796}" type="datetimeFigureOut">
              <a:rPr lang="pl-PL" smtClean="0"/>
              <a:t>21.11.2024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512E-C69B-4C2F-A0B5-4A1BA7A4365F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35E3-A776-41BD-94BA-B03E3458A796}" type="datetimeFigureOut">
              <a:rPr lang="pl-PL" smtClean="0"/>
              <a:t>21.11.2024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512E-C69B-4C2F-A0B5-4A1BA7A4365F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rójkąt równoramienny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35E3-A776-41BD-94BA-B03E3458A796}" type="datetimeFigureOut">
              <a:rPr lang="pl-PL" smtClean="0"/>
              <a:t>21.11.2024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512E-C69B-4C2F-A0B5-4A1BA7A4365F}" type="slidenum">
              <a:rPr lang="pl-PL" smtClean="0"/>
              <a:t>‹#›</a:t>
            </a:fld>
            <a:endParaRPr lang="pl-PL"/>
          </a:p>
        </p:txBody>
      </p:sp>
      <p:sp>
        <p:nvSpPr>
          <p:cNvPr id="5" name="Łącznik prosty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ójkąt równoramienny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35E3-A776-41BD-94BA-B03E3458A796}" type="datetimeFigureOut">
              <a:rPr lang="pl-PL" smtClean="0"/>
              <a:t>21.11.2024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512E-C69B-4C2F-A0B5-4A1BA7A4365F}" type="slidenum">
              <a:rPr lang="pl-PL" smtClean="0"/>
              <a:t>‹#›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Łącznik prosty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ójkąt równoramienny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ymbol zastępczy zawartości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35E3-A776-41BD-94BA-B03E3458A796}" type="datetimeFigureOut">
              <a:rPr lang="pl-PL" smtClean="0"/>
              <a:t>21.11.2024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512E-C69B-4C2F-A0B5-4A1BA7A4365F}" type="slidenum">
              <a:rPr lang="pl-PL" smtClean="0"/>
              <a:t>‹#›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ójkąt równoramienny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7F35E3-A776-41BD-94BA-B03E3458A796}" type="datetimeFigureOut">
              <a:rPr lang="pl-PL" smtClean="0"/>
              <a:t>21.11.2024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00A512E-C69B-4C2F-A0B5-4A1BA7A4365F}" type="slidenum">
              <a:rPr lang="pl-PL" smtClean="0"/>
              <a:t>‹#›</a:t>
            </a:fld>
            <a:endParaRPr lang="pl-PL"/>
          </a:p>
        </p:txBody>
      </p:sp>
      <p:sp>
        <p:nvSpPr>
          <p:cNvPr id="28" name="Łącznik prosty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Łącznik prosty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ójkąt równoramienny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Node.js</a:t>
            </a:r>
            <a:r>
              <a:rPr lang="pl-PL" dirty="0" smtClean="0"/>
              <a:t>, </a:t>
            </a:r>
            <a:r>
              <a:rPr lang="pl-PL" dirty="0" err="1" smtClean="0"/>
              <a:t>E</a:t>
            </a:r>
            <a:r>
              <a:rPr lang="pl-PL" dirty="0" err="1" smtClean="0"/>
              <a:t>xpress.js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d</a:t>
            </a:r>
            <a:r>
              <a:rPr lang="pl-PL" dirty="0" smtClean="0"/>
              <a:t>r Sławomir Radomski</a:t>
            </a:r>
            <a:endParaRPr lang="pl-PL" dirty="0"/>
          </a:p>
        </p:txBody>
      </p:sp>
      <p:sp>
        <p:nvSpPr>
          <p:cNvPr id="24578" name="AutoShape 2" descr="Node.js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4580" name="AutoShape 4" descr="Node.js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4584" name="AutoShape 8" descr="Your first steps with Express.js - DEV Commun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4586" name="AutoShape 10" descr="Your first steps with Express.js - DEV Commun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24588" name="Picture 12" descr="Node JS and Express J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0"/>
            <a:ext cx="5054575" cy="3571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Zastosowania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l-PL" dirty="0" err="1" smtClean="0"/>
              <a:t>Node.js</a:t>
            </a:r>
            <a:r>
              <a:rPr lang="pl-PL" dirty="0" smtClean="0"/>
              <a:t> jest </a:t>
            </a:r>
            <a:r>
              <a:rPr lang="pl-PL" b="1" dirty="0" smtClean="0"/>
              <a:t>wszechstronnym środowiskiem </a:t>
            </a:r>
            <a:r>
              <a:rPr lang="pl-PL" dirty="0" smtClean="0"/>
              <a:t>uruchomieniowym </a:t>
            </a:r>
            <a:r>
              <a:rPr lang="pl-PL" dirty="0" err="1" smtClean="0"/>
              <a:t>JavaScript</a:t>
            </a:r>
            <a:r>
              <a:rPr lang="pl-PL" dirty="0" smtClean="0"/>
              <a:t>, wykorzystywanym do różnych zastosowań, głównie związanych z budową skalowalnych i wydajnych aplikacji internetowych i serwerowych. Oto najpopularniejsze zastosowania </a:t>
            </a:r>
            <a:r>
              <a:rPr lang="pl-PL" dirty="0" err="1" smtClean="0"/>
              <a:t>Node.js</a:t>
            </a:r>
            <a:r>
              <a:rPr lang="pl-PL" dirty="0" smtClean="0"/>
              <a:t>:</a:t>
            </a:r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smtClean="0"/>
              <a:t>Tworzenie aplikacji internetowych (</a:t>
            </a:r>
            <a:r>
              <a:rPr lang="pl-PL" b="1" dirty="0" err="1" smtClean="0"/>
              <a:t>backend</a:t>
            </a:r>
            <a:r>
              <a:rPr lang="pl-PL" b="1" dirty="0" smtClean="0"/>
              <a:t>)</a:t>
            </a:r>
            <a:r>
              <a:rPr lang="pl-PL" dirty="0" smtClean="0"/>
              <a:t>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l-PL" b="1" u="sng" dirty="0" err="1" smtClean="0"/>
              <a:t>Node.js</a:t>
            </a:r>
            <a:r>
              <a:rPr lang="pl-PL" b="1" u="sng" dirty="0" smtClean="0"/>
              <a:t> jest idealny do obsługi serwerów API i stron dynamicznych.</a:t>
            </a:r>
          </a:p>
          <a:p>
            <a:r>
              <a:rPr lang="pl-PL" dirty="0" smtClean="0"/>
              <a:t>Serwery </a:t>
            </a:r>
            <a:r>
              <a:rPr lang="pl-PL" dirty="0" err="1" smtClean="0"/>
              <a:t>RESTful</a:t>
            </a:r>
            <a:r>
              <a:rPr lang="pl-PL" dirty="0" smtClean="0"/>
              <a:t> API (np. dla aplikacji mobilnych lub SPA</a:t>
            </a:r>
            <a:r>
              <a:rPr lang="pl-PL" dirty="0" smtClean="0"/>
              <a:t>).</a:t>
            </a:r>
          </a:p>
          <a:p>
            <a:r>
              <a:rPr lang="pl-PL" dirty="0" err="1" smtClean="0"/>
              <a:t>Backend</a:t>
            </a:r>
            <a:r>
              <a:rPr lang="pl-PL" dirty="0" smtClean="0"/>
              <a:t> </a:t>
            </a:r>
            <a:r>
              <a:rPr lang="pl-PL" dirty="0" smtClean="0"/>
              <a:t>dla aplikacji typu </a:t>
            </a:r>
            <a:r>
              <a:rPr lang="pl-PL" dirty="0" err="1" smtClean="0"/>
              <a:t>real-time</a:t>
            </a:r>
            <a:r>
              <a:rPr lang="pl-PL" dirty="0" smtClean="0"/>
              <a:t>, takich jak czaty, platformy komunikacyjne</a:t>
            </a:r>
            <a:r>
              <a:rPr lang="pl-PL" dirty="0" smtClean="0"/>
              <a:t>.</a:t>
            </a:r>
          </a:p>
          <a:p>
            <a:r>
              <a:rPr lang="pl-PL" dirty="0" smtClean="0"/>
              <a:t>Obsługa </a:t>
            </a:r>
            <a:r>
              <a:rPr lang="pl-PL" dirty="0" smtClean="0"/>
              <a:t>formularzy, systemów logowania, przetwarzania plików itp.</a:t>
            </a:r>
            <a:endParaRPr lang="pl-P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Aplikacje w czasie rzeczywistym</a:t>
            </a:r>
            <a:r>
              <a:rPr lang="pl-PL" dirty="0" smtClean="0"/>
              <a:t>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l-PL" b="1" u="sng" dirty="0" smtClean="0"/>
              <a:t>D</a:t>
            </a:r>
            <a:r>
              <a:rPr lang="pl-PL" b="1" u="sng" dirty="0" smtClean="0"/>
              <a:t>zięki </a:t>
            </a:r>
            <a:r>
              <a:rPr lang="pl-PL" b="1" u="sng" dirty="0" smtClean="0"/>
              <a:t>obsłudze zdarzeń i asynchroniczności, </a:t>
            </a:r>
            <a:r>
              <a:rPr lang="pl-PL" b="1" u="sng" dirty="0" err="1" smtClean="0"/>
              <a:t>Node.js</a:t>
            </a:r>
            <a:r>
              <a:rPr lang="pl-PL" b="1" u="sng" dirty="0" smtClean="0"/>
              <a:t> świetnie sprawdza się w aplikacjach wymagających natychmiastowej reakcji</a:t>
            </a:r>
            <a:r>
              <a:rPr lang="pl-PL" b="1" u="sng" dirty="0" smtClean="0"/>
              <a:t>.</a:t>
            </a:r>
          </a:p>
          <a:p>
            <a:pPr>
              <a:buNone/>
            </a:pPr>
            <a:r>
              <a:rPr lang="pl-PL" dirty="0" smtClean="0"/>
              <a:t>Aplikacje czatowe (np. komunikatory internetowe</a:t>
            </a:r>
            <a:r>
              <a:rPr lang="pl-PL" dirty="0" smtClean="0"/>
              <a:t>).</a:t>
            </a:r>
          </a:p>
          <a:p>
            <a:pPr>
              <a:buNone/>
            </a:pPr>
            <a:r>
              <a:rPr lang="pl-PL" dirty="0" smtClean="0"/>
              <a:t>Gry </a:t>
            </a:r>
            <a:r>
              <a:rPr lang="pl-PL" dirty="0" smtClean="0"/>
              <a:t>wieloosobowe </a:t>
            </a:r>
            <a:r>
              <a:rPr lang="pl-PL" dirty="0" err="1" smtClean="0"/>
              <a:t>online</a:t>
            </a:r>
            <a:r>
              <a:rPr lang="pl-PL" dirty="0" smtClean="0"/>
              <a:t>.</a:t>
            </a:r>
          </a:p>
          <a:p>
            <a:pPr>
              <a:buNone/>
            </a:pPr>
            <a:r>
              <a:rPr lang="pl-PL" dirty="0" smtClean="0"/>
              <a:t>Systemy notyfikacji(np. okienka z informacją) </a:t>
            </a:r>
            <a:r>
              <a:rPr lang="pl-PL" dirty="0" smtClean="0"/>
              <a:t>w czasie rzeczywistym</a:t>
            </a:r>
            <a:r>
              <a:rPr lang="pl-PL" dirty="0" smtClean="0"/>
              <a:t>.</a:t>
            </a:r>
          </a:p>
          <a:p>
            <a:pPr>
              <a:buNone/>
            </a:pPr>
            <a:r>
              <a:rPr lang="pl-PL" dirty="0" smtClean="0"/>
              <a:t>Śledzenie </a:t>
            </a:r>
            <a:r>
              <a:rPr lang="pl-PL" dirty="0" smtClean="0"/>
              <a:t>lokalizacji w czasie rzeczywistym (np. </a:t>
            </a:r>
            <a:r>
              <a:rPr lang="pl-PL" dirty="0" err="1" smtClean="0"/>
              <a:t>Uber</a:t>
            </a:r>
            <a:r>
              <a:rPr lang="pl-PL" dirty="0" smtClean="0"/>
              <a:t>)</a:t>
            </a:r>
            <a:endParaRPr lang="pl-PL" b="1" u="sng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Strumieniowanie danych</a:t>
            </a:r>
            <a:r>
              <a:rPr lang="pl-PL" dirty="0" smtClean="0"/>
              <a:t>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l-PL" dirty="0" err="1" smtClean="0"/>
              <a:t>Node.js</a:t>
            </a:r>
            <a:r>
              <a:rPr lang="pl-PL" dirty="0" smtClean="0"/>
              <a:t> </a:t>
            </a:r>
            <a:r>
              <a:rPr lang="pl-PL" b="1" dirty="0" smtClean="0"/>
              <a:t>wspiera przetwarzanie strumieniowe </a:t>
            </a:r>
            <a:r>
              <a:rPr lang="pl-PL" dirty="0" smtClean="0"/>
              <a:t>danych, co jest przydatne w przypadku dużych plików lub transmisji</a:t>
            </a:r>
            <a:r>
              <a:rPr lang="pl-PL" dirty="0" smtClean="0"/>
              <a:t>.</a:t>
            </a:r>
          </a:p>
          <a:p>
            <a:pPr algn="just"/>
            <a:r>
              <a:rPr lang="pl-PL" dirty="0" smtClean="0"/>
              <a:t>Serwisy do strumieniowania multimediów (np. audio i wideo).Transkodowanie w czasie rzeczywistym</a:t>
            </a:r>
            <a:r>
              <a:rPr lang="pl-PL" dirty="0" smtClean="0"/>
              <a:t>. Obsługa </a:t>
            </a:r>
            <a:r>
              <a:rPr lang="pl-PL" dirty="0" smtClean="0"/>
              <a:t>przesyłania dużych plików (np. przesyłanie wideo w częściach).</a:t>
            </a:r>
            <a:endParaRPr lang="pl-P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Obsługa serwerów </a:t>
            </a:r>
            <a:r>
              <a:rPr lang="pl-PL" b="1" dirty="0" err="1" smtClean="0"/>
              <a:t>proxy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Node.js</a:t>
            </a:r>
            <a:r>
              <a:rPr lang="pl-PL" dirty="0" smtClean="0"/>
              <a:t> potrafi działać jako efektywny pośrednik w przesyłaniu danych między klientem a serwerem zewnętrznym</a:t>
            </a:r>
            <a:r>
              <a:rPr lang="pl-PL" dirty="0" smtClean="0"/>
              <a:t>.</a:t>
            </a:r>
          </a:p>
          <a:p>
            <a:endParaRPr lang="pl-PL" dirty="0" smtClean="0"/>
          </a:p>
          <a:p>
            <a:r>
              <a:rPr lang="pl-PL" dirty="0" err="1" smtClean="0"/>
              <a:t>Przekierowanie</a:t>
            </a:r>
            <a:r>
              <a:rPr lang="pl-PL" dirty="0" smtClean="0"/>
              <a:t> żądań API</a:t>
            </a:r>
            <a:r>
              <a:rPr lang="pl-PL" dirty="0" smtClean="0"/>
              <a:t>.  Agregacja </a:t>
            </a:r>
            <a:r>
              <a:rPr lang="pl-PL" dirty="0" smtClean="0"/>
              <a:t>danych z wielu usług i udostępnianie jako jeden punkt dostępu</a:t>
            </a:r>
            <a:r>
              <a:rPr lang="pl-PL" dirty="0" smtClean="0"/>
              <a:t>. Ochrona </a:t>
            </a:r>
            <a:r>
              <a:rPr lang="pl-PL" dirty="0" err="1" smtClean="0"/>
              <a:t>backendu</a:t>
            </a:r>
            <a:r>
              <a:rPr lang="pl-PL" dirty="0" smtClean="0"/>
              <a:t> przez ukrycie go za serwerem </a:t>
            </a:r>
            <a:r>
              <a:rPr lang="pl-PL" dirty="0" err="1" smtClean="0"/>
              <a:t>proxy</a:t>
            </a:r>
            <a:r>
              <a:rPr lang="pl-PL" dirty="0" smtClean="0"/>
              <a:t>.</a:t>
            </a:r>
            <a:endParaRPr lang="pl-P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smtClean="0"/>
              <a:t>Tworzenie narzędzi deweloperskich i CLI (</a:t>
            </a:r>
            <a:r>
              <a:rPr lang="pl-PL" b="1" dirty="0" err="1" smtClean="0"/>
              <a:t>Command</a:t>
            </a:r>
            <a:r>
              <a:rPr lang="pl-PL" b="1" dirty="0" smtClean="0"/>
              <a:t> Line </a:t>
            </a:r>
            <a:r>
              <a:rPr lang="pl-PL" b="1" dirty="0" err="1" smtClean="0"/>
              <a:t>Interface</a:t>
            </a:r>
            <a:r>
              <a:rPr lang="pl-PL" b="1" dirty="0" smtClean="0"/>
              <a:t>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Dzięki możliwości pisania skryptów w </a:t>
            </a:r>
            <a:r>
              <a:rPr lang="pl-PL" dirty="0" err="1" smtClean="0"/>
              <a:t>JavaScript</a:t>
            </a:r>
            <a:r>
              <a:rPr lang="pl-PL" dirty="0" smtClean="0"/>
              <a:t>, </a:t>
            </a:r>
            <a:r>
              <a:rPr lang="pl-PL" dirty="0" err="1" smtClean="0"/>
              <a:t>Node.js</a:t>
            </a:r>
            <a:r>
              <a:rPr lang="pl-PL" dirty="0" smtClean="0"/>
              <a:t> umożliwia tworzenie </a:t>
            </a:r>
            <a:r>
              <a:rPr lang="pl-PL" b="1" dirty="0" smtClean="0"/>
              <a:t>narzędzi do automatyzacji i zarządzania projektami</a:t>
            </a:r>
            <a:r>
              <a:rPr lang="pl-PL" dirty="0" smtClean="0"/>
              <a:t>.</a:t>
            </a:r>
          </a:p>
          <a:p>
            <a:r>
              <a:rPr lang="pl-PL" dirty="0" smtClean="0"/>
              <a:t>Narzędzia takie jak </a:t>
            </a:r>
            <a:r>
              <a:rPr lang="pl-PL" dirty="0" err="1" smtClean="0"/>
              <a:t>Webpack</a:t>
            </a:r>
            <a:r>
              <a:rPr lang="pl-PL" dirty="0" smtClean="0"/>
              <a:t>, </a:t>
            </a:r>
            <a:r>
              <a:rPr lang="pl-PL" dirty="0" err="1" smtClean="0"/>
              <a:t>ESLint</a:t>
            </a:r>
            <a:r>
              <a:rPr lang="pl-PL" dirty="0" smtClean="0"/>
              <a:t>, </a:t>
            </a:r>
            <a:r>
              <a:rPr lang="pl-PL" dirty="0" err="1" smtClean="0"/>
              <a:t>Prettier</a:t>
            </a:r>
            <a:r>
              <a:rPr lang="pl-PL" dirty="0" smtClean="0"/>
              <a:t>. Własne </a:t>
            </a:r>
            <a:r>
              <a:rPr lang="pl-PL" dirty="0" smtClean="0"/>
              <a:t>skrypty CLI do </a:t>
            </a:r>
            <a:r>
              <a:rPr lang="pl-PL" b="1" dirty="0" smtClean="0"/>
              <a:t>automatyzacji zadań </a:t>
            </a:r>
            <a:r>
              <a:rPr lang="pl-PL" dirty="0" smtClean="0"/>
              <a:t>(np. budowania projektów).</a:t>
            </a:r>
            <a:endParaRPr lang="pl-P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Obsługa</a:t>
            </a:r>
            <a:r>
              <a:rPr lang="en-US" b="1" dirty="0" smtClean="0"/>
              <a:t> </a:t>
            </a:r>
            <a:r>
              <a:rPr lang="en-US" b="1" dirty="0" err="1" smtClean="0"/>
              <a:t>aplikacji</a:t>
            </a:r>
            <a:r>
              <a:rPr lang="en-US" b="1" dirty="0" smtClean="0"/>
              <a:t> </a:t>
            </a:r>
            <a:r>
              <a:rPr lang="en-US" b="1" dirty="0" err="1" smtClean="0"/>
              <a:t>IoT</a:t>
            </a:r>
            <a:r>
              <a:rPr lang="en-US" b="1" dirty="0" smtClean="0"/>
              <a:t> (Internet of Things)</a:t>
            </a:r>
            <a:r>
              <a:rPr lang="en-US" dirty="0" smtClean="0"/>
              <a:t>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Node.js</a:t>
            </a:r>
            <a:r>
              <a:rPr lang="pl-PL" dirty="0" smtClean="0"/>
              <a:t> jest </a:t>
            </a:r>
            <a:r>
              <a:rPr lang="pl-PL" b="1" dirty="0" smtClean="0"/>
              <a:t>lekki </a:t>
            </a:r>
            <a:r>
              <a:rPr lang="pl-PL" dirty="0" smtClean="0"/>
              <a:t>i działa na małych urządzeniach z ograniczonymi zasobami</a:t>
            </a:r>
            <a:r>
              <a:rPr lang="pl-PL" dirty="0" smtClean="0"/>
              <a:t>.</a:t>
            </a:r>
          </a:p>
          <a:p>
            <a:r>
              <a:rPr lang="pl-PL" dirty="0" smtClean="0"/>
              <a:t>Aplikacje zarządzające </a:t>
            </a:r>
            <a:r>
              <a:rPr lang="pl-PL" b="1" dirty="0" smtClean="0"/>
              <a:t>inteligentnymi urządzeniami </a:t>
            </a:r>
            <a:r>
              <a:rPr lang="pl-PL" dirty="0" smtClean="0"/>
              <a:t>(np. smart </a:t>
            </a:r>
            <a:r>
              <a:rPr lang="pl-PL" dirty="0" err="1" smtClean="0"/>
              <a:t>home</a:t>
            </a:r>
            <a:r>
              <a:rPr lang="pl-PL" dirty="0" smtClean="0"/>
              <a:t>). Zbieranie </a:t>
            </a:r>
            <a:r>
              <a:rPr lang="pl-PL" dirty="0" smtClean="0"/>
              <a:t>danych z czujników w czasie </a:t>
            </a:r>
            <a:r>
              <a:rPr lang="pl-PL" dirty="0" smtClean="0"/>
              <a:t>rzeczywistym.</a:t>
            </a:r>
            <a:endParaRPr lang="pl-P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Tworzenie </a:t>
            </a:r>
            <a:r>
              <a:rPr lang="pl-PL" b="1" dirty="0" err="1" smtClean="0"/>
              <a:t>mikroserwisów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Node.js</a:t>
            </a:r>
            <a:r>
              <a:rPr lang="pl-PL" dirty="0" smtClean="0"/>
              <a:t> dzięki swojej architekturze </a:t>
            </a:r>
            <a:r>
              <a:rPr lang="pl-PL" dirty="0" err="1" smtClean="0"/>
              <a:t>event-driven</a:t>
            </a:r>
            <a:r>
              <a:rPr lang="pl-PL" dirty="0" smtClean="0"/>
              <a:t> (sterowany </a:t>
            </a:r>
            <a:r>
              <a:rPr lang="pl-PL" dirty="0" smtClean="0"/>
              <a:t>zdarzeniami) pozwala </a:t>
            </a:r>
            <a:r>
              <a:rPr lang="pl-PL" dirty="0" smtClean="0"/>
              <a:t>łatwo tworzyć </a:t>
            </a:r>
            <a:r>
              <a:rPr lang="pl-PL" dirty="0" err="1" smtClean="0"/>
              <a:t>mikroserwisy</a:t>
            </a:r>
            <a:r>
              <a:rPr lang="pl-PL" dirty="0" smtClean="0"/>
              <a:t>, które mogą komunikować się przez API</a:t>
            </a:r>
            <a:r>
              <a:rPr lang="pl-PL" dirty="0" smtClean="0"/>
              <a:t>.</a:t>
            </a:r>
          </a:p>
          <a:p>
            <a:r>
              <a:rPr lang="pl-PL" dirty="0" smtClean="0"/>
              <a:t>Systemy e-commerce oparte na </a:t>
            </a:r>
            <a:r>
              <a:rPr lang="pl-PL" dirty="0" err="1" smtClean="0"/>
              <a:t>mikroserwisach</a:t>
            </a:r>
            <a:r>
              <a:rPr lang="pl-PL" dirty="0" smtClean="0"/>
              <a:t> (np. oddzielne serwisy do obsługi płatności, zamówień, użytkowników).Systemy modularne w dużych organizacjach.</a:t>
            </a:r>
            <a:endParaRPr lang="pl-P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smtClean="0"/>
              <a:t>Budowanie aplikacji hybrydowych (</a:t>
            </a:r>
            <a:r>
              <a:rPr lang="pl-PL" b="1" dirty="0" err="1" smtClean="0"/>
              <a:t>frontend</a:t>
            </a:r>
            <a:r>
              <a:rPr lang="pl-PL" b="1" dirty="0" smtClean="0"/>
              <a:t> + </a:t>
            </a:r>
            <a:r>
              <a:rPr lang="pl-PL" b="1" dirty="0" err="1" smtClean="0"/>
              <a:t>backend</a:t>
            </a:r>
            <a:r>
              <a:rPr lang="pl-PL" b="1" dirty="0" smtClean="0"/>
              <a:t>)</a:t>
            </a:r>
            <a:r>
              <a:rPr lang="pl-PL" dirty="0" smtClean="0"/>
              <a:t>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Możliwość pisania kodu </a:t>
            </a:r>
            <a:r>
              <a:rPr lang="pl-PL" b="1" dirty="0" smtClean="0"/>
              <a:t>w tym samym języku </a:t>
            </a:r>
            <a:r>
              <a:rPr lang="pl-PL" dirty="0" smtClean="0"/>
              <a:t>(</a:t>
            </a:r>
            <a:r>
              <a:rPr lang="pl-PL" dirty="0" err="1" smtClean="0"/>
              <a:t>JavaScript</a:t>
            </a:r>
            <a:r>
              <a:rPr lang="pl-PL" dirty="0" smtClean="0"/>
              <a:t>) dla klienta i serwera</a:t>
            </a:r>
            <a:r>
              <a:rPr lang="pl-PL" dirty="0" smtClean="0"/>
              <a:t>.</a:t>
            </a:r>
          </a:p>
          <a:p>
            <a:r>
              <a:rPr lang="pl-PL" dirty="0" err="1" smtClean="0"/>
              <a:t>React</a:t>
            </a:r>
            <a:r>
              <a:rPr lang="pl-PL" dirty="0" smtClean="0"/>
              <a:t>/</a:t>
            </a:r>
            <a:r>
              <a:rPr lang="pl-PL" dirty="0" err="1" smtClean="0"/>
              <a:t>Angular</a:t>
            </a:r>
            <a:r>
              <a:rPr lang="pl-PL" dirty="0" smtClean="0"/>
              <a:t>/</a:t>
            </a:r>
            <a:r>
              <a:rPr lang="pl-PL" dirty="0" err="1" smtClean="0"/>
              <a:t>Vue</a:t>
            </a:r>
            <a:r>
              <a:rPr lang="pl-PL" dirty="0" smtClean="0"/>
              <a:t> na froncie + </a:t>
            </a:r>
            <a:r>
              <a:rPr lang="pl-PL" dirty="0" err="1" smtClean="0"/>
              <a:t>Node.js</a:t>
            </a:r>
            <a:r>
              <a:rPr lang="pl-PL" dirty="0" smtClean="0"/>
              <a:t> na </a:t>
            </a:r>
            <a:r>
              <a:rPr lang="pl-PL" dirty="0" err="1" smtClean="0"/>
              <a:t>backendzie</a:t>
            </a:r>
            <a:r>
              <a:rPr lang="pl-PL" dirty="0" smtClean="0"/>
              <a:t>. SSR </a:t>
            </a:r>
            <a:r>
              <a:rPr lang="pl-PL" dirty="0" smtClean="0"/>
              <a:t>(</a:t>
            </a:r>
            <a:r>
              <a:rPr lang="pl-PL" dirty="0" err="1" smtClean="0"/>
              <a:t>Server-Side</a:t>
            </a:r>
            <a:r>
              <a:rPr lang="pl-PL" dirty="0" smtClean="0"/>
              <a:t> Rendering) dla </a:t>
            </a:r>
            <a:r>
              <a:rPr lang="pl-PL" dirty="0" err="1" smtClean="0"/>
              <a:t>React</a:t>
            </a:r>
            <a:r>
              <a:rPr lang="pl-PL" dirty="0" smtClean="0"/>
              <a:t> lub </a:t>
            </a:r>
            <a:r>
              <a:rPr lang="pl-PL" dirty="0" err="1" smtClean="0"/>
              <a:t>Next.js</a:t>
            </a:r>
            <a:r>
              <a:rPr lang="pl-PL" dirty="0" smtClean="0"/>
              <a:t>.</a:t>
            </a:r>
          </a:p>
          <a:p>
            <a:endParaRPr lang="pl-PL" dirty="0" smtClean="0"/>
          </a:p>
          <a:p>
            <a:r>
              <a:rPr lang="pl-PL" dirty="0" err="1" smtClean="0"/>
              <a:t>SSRto</a:t>
            </a:r>
            <a:r>
              <a:rPr lang="pl-PL" dirty="0" smtClean="0"/>
              <a:t> </a:t>
            </a:r>
            <a:r>
              <a:rPr lang="pl-PL" dirty="0" smtClean="0"/>
              <a:t>technika, która umożliwia </a:t>
            </a:r>
            <a:r>
              <a:rPr lang="pl-PL" dirty="0" err="1" smtClean="0"/>
              <a:t>renderowanie</a:t>
            </a:r>
            <a:r>
              <a:rPr lang="pl-PL" dirty="0" smtClean="0"/>
              <a:t> stron internetowych na serwerze, zanim zostaną wysłane do </a:t>
            </a:r>
            <a:r>
              <a:rPr lang="pl-PL" dirty="0" smtClean="0"/>
              <a:t>przeglądarki.</a:t>
            </a:r>
            <a:endParaRPr lang="pl-PL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Automatyzacja i </a:t>
            </a:r>
            <a:r>
              <a:rPr lang="pl-PL" b="1" dirty="0" err="1" smtClean="0"/>
              <a:t>task</a:t>
            </a:r>
            <a:r>
              <a:rPr lang="pl-PL" b="1" dirty="0" smtClean="0"/>
              <a:t> </a:t>
            </a:r>
            <a:r>
              <a:rPr lang="pl-PL" b="1" dirty="0" err="1" smtClean="0"/>
              <a:t>runners</a:t>
            </a:r>
            <a:r>
              <a:rPr lang="pl-PL" dirty="0" smtClean="0"/>
              <a:t>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Node.js</a:t>
            </a:r>
            <a:r>
              <a:rPr lang="pl-PL" dirty="0" smtClean="0"/>
              <a:t> pozwala pisać skrypty </a:t>
            </a:r>
            <a:r>
              <a:rPr lang="pl-PL" b="1" dirty="0" smtClean="0"/>
              <a:t>automatyzujące zadania </a:t>
            </a:r>
            <a:r>
              <a:rPr lang="pl-PL" dirty="0" smtClean="0"/>
              <a:t>w projektach</a:t>
            </a:r>
            <a:r>
              <a:rPr lang="pl-PL" dirty="0" smtClean="0"/>
              <a:t>.</a:t>
            </a:r>
          </a:p>
          <a:p>
            <a:r>
              <a:rPr lang="pl-PL" dirty="0" smtClean="0"/>
              <a:t>Automatyczne kompilowanie kodu (np. Babel, </a:t>
            </a:r>
            <a:r>
              <a:rPr lang="pl-PL" dirty="0" err="1" smtClean="0"/>
              <a:t>TypeScript</a:t>
            </a:r>
            <a:r>
              <a:rPr lang="pl-PL" dirty="0" smtClean="0"/>
              <a:t>). </a:t>
            </a:r>
            <a:r>
              <a:rPr lang="pl-PL" dirty="0" err="1" smtClean="0"/>
              <a:t>Minifikacja</a:t>
            </a:r>
            <a:r>
              <a:rPr lang="pl-PL" dirty="0" smtClean="0"/>
              <a:t> </a:t>
            </a:r>
            <a:r>
              <a:rPr lang="pl-PL" dirty="0" smtClean="0"/>
              <a:t>plików </a:t>
            </a:r>
            <a:r>
              <a:rPr lang="pl-PL" dirty="0" smtClean="0"/>
              <a:t>CSS/JS.  Testowanie </a:t>
            </a:r>
            <a:r>
              <a:rPr lang="pl-PL" dirty="0" smtClean="0"/>
              <a:t>i ciągła integracja (np. </a:t>
            </a:r>
            <a:r>
              <a:rPr lang="pl-PL" dirty="0" err="1" smtClean="0"/>
              <a:t>Mocha</a:t>
            </a:r>
            <a:r>
              <a:rPr lang="pl-PL" dirty="0" smtClean="0"/>
              <a:t>, </a:t>
            </a:r>
            <a:r>
              <a:rPr lang="pl-PL" dirty="0" err="1" smtClean="0"/>
              <a:t>Jasmine</a:t>
            </a:r>
            <a:r>
              <a:rPr lang="pl-PL" dirty="0" smtClean="0"/>
              <a:t>).</a:t>
            </a:r>
          </a:p>
          <a:p>
            <a:endParaRPr lang="pl-PL" dirty="0" smtClean="0"/>
          </a:p>
          <a:p>
            <a:r>
              <a:rPr lang="pl-PL" b="1" dirty="0" err="1" smtClean="0"/>
              <a:t>Minifikacja</a:t>
            </a:r>
            <a:r>
              <a:rPr lang="pl-PL" b="1" dirty="0" smtClean="0"/>
              <a:t> plików CSS/JS</a:t>
            </a:r>
            <a:r>
              <a:rPr lang="pl-PL" dirty="0" smtClean="0"/>
              <a:t> to kluczowy krok w optymalizacji stron internetowych i aplikacji webowych. Dzięki zmniejszeniu rozmiaru plików poprawia wydajność ładowania, zmniejsza obciążenie serwera i zwiększa zadowolenie użytkowników.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Charakterystyka </a:t>
            </a:r>
            <a:r>
              <a:rPr lang="pl-PL" dirty="0" err="1" smtClean="0"/>
              <a:t>Node.js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err="1" smtClean="0"/>
              <a:t>Node.js</a:t>
            </a:r>
            <a:r>
              <a:rPr lang="pl-PL" dirty="0" smtClean="0"/>
              <a:t> </a:t>
            </a:r>
            <a:r>
              <a:rPr lang="pl-PL" dirty="0" smtClean="0"/>
              <a:t>to </a:t>
            </a:r>
            <a:r>
              <a:rPr lang="pl-PL" b="1" u="sng" dirty="0" smtClean="0"/>
              <a:t>środowisko uruchomieniowe </a:t>
            </a:r>
            <a:r>
              <a:rPr lang="pl-PL" dirty="0" smtClean="0"/>
              <a:t>do uruchamiania kodu </a:t>
            </a:r>
            <a:r>
              <a:rPr lang="pl-PL" dirty="0" err="1" smtClean="0"/>
              <a:t>JavaScript</a:t>
            </a:r>
            <a:r>
              <a:rPr lang="pl-PL" dirty="0" smtClean="0"/>
              <a:t> po stronie serwera, które charakteryzuje się kilkoma </a:t>
            </a:r>
            <a:r>
              <a:rPr lang="pl-PL" b="1" dirty="0" smtClean="0"/>
              <a:t>kluczowymi cechami</a:t>
            </a:r>
            <a:r>
              <a:rPr lang="pl-PL" dirty="0" smtClean="0"/>
              <a:t>:</a:t>
            </a:r>
            <a:endParaRPr lang="pl-PL" dirty="0"/>
          </a:p>
        </p:txBody>
      </p:sp>
      <p:sp>
        <p:nvSpPr>
          <p:cNvPr id="22530" name="AutoShape 2" descr="Node.js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Integracja z bazami danych</a:t>
            </a:r>
            <a:r>
              <a:rPr lang="pl-PL" dirty="0" smtClean="0"/>
              <a:t>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Node.js</a:t>
            </a:r>
            <a:r>
              <a:rPr lang="pl-PL" dirty="0" smtClean="0"/>
              <a:t> współpracuje z wieloma bazami danych dzięki bogatej </a:t>
            </a:r>
            <a:r>
              <a:rPr lang="pl-PL" dirty="0" smtClean="0"/>
              <a:t>gamie.</a:t>
            </a:r>
          </a:p>
          <a:p>
            <a:r>
              <a:rPr lang="pl-PL" dirty="0" smtClean="0"/>
              <a:t>Praca z bazami </a:t>
            </a:r>
            <a:r>
              <a:rPr lang="pl-PL" dirty="0" err="1" smtClean="0"/>
              <a:t>NoSQL</a:t>
            </a:r>
            <a:r>
              <a:rPr lang="pl-PL" dirty="0" smtClean="0"/>
              <a:t>, takimi jak </a:t>
            </a:r>
            <a:r>
              <a:rPr lang="pl-PL" dirty="0" err="1" smtClean="0"/>
              <a:t>MongoDB</a:t>
            </a:r>
            <a:r>
              <a:rPr lang="pl-PL" dirty="0" smtClean="0"/>
              <a:t>.</a:t>
            </a:r>
          </a:p>
          <a:p>
            <a:r>
              <a:rPr lang="pl-PL" dirty="0" smtClean="0"/>
              <a:t>Obsługa </a:t>
            </a:r>
            <a:r>
              <a:rPr lang="pl-PL" dirty="0" smtClean="0"/>
              <a:t>baz SQL, takich jak </a:t>
            </a:r>
            <a:r>
              <a:rPr lang="pl-PL" dirty="0" err="1" smtClean="0"/>
              <a:t>MySQL</a:t>
            </a:r>
            <a:r>
              <a:rPr lang="pl-PL" dirty="0" smtClean="0"/>
              <a:t>, </a:t>
            </a:r>
            <a:r>
              <a:rPr lang="pl-PL" dirty="0" err="1" smtClean="0"/>
              <a:t>PostgreSQL</a:t>
            </a:r>
            <a:r>
              <a:rPr lang="pl-PL" dirty="0" smtClean="0"/>
              <a:t>, </a:t>
            </a:r>
            <a:r>
              <a:rPr lang="pl-PL" dirty="0" err="1" smtClean="0"/>
              <a:t>SQLlite</a:t>
            </a:r>
            <a:r>
              <a:rPr lang="pl-PL" dirty="0" smtClean="0"/>
              <a:t>.</a:t>
            </a:r>
          </a:p>
          <a:p>
            <a:r>
              <a:rPr lang="pl-PL" dirty="0" smtClean="0"/>
              <a:t>Przetwarzanie </a:t>
            </a:r>
            <a:r>
              <a:rPr lang="pl-PL" dirty="0" smtClean="0"/>
              <a:t>zapytań w czasie </a:t>
            </a:r>
            <a:r>
              <a:rPr lang="pl-PL" dirty="0" smtClean="0"/>
              <a:t>rzeczywistym.</a:t>
            </a:r>
            <a:endParaRPr lang="pl-PL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Node.js</a:t>
            </a:r>
            <a:r>
              <a:rPr lang="pl-PL" dirty="0" smtClean="0"/>
              <a:t> – pierwszy projekt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Po instalacji otwórz terminal i sprawdź wersję </a:t>
            </a:r>
            <a:r>
              <a:rPr lang="pl-PL" dirty="0" err="1" smtClean="0"/>
              <a:t>Node.js</a:t>
            </a:r>
            <a:r>
              <a:rPr lang="pl-PL" dirty="0" smtClean="0"/>
              <a:t> i </a:t>
            </a:r>
            <a:r>
              <a:rPr lang="pl-PL" dirty="0" err="1" smtClean="0"/>
              <a:t>npm</a:t>
            </a:r>
            <a:r>
              <a:rPr lang="pl-PL" dirty="0" smtClean="0"/>
              <a:t>:</a:t>
            </a:r>
          </a:p>
          <a:p>
            <a:r>
              <a:rPr lang="pl-PL" b="1" dirty="0" err="1" smtClean="0"/>
              <a:t>node</a:t>
            </a:r>
            <a:r>
              <a:rPr lang="pl-PL" b="1" dirty="0" smtClean="0"/>
              <a:t> -v</a:t>
            </a:r>
          </a:p>
          <a:p>
            <a:r>
              <a:rPr lang="pl-PL" b="1" dirty="0" err="1" smtClean="0"/>
              <a:t>npm</a:t>
            </a:r>
            <a:r>
              <a:rPr lang="pl-PL" b="1" dirty="0" smtClean="0"/>
              <a:t> -v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smtClean="0"/>
              <a:t>Zainstaluj rozszerzenia dla </a:t>
            </a:r>
            <a:r>
              <a:rPr lang="pl-PL" b="1" dirty="0" err="1" smtClean="0"/>
              <a:t>Node.js</a:t>
            </a:r>
            <a:r>
              <a:rPr lang="pl-PL" b="1" dirty="0" smtClean="0"/>
              <a:t> w VS </a:t>
            </a:r>
            <a:r>
              <a:rPr lang="pl-PL" b="1" dirty="0" err="1" smtClean="0"/>
              <a:t>Code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W VS </a:t>
            </a:r>
            <a:r>
              <a:rPr lang="pl-PL" dirty="0" err="1" smtClean="0"/>
              <a:t>Code</a:t>
            </a:r>
            <a:r>
              <a:rPr lang="pl-PL" dirty="0" smtClean="0"/>
              <a:t> otwórz zakładkę </a:t>
            </a:r>
            <a:r>
              <a:rPr lang="pl-PL" b="1" dirty="0" err="1" smtClean="0"/>
              <a:t>Extensions</a:t>
            </a:r>
            <a:r>
              <a:rPr lang="pl-PL" dirty="0" smtClean="0"/>
              <a:t> (ikona </a:t>
            </a:r>
            <a:r>
              <a:rPr lang="pl-PL" dirty="0" smtClean="0"/>
              <a:t>kwadratu (ów) </a:t>
            </a:r>
            <a:r>
              <a:rPr lang="pl-PL" dirty="0" smtClean="0"/>
              <a:t>po lewej stronie lub </a:t>
            </a:r>
            <a:r>
              <a:rPr lang="pl-PL" dirty="0" err="1" smtClean="0"/>
              <a:t>Ctrl+Shift+X</a:t>
            </a:r>
            <a:r>
              <a:rPr lang="pl-PL" dirty="0" smtClean="0"/>
              <a:t>).</a:t>
            </a:r>
          </a:p>
          <a:p>
            <a:r>
              <a:rPr lang="pl-PL" dirty="0" smtClean="0"/>
              <a:t>Zainstaluj rozszerzenia:</a:t>
            </a:r>
          </a:p>
          <a:p>
            <a:r>
              <a:rPr lang="pl-PL" b="1" dirty="0" err="1" smtClean="0"/>
              <a:t>Node.js</a:t>
            </a:r>
            <a:r>
              <a:rPr lang="pl-PL" b="1" dirty="0" smtClean="0"/>
              <a:t> </a:t>
            </a:r>
            <a:r>
              <a:rPr lang="pl-PL" b="1" dirty="0" err="1" smtClean="0"/>
              <a:t>Extension</a:t>
            </a:r>
            <a:r>
              <a:rPr lang="pl-PL" b="1" dirty="0" smtClean="0"/>
              <a:t> </a:t>
            </a:r>
            <a:r>
              <a:rPr lang="pl-PL" b="1" dirty="0" err="1" smtClean="0"/>
              <a:t>Pack</a:t>
            </a:r>
            <a:r>
              <a:rPr lang="pl-PL" dirty="0" smtClean="0"/>
              <a:t> (zawiera przydatne rozszerzenia </a:t>
            </a:r>
            <a:r>
              <a:rPr lang="pl-PL" dirty="0" smtClean="0"/>
              <a:t>dla pracy z </a:t>
            </a:r>
            <a:r>
              <a:rPr lang="pl-PL" dirty="0" err="1" smtClean="0"/>
              <a:t>Node.js</a:t>
            </a:r>
            <a:r>
              <a:rPr lang="pl-PL" dirty="0" smtClean="0"/>
              <a:t>).</a:t>
            </a:r>
          </a:p>
          <a:p>
            <a:r>
              <a:rPr lang="pl-PL" b="1" dirty="0" err="1" smtClean="0"/>
              <a:t>ESLint</a:t>
            </a:r>
            <a:r>
              <a:rPr lang="pl-PL" dirty="0" smtClean="0"/>
              <a:t> (linter do sprawdzania poprawności kodu </a:t>
            </a:r>
            <a:r>
              <a:rPr lang="pl-PL" dirty="0" err="1" smtClean="0"/>
              <a:t>JavaScript</a:t>
            </a:r>
            <a:r>
              <a:rPr lang="pl-PL" dirty="0" smtClean="0"/>
              <a:t> np. z określonym standardem).</a:t>
            </a:r>
            <a:endParaRPr lang="pl-PL" dirty="0" smtClean="0"/>
          </a:p>
          <a:p>
            <a:r>
              <a:rPr lang="pl-PL" b="1" dirty="0" err="1" smtClean="0"/>
              <a:t>Prettier</a:t>
            </a:r>
            <a:r>
              <a:rPr lang="pl-PL" b="1" dirty="0" smtClean="0"/>
              <a:t> - </a:t>
            </a:r>
            <a:r>
              <a:rPr lang="pl-PL" b="1" dirty="0" err="1" smtClean="0"/>
              <a:t>Code</a:t>
            </a:r>
            <a:r>
              <a:rPr lang="pl-PL" b="1" dirty="0" smtClean="0"/>
              <a:t> </a:t>
            </a:r>
            <a:r>
              <a:rPr lang="pl-PL" b="1" dirty="0" err="1" smtClean="0"/>
              <a:t>Formatter</a:t>
            </a:r>
            <a:r>
              <a:rPr lang="pl-PL" dirty="0" smtClean="0"/>
              <a:t> (formatowanie kodu).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Utwórz folder w widoku eksploratora plików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smtClean="0"/>
              <a:t>Otwórz widok eksploratora plików</a:t>
            </a:r>
            <a:r>
              <a:rPr lang="pl-PL" dirty="0" smtClean="0"/>
              <a:t>:</a:t>
            </a:r>
          </a:p>
          <a:p>
            <a:r>
              <a:rPr lang="pl-PL" dirty="0" smtClean="0"/>
              <a:t>Wybierz ikonę </a:t>
            </a:r>
            <a:r>
              <a:rPr lang="pl-PL" b="1" dirty="0" smtClean="0"/>
              <a:t>Explorer</a:t>
            </a:r>
            <a:r>
              <a:rPr lang="pl-PL" dirty="0" smtClean="0"/>
              <a:t> po lewej stronie (pierwsza od góry) lub użyj skrótu </a:t>
            </a:r>
            <a:r>
              <a:rPr lang="pl-PL" b="1" dirty="0" err="1" smtClean="0"/>
              <a:t>Ctrl</a:t>
            </a:r>
            <a:r>
              <a:rPr lang="pl-PL" b="1" dirty="0" smtClean="0"/>
              <a:t> + Shift + E</a:t>
            </a:r>
            <a:r>
              <a:rPr lang="pl-PL" dirty="0" smtClean="0"/>
              <a:t>.</a:t>
            </a:r>
          </a:p>
          <a:p>
            <a:r>
              <a:rPr lang="pl-PL" b="1" dirty="0" smtClean="0"/>
              <a:t>Kliknij prawym przyciskiem myszy</a:t>
            </a:r>
            <a:r>
              <a:rPr lang="pl-PL" dirty="0" smtClean="0"/>
              <a:t> w otwartym folderze:</a:t>
            </a:r>
          </a:p>
          <a:p>
            <a:r>
              <a:rPr lang="pl-PL" dirty="0" smtClean="0"/>
              <a:t>W obszarze eksploratora, gdzie widać pliki i foldery, kliknij prawym przyciskiem myszy i wybierz </a:t>
            </a:r>
            <a:r>
              <a:rPr lang="pl-PL" b="1" dirty="0" smtClean="0"/>
              <a:t>New Folder</a:t>
            </a:r>
            <a:r>
              <a:rPr lang="pl-PL" dirty="0" smtClean="0"/>
              <a:t>.</a:t>
            </a:r>
          </a:p>
          <a:p>
            <a:r>
              <a:rPr lang="pl-PL" b="1" dirty="0" smtClean="0"/>
              <a:t>Nazwij folder</a:t>
            </a:r>
            <a:r>
              <a:rPr lang="pl-PL" dirty="0" smtClean="0"/>
              <a:t>:</a:t>
            </a:r>
          </a:p>
          <a:p>
            <a:r>
              <a:rPr lang="pl-PL" dirty="0" smtClean="0"/>
              <a:t>Po kliknięciu otworzy się pole do wpisania nazwy nowego folderu. Wpisz nazwę i naciśnij </a:t>
            </a:r>
            <a:r>
              <a:rPr lang="pl-PL" b="1" dirty="0" smtClean="0"/>
              <a:t>Enter</a:t>
            </a:r>
            <a:r>
              <a:rPr lang="pl-PL" dirty="0" smtClean="0"/>
              <a:t>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 smtClean="0"/>
              <a:t>Utwórz folder za pomocą </a:t>
            </a:r>
            <a:r>
              <a:rPr lang="pl-PL" b="1" dirty="0" smtClean="0"/>
              <a:t>terminala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smtClean="0"/>
              <a:t>Otwórz </a:t>
            </a:r>
            <a:r>
              <a:rPr lang="pl-PL" b="1" dirty="0" smtClean="0"/>
              <a:t>terminal w VS </a:t>
            </a:r>
            <a:r>
              <a:rPr lang="pl-PL" b="1" dirty="0" err="1" smtClean="0"/>
              <a:t>Code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Użyj skrótu </a:t>
            </a:r>
            <a:r>
              <a:rPr lang="pl-PL" b="1" dirty="0" err="1" smtClean="0"/>
              <a:t>Ctrl</a:t>
            </a:r>
            <a:r>
              <a:rPr lang="pl-PL" b="1" dirty="0" smtClean="0"/>
              <a:t> + `</a:t>
            </a:r>
            <a:r>
              <a:rPr lang="pl-PL" dirty="0" smtClean="0"/>
              <a:t> lub wybierz </a:t>
            </a:r>
            <a:r>
              <a:rPr lang="pl-PL" b="1" dirty="0" err="1" smtClean="0"/>
              <a:t>View</a:t>
            </a:r>
            <a:r>
              <a:rPr lang="pl-PL" b="1" dirty="0" smtClean="0"/>
              <a:t> → Terminal</a:t>
            </a:r>
            <a:r>
              <a:rPr lang="pl-PL" dirty="0" smtClean="0"/>
              <a:t>.</a:t>
            </a:r>
          </a:p>
          <a:p>
            <a:r>
              <a:rPr lang="pl-PL" b="1" dirty="0" smtClean="0"/>
              <a:t>Utwórz folder za pomocą komendy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W terminalu wpisz</a:t>
            </a:r>
            <a:r>
              <a:rPr lang="pl-PL" dirty="0" smtClean="0"/>
              <a:t>:</a:t>
            </a:r>
          </a:p>
          <a:p>
            <a:pPr lvl="1"/>
            <a:r>
              <a:rPr lang="pl-PL" b="1" u="sng" dirty="0" err="1" smtClean="0"/>
              <a:t>mkdir</a:t>
            </a:r>
            <a:r>
              <a:rPr lang="pl-PL" b="1" u="sng" dirty="0" smtClean="0"/>
              <a:t> </a:t>
            </a:r>
            <a:r>
              <a:rPr lang="pl-PL" b="1" u="sng" dirty="0" smtClean="0"/>
              <a:t>nazwa-folderu </a:t>
            </a:r>
          </a:p>
          <a:p>
            <a:pPr lvl="1"/>
            <a:r>
              <a:rPr lang="pl-PL" dirty="0" smtClean="0"/>
              <a:t>Folder zostanie utworzony w bieżącym katalogu.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Zainicjalizuj projekt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W terminalu VS </a:t>
            </a:r>
            <a:r>
              <a:rPr lang="pl-PL" dirty="0" err="1" smtClean="0"/>
              <a:t>Code</a:t>
            </a:r>
            <a:r>
              <a:rPr lang="pl-PL" dirty="0" smtClean="0"/>
              <a:t> (`</a:t>
            </a:r>
            <a:r>
              <a:rPr lang="pl-PL" dirty="0" err="1" smtClean="0"/>
              <a:t>Ctrl</a:t>
            </a:r>
            <a:r>
              <a:rPr lang="pl-PL" dirty="0" smtClean="0"/>
              <a:t> + ``) wpisz</a:t>
            </a:r>
            <a:r>
              <a:rPr lang="pl-PL" dirty="0" smtClean="0"/>
              <a:t>:</a:t>
            </a:r>
          </a:p>
          <a:p>
            <a:r>
              <a:rPr lang="pl-PL" b="1" u="sng" dirty="0" err="1" smtClean="0"/>
              <a:t>npm</a:t>
            </a:r>
            <a:r>
              <a:rPr lang="pl-PL" b="1" u="sng" dirty="0" smtClean="0"/>
              <a:t> </a:t>
            </a:r>
            <a:r>
              <a:rPr lang="pl-PL" b="1" u="sng" dirty="0" err="1" smtClean="0"/>
              <a:t>init</a:t>
            </a:r>
            <a:r>
              <a:rPr lang="pl-PL" b="1" u="sng" dirty="0" smtClean="0"/>
              <a:t> -y </a:t>
            </a:r>
          </a:p>
          <a:p>
            <a:r>
              <a:rPr lang="pl-PL" dirty="0" smtClean="0"/>
              <a:t>Utworzy to plik </a:t>
            </a:r>
            <a:r>
              <a:rPr lang="pl-PL" dirty="0" err="1" smtClean="0"/>
              <a:t>package.json</a:t>
            </a:r>
            <a:r>
              <a:rPr lang="pl-PL" dirty="0" smtClean="0"/>
              <a:t> z domyślną konfiguracją.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Stwórz plik </a:t>
            </a:r>
            <a:r>
              <a:rPr lang="pl-PL" dirty="0" err="1" smtClean="0"/>
              <a:t>app.js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W folderze projektu stwórz plik </a:t>
            </a:r>
            <a:r>
              <a:rPr lang="pl-PL" dirty="0" err="1" smtClean="0"/>
              <a:t>app.js</a:t>
            </a:r>
            <a:r>
              <a:rPr lang="pl-PL" dirty="0" smtClean="0"/>
              <a:t>.</a:t>
            </a:r>
          </a:p>
          <a:p>
            <a:r>
              <a:rPr lang="pl-PL" dirty="0" smtClean="0"/>
              <a:t>Dodaj </a:t>
            </a:r>
            <a:r>
              <a:rPr lang="pl-PL" dirty="0" smtClean="0"/>
              <a:t>do niego </a:t>
            </a:r>
            <a:r>
              <a:rPr lang="pl-PL" dirty="0" smtClean="0"/>
              <a:t>kod</a:t>
            </a:r>
          </a:p>
          <a:p>
            <a:endParaRPr lang="pl-PL" dirty="0" smtClean="0"/>
          </a:p>
          <a:p>
            <a:r>
              <a:rPr lang="pl-PL" b="1" dirty="0" err="1" smtClean="0"/>
              <a:t>console.log</a:t>
            </a:r>
            <a:r>
              <a:rPr lang="pl-PL" b="1" dirty="0" smtClean="0"/>
              <a:t>('</a:t>
            </a:r>
            <a:r>
              <a:rPr lang="pl-PL" b="1" dirty="0" err="1" smtClean="0"/>
              <a:t>Hello</a:t>
            </a:r>
            <a:r>
              <a:rPr lang="pl-PL" b="1" dirty="0" smtClean="0"/>
              <a:t>, </a:t>
            </a:r>
            <a:r>
              <a:rPr lang="pl-PL" b="1" dirty="0" err="1" smtClean="0"/>
              <a:t>Node.js</a:t>
            </a:r>
            <a:r>
              <a:rPr lang="pl-PL" b="1" dirty="0" smtClean="0"/>
              <a:t>!');</a:t>
            </a:r>
          </a:p>
          <a:p>
            <a:endParaRPr lang="pl-PL" b="1" dirty="0" smtClean="0"/>
          </a:p>
          <a:p>
            <a:r>
              <a:rPr lang="pl-PL" b="1" dirty="0" smtClean="0"/>
              <a:t>Zapisz plik!</a:t>
            </a:r>
            <a:endParaRPr lang="pl-PL" b="1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Uruchom plik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W terminalu </a:t>
            </a:r>
            <a:r>
              <a:rPr lang="pl-PL" dirty="0" smtClean="0"/>
              <a:t>wpisz:</a:t>
            </a:r>
          </a:p>
          <a:p>
            <a:r>
              <a:rPr lang="pl-PL" b="1" dirty="0" err="1" smtClean="0"/>
              <a:t>node</a:t>
            </a:r>
            <a:r>
              <a:rPr lang="pl-PL" b="1" dirty="0" smtClean="0"/>
              <a:t> </a:t>
            </a:r>
            <a:r>
              <a:rPr lang="pl-PL" b="1" dirty="0" err="1" smtClean="0"/>
              <a:t>app.js</a:t>
            </a:r>
            <a:r>
              <a:rPr lang="pl-PL" b="1" dirty="0" smtClean="0"/>
              <a:t> </a:t>
            </a:r>
          </a:p>
          <a:p>
            <a:r>
              <a:rPr lang="pl-PL" dirty="0" smtClean="0"/>
              <a:t>Powinien wyświetlić się tekst: </a:t>
            </a:r>
            <a:endParaRPr lang="pl-PL" dirty="0" smtClean="0"/>
          </a:p>
          <a:p>
            <a:r>
              <a:rPr lang="pl-PL" b="1" dirty="0" err="1" smtClean="0"/>
              <a:t>Hello</a:t>
            </a:r>
            <a:r>
              <a:rPr lang="pl-PL" b="1" dirty="0" smtClean="0"/>
              <a:t>, </a:t>
            </a:r>
            <a:r>
              <a:rPr lang="pl-PL" b="1" dirty="0" err="1" smtClean="0"/>
              <a:t>Node.js</a:t>
            </a:r>
            <a:r>
              <a:rPr lang="pl-PL" b="1" dirty="0" smtClean="0"/>
              <a:t>!.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Tworzenie prostego serwera HTTP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 smtClean="0"/>
              <a:t>Edytuj plik </a:t>
            </a:r>
            <a:r>
              <a:rPr lang="pl-PL" dirty="0" err="1" smtClean="0"/>
              <a:t>app.js</a:t>
            </a:r>
            <a:r>
              <a:rPr lang="pl-PL" dirty="0" smtClean="0"/>
              <a:t>:</a:t>
            </a:r>
          </a:p>
          <a:p>
            <a:r>
              <a:rPr lang="pl-PL" dirty="0" err="1" smtClean="0"/>
              <a:t>const</a:t>
            </a:r>
            <a:r>
              <a:rPr lang="pl-PL" dirty="0" smtClean="0"/>
              <a:t> http = </a:t>
            </a:r>
            <a:r>
              <a:rPr lang="pl-PL" dirty="0" err="1" smtClean="0"/>
              <a:t>require</a:t>
            </a:r>
            <a:r>
              <a:rPr lang="pl-PL" dirty="0" smtClean="0"/>
              <a:t>('http');</a:t>
            </a:r>
          </a:p>
          <a:p>
            <a:endParaRPr lang="pl-PL" dirty="0" smtClean="0"/>
          </a:p>
          <a:p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server</a:t>
            </a:r>
            <a:r>
              <a:rPr lang="pl-PL" dirty="0" smtClean="0"/>
              <a:t> = </a:t>
            </a:r>
            <a:r>
              <a:rPr lang="pl-PL" dirty="0" err="1" smtClean="0"/>
              <a:t>http.createServer</a:t>
            </a:r>
            <a:r>
              <a:rPr lang="pl-PL" dirty="0" smtClean="0"/>
              <a:t>((</a:t>
            </a:r>
            <a:r>
              <a:rPr lang="pl-PL" dirty="0" err="1" smtClean="0"/>
              <a:t>req</a:t>
            </a:r>
            <a:r>
              <a:rPr lang="pl-PL" dirty="0" smtClean="0"/>
              <a:t>, </a:t>
            </a:r>
            <a:r>
              <a:rPr lang="pl-PL" dirty="0" err="1" smtClean="0"/>
              <a:t>res</a:t>
            </a:r>
            <a:r>
              <a:rPr lang="pl-PL" dirty="0" smtClean="0"/>
              <a:t>) =&gt; {</a:t>
            </a:r>
          </a:p>
          <a:p>
            <a:r>
              <a:rPr lang="pl-PL" dirty="0" smtClean="0"/>
              <a:t>    </a:t>
            </a:r>
            <a:r>
              <a:rPr lang="pl-PL" dirty="0" err="1" smtClean="0"/>
              <a:t>res.statusCode</a:t>
            </a:r>
            <a:r>
              <a:rPr lang="pl-PL" dirty="0" smtClean="0"/>
              <a:t> = 200;</a:t>
            </a:r>
          </a:p>
          <a:p>
            <a:r>
              <a:rPr lang="pl-PL" dirty="0" smtClean="0"/>
              <a:t>    </a:t>
            </a:r>
            <a:r>
              <a:rPr lang="pl-PL" dirty="0" err="1" smtClean="0"/>
              <a:t>res.setHeader</a:t>
            </a:r>
            <a:r>
              <a:rPr lang="pl-PL" dirty="0" smtClean="0"/>
              <a:t>('</a:t>
            </a:r>
            <a:r>
              <a:rPr lang="pl-PL" dirty="0" err="1" smtClean="0"/>
              <a:t>Content-Type</a:t>
            </a:r>
            <a:r>
              <a:rPr lang="pl-PL" dirty="0" smtClean="0"/>
              <a:t>', '</a:t>
            </a:r>
            <a:r>
              <a:rPr lang="pl-PL" dirty="0" err="1" smtClean="0"/>
              <a:t>text</a:t>
            </a:r>
            <a:r>
              <a:rPr lang="pl-PL" dirty="0" smtClean="0"/>
              <a:t>/</a:t>
            </a:r>
            <a:r>
              <a:rPr lang="pl-PL" dirty="0" err="1" smtClean="0"/>
              <a:t>plain</a:t>
            </a:r>
            <a:r>
              <a:rPr lang="pl-PL" dirty="0" smtClean="0"/>
              <a:t>');</a:t>
            </a:r>
          </a:p>
          <a:p>
            <a:r>
              <a:rPr lang="pl-PL" dirty="0" smtClean="0"/>
              <a:t>    </a:t>
            </a:r>
            <a:r>
              <a:rPr lang="pl-PL" dirty="0" err="1" smtClean="0"/>
              <a:t>res.send</a:t>
            </a:r>
            <a:r>
              <a:rPr lang="pl-PL" dirty="0" smtClean="0"/>
              <a:t>('</a:t>
            </a:r>
            <a:r>
              <a:rPr lang="pl-PL" dirty="0" err="1" smtClean="0"/>
              <a:t>Hello</a:t>
            </a:r>
            <a:r>
              <a:rPr lang="pl-PL" dirty="0" smtClean="0"/>
              <a:t>, </a:t>
            </a:r>
            <a:r>
              <a:rPr lang="pl-PL" dirty="0" err="1" smtClean="0"/>
              <a:t>World</a:t>
            </a:r>
            <a:r>
              <a:rPr lang="pl-PL" dirty="0" smtClean="0"/>
              <a:t>!');</a:t>
            </a:r>
          </a:p>
          <a:p>
            <a:r>
              <a:rPr lang="pl-PL" dirty="0" smtClean="0"/>
              <a:t>});</a:t>
            </a:r>
          </a:p>
          <a:p>
            <a:endParaRPr lang="pl-PL" dirty="0" smtClean="0"/>
          </a:p>
          <a:p>
            <a:r>
              <a:rPr lang="pl-PL" dirty="0" err="1" smtClean="0"/>
              <a:t>const</a:t>
            </a:r>
            <a:r>
              <a:rPr lang="pl-PL" dirty="0" smtClean="0"/>
              <a:t> PORT = 3000;</a:t>
            </a:r>
          </a:p>
          <a:p>
            <a:r>
              <a:rPr lang="pl-PL" dirty="0" err="1" smtClean="0"/>
              <a:t>server.listen</a:t>
            </a:r>
            <a:r>
              <a:rPr lang="pl-PL" dirty="0" smtClean="0"/>
              <a:t>(PORT, () =&gt; {</a:t>
            </a:r>
          </a:p>
          <a:p>
            <a:r>
              <a:rPr lang="pl-PL" dirty="0" smtClean="0"/>
              <a:t>    </a:t>
            </a:r>
            <a:r>
              <a:rPr lang="pl-PL" dirty="0" err="1" smtClean="0"/>
              <a:t>console.log</a:t>
            </a:r>
            <a:r>
              <a:rPr lang="pl-PL" dirty="0" smtClean="0"/>
              <a:t>(`Server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running</a:t>
            </a:r>
            <a:r>
              <a:rPr lang="pl-PL" dirty="0" smtClean="0"/>
              <a:t> on http://localhost:${PORT}`);</a:t>
            </a:r>
          </a:p>
          <a:p>
            <a:r>
              <a:rPr lang="pl-PL" dirty="0" smtClean="0"/>
              <a:t>});</a:t>
            </a:r>
          </a:p>
          <a:p>
            <a:r>
              <a:rPr lang="pl-PL" b="1" dirty="0" err="1" smtClean="0"/>
              <a:t>r</a:t>
            </a:r>
            <a:r>
              <a:rPr lang="pl-PL" b="1" dirty="0" err="1" smtClean="0"/>
              <a:t>eq</a:t>
            </a:r>
            <a:r>
              <a:rPr lang="pl-PL" b="1" dirty="0" smtClean="0"/>
              <a:t>- obiekt żądania, </a:t>
            </a:r>
            <a:r>
              <a:rPr lang="pl-PL" b="1" dirty="0" err="1" smtClean="0"/>
              <a:t>res</a:t>
            </a:r>
            <a:r>
              <a:rPr lang="pl-PL" b="1" dirty="0" smtClean="0"/>
              <a:t>- obiekt odpowiedzi</a:t>
            </a:r>
            <a:endParaRPr lang="pl-PL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W terminalu uruchom serwer:</a:t>
            </a:r>
          </a:p>
          <a:p>
            <a:r>
              <a:rPr lang="pl-PL" b="1" dirty="0" err="1" smtClean="0"/>
              <a:t>node</a:t>
            </a:r>
            <a:r>
              <a:rPr lang="pl-PL" b="1" dirty="0" smtClean="0"/>
              <a:t> </a:t>
            </a:r>
            <a:r>
              <a:rPr lang="pl-PL" b="1" dirty="0" err="1" smtClean="0"/>
              <a:t>app.js</a:t>
            </a:r>
            <a:r>
              <a:rPr lang="pl-PL" b="1" dirty="0" smtClean="0"/>
              <a:t> </a:t>
            </a:r>
          </a:p>
          <a:p>
            <a:r>
              <a:rPr lang="pl-PL" dirty="0" smtClean="0"/>
              <a:t>Otwórz przeglądarkę i przejdź do </a:t>
            </a:r>
            <a:r>
              <a:rPr lang="pl-PL" b="1" dirty="0" smtClean="0"/>
              <a:t>http://localhost:3000</a:t>
            </a:r>
            <a:r>
              <a:rPr lang="pl-PL" dirty="0" smtClean="0"/>
              <a:t>.</a:t>
            </a:r>
          </a:p>
          <a:p>
            <a:r>
              <a:rPr lang="pl-PL" dirty="0" smtClean="0"/>
              <a:t>Powinien wyświetlić się komunikat: </a:t>
            </a:r>
            <a:r>
              <a:rPr lang="pl-PL" b="1" dirty="0" err="1" smtClean="0"/>
              <a:t>Hello</a:t>
            </a:r>
            <a:r>
              <a:rPr lang="pl-PL" b="1" dirty="0" smtClean="0"/>
              <a:t>, </a:t>
            </a:r>
            <a:r>
              <a:rPr lang="pl-PL" b="1" dirty="0" err="1" smtClean="0"/>
              <a:t>World</a:t>
            </a:r>
            <a:r>
              <a:rPr lang="pl-PL" b="1" dirty="0" smtClean="0"/>
              <a:t>!.</a:t>
            </a:r>
          </a:p>
          <a:p>
            <a:endParaRPr lang="pl-PL" b="1" dirty="0" smtClean="0"/>
          </a:p>
          <a:p>
            <a:r>
              <a:rPr lang="pl-PL" b="1" dirty="0" smtClean="0"/>
              <a:t>Zatrzymanie serwera </a:t>
            </a:r>
            <a:r>
              <a:rPr lang="pl-PL" b="1" dirty="0" err="1" smtClean="0"/>
              <a:t>Ctrl+c</a:t>
            </a:r>
            <a:endParaRPr lang="pl-PL" b="1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Asynchroniczność i zdarzeniowość</a:t>
            </a:r>
            <a:r>
              <a:rPr lang="pl-PL" dirty="0" smtClean="0"/>
              <a:t>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l-PL" dirty="0" err="1" smtClean="0"/>
              <a:t>Node.js</a:t>
            </a:r>
            <a:r>
              <a:rPr lang="pl-PL" dirty="0" smtClean="0"/>
              <a:t> jest oparte na </a:t>
            </a:r>
            <a:r>
              <a:rPr lang="pl-PL" b="1" dirty="0" smtClean="0"/>
              <a:t>asynchronicznym modelu </a:t>
            </a:r>
            <a:r>
              <a:rPr lang="pl-PL" dirty="0" smtClean="0"/>
              <a:t>wejścia/wyjścia (</a:t>
            </a:r>
            <a:r>
              <a:rPr lang="pl-PL" dirty="0" err="1" smtClean="0"/>
              <a:t>non-blocking</a:t>
            </a:r>
            <a:r>
              <a:rPr lang="pl-PL" dirty="0" smtClean="0"/>
              <a:t> I/O), co oznacza, że operacje wejścia/wyjścia, takie jak odczyt plików czy zapytania do bazy danych, są wykonywane asynchronicznie. Dzięki temu aplikacje </a:t>
            </a:r>
            <a:r>
              <a:rPr lang="pl-PL" dirty="0" err="1" smtClean="0"/>
              <a:t>Node.js</a:t>
            </a:r>
            <a:r>
              <a:rPr lang="pl-PL" dirty="0" smtClean="0"/>
              <a:t> są bardzo wydajne i mogą </a:t>
            </a:r>
            <a:r>
              <a:rPr lang="pl-PL" b="1" dirty="0" smtClean="0"/>
              <a:t>obsługiwać dużą liczbę równoczesnych </a:t>
            </a:r>
            <a:r>
              <a:rPr lang="pl-PL" b="1" dirty="0" smtClean="0"/>
              <a:t>połączeń.</a:t>
            </a:r>
            <a:endParaRPr lang="pl-PL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Instalacja zależności za pomocą </a:t>
            </a:r>
            <a:r>
              <a:rPr lang="pl-PL" dirty="0" err="1" smtClean="0"/>
              <a:t>npm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Zainstaluj </a:t>
            </a:r>
            <a:r>
              <a:rPr lang="pl-PL" dirty="0" smtClean="0"/>
              <a:t>bibliotekę</a:t>
            </a:r>
          </a:p>
          <a:p>
            <a:r>
              <a:rPr lang="pl-PL" dirty="0" smtClean="0"/>
              <a:t>Na przykład, aby zainstalować </a:t>
            </a:r>
            <a:r>
              <a:rPr lang="pl-PL" b="1" dirty="0" smtClean="0"/>
              <a:t>Express</a:t>
            </a:r>
            <a:r>
              <a:rPr lang="pl-PL" dirty="0" smtClean="0"/>
              <a:t> (</a:t>
            </a:r>
            <a:r>
              <a:rPr lang="pl-PL" dirty="0" err="1" smtClean="0"/>
              <a:t>framework</a:t>
            </a:r>
            <a:r>
              <a:rPr lang="pl-PL" dirty="0" smtClean="0"/>
              <a:t> webowy), wpisz:</a:t>
            </a:r>
          </a:p>
          <a:p>
            <a:r>
              <a:rPr lang="pl-PL" b="1" dirty="0" err="1" smtClean="0"/>
              <a:t>npm</a:t>
            </a:r>
            <a:r>
              <a:rPr lang="pl-PL" b="1" dirty="0" smtClean="0"/>
              <a:t> </a:t>
            </a:r>
            <a:r>
              <a:rPr lang="pl-PL" b="1" dirty="0" err="1" smtClean="0"/>
              <a:t>install</a:t>
            </a:r>
            <a:r>
              <a:rPr lang="pl-PL" b="1" dirty="0" smtClean="0"/>
              <a:t> </a:t>
            </a:r>
            <a:r>
              <a:rPr lang="pl-PL" b="1" dirty="0" err="1" smtClean="0"/>
              <a:t>express</a:t>
            </a:r>
            <a:endParaRPr lang="pl-PL" b="1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Użyj Express w aplikacji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express</a:t>
            </a:r>
            <a:r>
              <a:rPr lang="pl-PL" dirty="0" smtClean="0"/>
              <a:t> = </a:t>
            </a:r>
            <a:r>
              <a:rPr lang="pl-PL" dirty="0" err="1" smtClean="0"/>
              <a:t>require</a:t>
            </a:r>
            <a:r>
              <a:rPr lang="pl-PL" dirty="0" smtClean="0"/>
              <a:t>('</a:t>
            </a:r>
            <a:r>
              <a:rPr lang="pl-PL" dirty="0" err="1" smtClean="0"/>
              <a:t>express</a:t>
            </a:r>
            <a:r>
              <a:rPr lang="pl-PL" dirty="0" smtClean="0"/>
              <a:t>');</a:t>
            </a:r>
          </a:p>
          <a:p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app</a:t>
            </a:r>
            <a:r>
              <a:rPr lang="pl-PL" dirty="0" smtClean="0"/>
              <a:t> = </a:t>
            </a:r>
            <a:r>
              <a:rPr lang="pl-PL" dirty="0" err="1" smtClean="0"/>
              <a:t>express</a:t>
            </a:r>
            <a:r>
              <a:rPr lang="pl-PL" dirty="0" smtClean="0"/>
              <a:t>();</a:t>
            </a:r>
          </a:p>
          <a:p>
            <a:endParaRPr lang="pl-PL" dirty="0" smtClean="0"/>
          </a:p>
          <a:p>
            <a:r>
              <a:rPr lang="pl-PL" dirty="0" err="1" smtClean="0"/>
              <a:t>app.get</a:t>
            </a:r>
            <a:r>
              <a:rPr lang="pl-PL" dirty="0" smtClean="0"/>
              <a:t>('/', (</a:t>
            </a:r>
            <a:r>
              <a:rPr lang="pl-PL" dirty="0" err="1" smtClean="0"/>
              <a:t>req</a:t>
            </a:r>
            <a:r>
              <a:rPr lang="pl-PL" dirty="0" smtClean="0"/>
              <a:t>, </a:t>
            </a:r>
            <a:r>
              <a:rPr lang="pl-PL" dirty="0" err="1" smtClean="0"/>
              <a:t>res</a:t>
            </a:r>
            <a:r>
              <a:rPr lang="pl-PL" dirty="0" smtClean="0"/>
              <a:t>) =&gt; {</a:t>
            </a:r>
          </a:p>
          <a:p>
            <a:r>
              <a:rPr lang="pl-PL" dirty="0" smtClean="0"/>
              <a:t>    </a:t>
            </a:r>
            <a:r>
              <a:rPr lang="pl-PL" dirty="0" err="1" smtClean="0"/>
              <a:t>res.send</a:t>
            </a:r>
            <a:r>
              <a:rPr lang="pl-PL" dirty="0" smtClean="0"/>
              <a:t>('</a:t>
            </a:r>
            <a:r>
              <a:rPr lang="pl-PL" dirty="0" err="1" smtClean="0"/>
              <a:t>Welcome</a:t>
            </a:r>
            <a:r>
              <a:rPr lang="pl-PL" dirty="0" smtClean="0"/>
              <a:t> to Express!');</a:t>
            </a:r>
          </a:p>
          <a:p>
            <a:r>
              <a:rPr lang="pl-PL" dirty="0" smtClean="0"/>
              <a:t>});</a:t>
            </a:r>
          </a:p>
          <a:p>
            <a:endParaRPr lang="pl-PL" dirty="0" smtClean="0"/>
          </a:p>
          <a:p>
            <a:r>
              <a:rPr lang="pl-PL" dirty="0" err="1" smtClean="0"/>
              <a:t>const</a:t>
            </a:r>
            <a:r>
              <a:rPr lang="pl-PL" dirty="0" smtClean="0"/>
              <a:t> PORT = 3000;</a:t>
            </a:r>
          </a:p>
          <a:p>
            <a:r>
              <a:rPr lang="pl-PL" dirty="0" err="1" smtClean="0"/>
              <a:t>app.listen</a:t>
            </a:r>
            <a:r>
              <a:rPr lang="pl-PL" dirty="0" smtClean="0"/>
              <a:t>(PORT, () =&gt; {</a:t>
            </a:r>
          </a:p>
          <a:p>
            <a:r>
              <a:rPr lang="pl-PL" dirty="0" smtClean="0"/>
              <a:t>    </a:t>
            </a:r>
            <a:r>
              <a:rPr lang="pl-PL" dirty="0" err="1" smtClean="0"/>
              <a:t>console.log</a:t>
            </a:r>
            <a:r>
              <a:rPr lang="pl-PL" dirty="0" smtClean="0"/>
              <a:t>(`Server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running</a:t>
            </a:r>
            <a:r>
              <a:rPr lang="pl-PL" dirty="0" smtClean="0"/>
              <a:t> on http://localhost:${PORT}`);</a:t>
            </a:r>
          </a:p>
          <a:p>
            <a:r>
              <a:rPr lang="pl-PL" dirty="0" smtClean="0"/>
              <a:t>});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Express.js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smtClean="0"/>
              <a:t>Express</a:t>
            </a:r>
            <a:r>
              <a:rPr lang="pl-PL" dirty="0" smtClean="0"/>
              <a:t> to popularny i lekki </a:t>
            </a:r>
            <a:r>
              <a:rPr lang="pl-PL" dirty="0" err="1" smtClean="0"/>
              <a:t>framework</a:t>
            </a:r>
            <a:r>
              <a:rPr lang="pl-PL" dirty="0" smtClean="0"/>
              <a:t> dla </a:t>
            </a:r>
            <a:r>
              <a:rPr lang="pl-PL" b="1" dirty="0" err="1" smtClean="0"/>
              <a:t>Node.js</a:t>
            </a:r>
            <a:r>
              <a:rPr lang="pl-PL" dirty="0" smtClean="0"/>
              <a:t>, który ułatwia budowanie aplikacji webowych i API. Jest jednym z najczęściej używanych </a:t>
            </a:r>
            <a:r>
              <a:rPr lang="pl-PL" dirty="0" err="1" smtClean="0"/>
              <a:t>frameworków</a:t>
            </a:r>
            <a:r>
              <a:rPr lang="pl-PL" dirty="0" smtClean="0"/>
              <a:t> w środowisku </a:t>
            </a:r>
            <a:r>
              <a:rPr lang="pl-PL" b="1" dirty="0" err="1" smtClean="0"/>
              <a:t>JavaScript</a:t>
            </a:r>
            <a:r>
              <a:rPr lang="pl-PL" dirty="0" smtClean="0"/>
              <a:t> do tworzenia </a:t>
            </a:r>
            <a:r>
              <a:rPr lang="pl-PL" dirty="0" err="1" smtClean="0"/>
              <a:t>backendu</a:t>
            </a:r>
            <a:r>
              <a:rPr lang="pl-PL" dirty="0" smtClean="0"/>
              <a:t>.</a:t>
            </a:r>
            <a:endParaRPr lang="pl-PL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Kluczowe cechy Express: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smtClean="0"/>
              <a:t>Minimalistyczny i elastyczny:</a:t>
            </a:r>
            <a:endParaRPr lang="pl-PL" dirty="0" smtClean="0"/>
          </a:p>
          <a:p>
            <a:r>
              <a:rPr lang="pl-PL" dirty="0" smtClean="0"/>
              <a:t>Express zapewnia prostą strukturę, pozwalając programiście skupić się na tworzeniu funkcji aplikacji, bez konieczności uczenia się skomplikowanych narzędzi.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err="1" smtClean="0"/>
              <a:t>Routing</a:t>
            </a:r>
            <a:r>
              <a:rPr lang="pl-PL" b="1" dirty="0" smtClean="0"/>
              <a:t>:</a:t>
            </a:r>
            <a:endParaRPr lang="pl-PL" dirty="0" smtClean="0"/>
          </a:p>
          <a:p>
            <a:r>
              <a:rPr lang="pl-PL" dirty="0" smtClean="0"/>
              <a:t>Express umożliwia definiowanie ścieżek (tras) w aplikacji, które obsługują konkretne żądania HTTP (np. GET, POST, PUT, DELETE).</a:t>
            </a:r>
          </a:p>
          <a:p>
            <a:r>
              <a:rPr lang="pl-PL" dirty="0" smtClean="0"/>
              <a:t>Przykład:</a:t>
            </a:r>
          </a:p>
          <a:p>
            <a:r>
              <a:rPr lang="pl-PL" dirty="0" err="1" smtClean="0"/>
              <a:t>app.get</a:t>
            </a:r>
            <a:r>
              <a:rPr lang="pl-PL" dirty="0" smtClean="0"/>
              <a:t>('/', (</a:t>
            </a:r>
            <a:r>
              <a:rPr lang="pl-PL" dirty="0" err="1" smtClean="0"/>
              <a:t>req</a:t>
            </a:r>
            <a:r>
              <a:rPr lang="pl-PL" dirty="0" smtClean="0"/>
              <a:t>, </a:t>
            </a:r>
            <a:r>
              <a:rPr lang="pl-PL" dirty="0" err="1" smtClean="0"/>
              <a:t>res</a:t>
            </a:r>
            <a:r>
              <a:rPr lang="pl-PL" dirty="0" smtClean="0"/>
              <a:t>) =&gt; { </a:t>
            </a:r>
            <a:r>
              <a:rPr lang="pl-PL" dirty="0" err="1" smtClean="0"/>
              <a:t>res.send</a:t>
            </a:r>
            <a:r>
              <a:rPr lang="pl-PL" dirty="0" smtClean="0"/>
              <a:t>('</a:t>
            </a:r>
            <a:r>
              <a:rPr lang="pl-PL" dirty="0" err="1" smtClean="0"/>
              <a:t>Hello</a:t>
            </a:r>
            <a:r>
              <a:rPr lang="pl-PL" dirty="0" smtClean="0"/>
              <a:t>, </a:t>
            </a:r>
            <a:r>
              <a:rPr lang="pl-PL" dirty="0" err="1" smtClean="0"/>
              <a:t>World</a:t>
            </a:r>
            <a:r>
              <a:rPr lang="pl-PL" dirty="0" smtClean="0"/>
              <a:t>!'); });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err="1" smtClean="0"/>
              <a:t>Middleware</a:t>
            </a:r>
            <a:r>
              <a:rPr lang="pl-PL" b="1" dirty="0" smtClean="0"/>
              <a:t>:</a:t>
            </a:r>
            <a:endParaRPr lang="pl-PL" dirty="0" smtClean="0"/>
          </a:p>
          <a:p>
            <a:r>
              <a:rPr lang="pl-PL" dirty="0" smtClean="0"/>
              <a:t>Express korzysta z koncepcji </a:t>
            </a:r>
            <a:r>
              <a:rPr lang="pl-PL" b="1" dirty="0" err="1" smtClean="0"/>
              <a:t>middleware</a:t>
            </a:r>
            <a:r>
              <a:rPr lang="pl-PL" dirty="0" smtClean="0"/>
              <a:t>, które pozwala przetwarzać żądania i odpowiedzi na każdym etapie ich przepływu przez aplikację.</a:t>
            </a:r>
          </a:p>
          <a:p>
            <a:r>
              <a:rPr lang="pl-PL" dirty="0" err="1" smtClean="0"/>
              <a:t>Middleware</a:t>
            </a:r>
            <a:r>
              <a:rPr lang="pl-PL" dirty="0" smtClean="0"/>
              <a:t> może obsługiwać logowanie, autoryzację, </a:t>
            </a:r>
            <a:r>
              <a:rPr lang="pl-PL" dirty="0" err="1" smtClean="0"/>
              <a:t>parsowanie</a:t>
            </a:r>
            <a:r>
              <a:rPr lang="pl-PL" dirty="0" smtClean="0"/>
              <a:t> danych, obsługę błędów i wiele innych.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smtClean="0"/>
              <a:t>Tworzenie API:</a:t>
            </a:r>
            <a:endParaRPr lang="pl-PL" dirty="0" smtClean="0"/>
          </a:p>
          <a:p>
            <a:r>
              <a:rPr lang="pl-PL" dirty="0" smtClean="0"/>
              <a:t>Express jest idealny do budowy </a:t>
            </a:r>
            <a:r>
              <a:rPr lang="pl-PL" dirty="0" err="1" smtClean="0"/>
              <a:t>RESTful</a:t>
            </a:r>
            <a:r>
              <a:rPr lang="pl-PL" dirty="0" smtClean="0"/>
              <a:t> API, co czyni go popularnym wyborem w aplikacjach opartych na architekturze </a:t>
            </a:r>
            <a:r>
              <a:rPr lang="pl-PL" dirty="0" err="1" smtClean="0"/>
              <a:t>frontend-backend</a:t>
            </a:r>
            <a:r>
              <a:rPr lang="pl-PL" dirty="0" smtClean="0"/>
              <a:t> (np. </a:t>
            </a:r>
            <a:r>
              <a:rPr lang="pl-PL" dirty="0" err="1" smtClean="0"/>
              <a:t>React</a:t>
            </a:r>
            <a:r>
              <a:rPr lang="pl-PL" dirty="0" smtClean="0"/>
              <a:t>/</a:t>
            </a:r>
            <a:r>
              <a:rPr lang="pl-PL" dirty="0" err="1" smtClean="0"/>
              <a:t>Angular</a:t>
            </a:r>
            <a:r>
              <a:rPr lang="pl-PL" dirty="0" smtClean="0"/>
              <a:t>/</a:t>
            </a:r>
            <a:r>
              <a:rPr lang="pl-PL" dirty="0" err="1" smtClean="0"/>
              <a:t>Vue</a:t>
            </a:r>
            <a:r>
              <a:rPr lang="pl-PL" dirty="0" smtClean="0"/>
              <a:t> jako </a:t>
            </a:r>
            <a:r>
              <a:rPr lang="pl-PL" dirty="0" err="1" smtClean="0"/>
              <a:t>frontend</a:t>
            </a:r>
            <a:r>
              <a:rPr lang="pl-PL" dirty="0" smtClean="0"/>
              <a:t>, Express jako </a:t>
            </a:r>
            <a:r>
              <a:rPr lang="pl-PL" dirty="0" err="1" smtClean="0"/>
              <a:t>backend</a:t>
            </a:r>
            <a:r>
              <a:rPr lang="pl-PL" dirty="0" smtClean="0"/>
              <a:t>).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API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smtClean="0"/>
              <a:t>API (</a:t>
            </a:r>
            <a:r>
              <a:rPr lang="pl-PL" b="1" dirty="0" err="1" smtClean="0"/>
              <a:t>Application</a:t>
            </a:r>
            <a:r>
              <a:rPr lang="pl-PL" b="1" dirty="0" smtClean="0"/>
              <a:t> </a:t>
            </a:r>
            <a:r>
              <a:rPr lang="pl-PL" b="1" dirty="0" err="1" smtClean="0"/>
              <a:t>Programming</a:t>
            </a:r>
            <a:r>
              <a:rPr lang="pl-PL" b="1" dirty="0" smtClean="0"/>
              <a:t> </a:t>
            </a:r>
            <a:r>
              <a:rPr lang="pl-PL" b="1" dirty="0" err="1" smtClean="0"/>
              <a:t>Interface</a:t>
            </a:r>
            <a:r>
              <a:rPr lang="pl-PL" b="1" dirty="0" smtClean="0"/>
              <a:t>)</a:t>
            </a:r>
            <a:r>
              <a:rPr lang="pl-PL" dirty="0" smtClean="0"/>
              <a:t> to interfejs programowania aplikacji, który umożliwia komunikację między różnymi aplikacjami, systemami lub komponentami oprogramowania.</a:t>
            </a:r>
          </a:p>
          <a:p>
            <a:r>
              <a:rPr lang="pl-PL" b="1" dirty="0" smtClean="0"/>
              <a:t>Cel API:</a:t>
            </a:r>
            <a:r>
              <a:rPr lang="pl-PL" dirty="0" smtClean="0"/>
              <a:t> Umożliwić jednej aplikacji dostęp do funkcjonalności lub danych innej aplikacji w sposób kontrolowany i bezpieczny.</a:t>
            </a:r>
          </a:p>
          <a:p>
            <a:r>
              <a:rPr lang="pl-PL" b="1" dirty="0" smtClean="0"/>
              <a:t>Przykład:</a:t>
            </a:r>
            <a:r>
              <a:rPr lang="pl-PL" dirty="0" smtClean="0"/>
              <a:t> Wyobraź sobie API jako kelnera w restauracji. Klient (aplikacja) zamawia jedzenie (dane) za pomocą menu (interfejsu API), a kelner (API) przekazuje zamówienie do kuchni (serwera) i przynosi odpowiedź.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REST API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smtClean="0"/>
              <a:t>REST (</a:t>
            </a:r>
            <a:r>
              <a:rPr lang="pl-PL" b="1" dirty="0" err="1" smtClean="0"/>
              <a:t>Representational</a:t>
            </a:r>
            <a:r>
              <a:rPr lang="pl-PL" b="1" dirty="0" smtClean="0"/>
              <a:t> State Transfer)</a:t>
            </a:r>
            <a:r>
              <a:rPr lang="pl-PL" dirty="0" smtClean="0"/>
              <a:t> to styl architektury projektowania API oparty na protokole </a:t>
            </a:r>
            <a:r>
              <a:rPr lang="pl-PL" b="1" dirty="0" smtClean="0"/>
              <a:t>HTTP</a:t>
            </a:r>
            <a:r>
              <a:rPr lang="pl-PL" dirty="0" smtClean="0"/>
              <a:t>, który zapewnia łatwy, szybki i standardowy sposób wymiany danych między systemami.</a:t>
            </a:r>
          </a:p>
          <a:p>
            <a:r>
              <a:rPr lang="pl-PL" b="1" dirty="0" smtClean="0"/>
              <a:t>REST API</a:t>
            </a:r>
            <a:r>
              <a:rPr lang="pl-PL" dirty="0" smtClean="0"/>
              <a:t> to API, które jest zgodne z zasadami </a:t>
            </a:r>
            <a:r>
              <a:rPr lang="pl-PL" dirty="0" smtClean="0"/>
              <a:t>REST</a:t>
            </a:r>
          </a:p>
          <a:p>
            <a:r>
              <a:rPr lang="pl-PL" b="1" u="sng" dirty="0" smtClean="0"/>
              <a:t>Niektóre reguły </a:t>
            </a:r>
            <a:endParaRPr lang="pl-PL" b="1" u="sng" dirty="0" smtClean="0"/>
          </a:p>
          <a:p>
            <a:r>
              <a:rPr lang="pl-PL" b="1" dirty="0" err="1" smtClean="0"/>
              <a:t>Klient-serwer:</a:t>
            </a:r>
            <a:r>
              <a:rPr lang="pl-PL" dirty="0" err="1" smtClean="0"/>
              <a:t>Klient</a:t>
            </a:r>
            <a:r>
              <a:rPr lang="pl-PL" dirty="0" smtClean="0"/>
              <a:t> (</a:t>
            </a:r>
            <a:r>
              <a:rPr lang="pl-PL" dirty="0" err="1" smtClean="0"/>
              <a:t>frontend</a:t>
            </a:r>
            <a:r>
              <a:rPr lang="pl-PL" dirty="0" smtClean="0"/>
              <a:t>) i serwer (</a:t>
            </a:r>
            <a:r>
              <a:rPr lang="pl-PL" dirty="0" err="1" smtClean="0"/>
              <a:t>backend</a:t>
            </a:r>
            <a:r>
              <a:rPr lang="pl-PL" dirty="0" smtClean="0"/>
              <a:t>) są oddzielne, komunikując się poprzez API.</a:t>
            </a:r>
          </a:p>
          <a:p>
            <a:r>
              <a:rPr lang="pl-PL" b="1" dirty="0" smtClean="0"/>
              <a:t>Bezstanowość</a:t>
            </a:r>
            <a:r>
              <a:rPr lang="pl-PL" b="1" dirty="0" smtClean="0"/>
              <a:t>: </a:t>
            </a:r>
            <a:r>
              <a:rPr lang="pl-PL" dirty="0" smtClean="0"/>
              <a:t>Każde </a:t>
            </a:r>
            <a:r>
              <a:rPr lang="pl-PL" dirty="0" smtClean="0"/>
              <a:t>żądanie od klienta do serwera zawiera wszystkie potrzebne informacje. Serwer nie przechowuje stanu klienta między żądaniami.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smtClean="0"/>
              <a:t>Zasoby reprezentowane przez </a:t>
            </a:r>
            <a:r>
              <a:rPr lang="pl-PL" b="1" dirty="0" smtClean="0"/>
              <a:t>URL:</a:t>
            </a:r>
          </a:p>
          <a:p>
            <a:r>
              <a:rPr lang="pl-PL" dirty="0" smtClean="0"/>
              <a:t>Wszystkie </a:t>
            </a:r>
            <a:r>
              <a:rPr lang="pl-PL" dirty="0" smtClean="0"/>
              <a:t>zasoby są dostępne przez adresy URL (np. http://example.com/users).</a:t>
            </a:r>
          </a:p>
          <a:p>
            <a:r>
              <a:rPr lang="pl-PL" b="1" dirty="0" smtClean="0"/>
              <a:t>Użycie standardowych </a:t>
            </a:r>
            <a:r>
              <a:rPr lang="pl-PL" b="1" dirty="0" smtClean="0"/>
              <a:t>metod HTTP:</a:t>
            </a:r>
          </a:p>
          <a:p>
            <a:r>
              <a:rPr lang="pl-PL" b="1" dirty="0" smtClean="0"/>
              <a:t>GET</a:t>
            </a:r>
            <a:r>
              <a:rPr lang="pl-PL" dirty="0" smtClean="0"/>
              <a:t>: Pobieranie danych.</a:t>
            </a:r>
          </a:p>
          <a:p>
            <a:r>
              <a:rPr lang="pl-PL" b="1" dirty="0" smtClean="0"/>
              <a:t>POST</a:t>
            </a:r>
            <a:r>
              <a:rPr lang="pl-PL" dirty="0" smtClean="0"/>
              <a:t>: Tworzenie nowych danych.</a:t>
            </a:r>
          </a:p>
          <a:p>
            <a:r>
              <a:rPr lang="pl-PL" b="1" dirty="0" smtClean="0"/>
              <a:t>PUT</a:t>
            </a:r>
            <a:r>
              <a:rPr lang="pl-PL" dirty="0" smtClean="0"/>
              <a:t>: Aktualizacja istniejących danych.</a:t>
            </a:r>
          </a:p>
          <a:p>
            <a:r>
              <a:rPr lang="pl-PL" b="1" dirty="0" smtClean="0"/>
              <a:t>DELETE</a:t>
            </a:r>
            <a:r>
              <a:rPr lang="pl-PL" dirty="0" smtClean="0"/>
              <a:t>: Usuwanie danych.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Jednowątkowy model </a:t>
            </a:r>
            <a:r>
              <a:rPr lang="pl-PL" b="1" dirty="0" smtClean="0"/>
              <a:t>operacyjny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l-PL" dirty="0" err="1" smtClean="0"/>
              <a:t>Node.js</a:t>
            </a:r>
            <a:r>
              <a:rPr lang="pl-PL" dirty="0" smtClean="0"/>
              <a:t> działa na </a:t>
            </a:r>
            <a:r>
              <a:rPr lang="pl-PL" b="1" dirty="0" smtClean="0"/>
              <a:t>pojedynczym wątku</a:t>
            </a:r>
            <a:r>
              <a:rPr lang="pl-PL" dirty="0" smtClean="0"/>
              <a:t>, który wykorzystuje pętlę zdarzeń do obsługi </a:t>
            </a:r>
            <a:r>
              <a:rPr lang="pl-PL" b="1" dirty="0" smtClean="0"/>
              <a:t>wielu połączeń jednocześnie</a:t>
            </a:r>
            <a:r>
              <a:rPr lang="pl-PL" dirty="0" smtClean="0"/>
              <a:t>. Mimo że działa w jednym wątku, jego architektura pozwala obsługiwać wiele żądań bez potrzeby tworzenia nowych wątków dla każdego z nich, co redukuje zużycie pamięci i zwiększa skalowalność.</a:t>
            </a:r>
            <a:endParaRPr lang="pl-PL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RESTful</a:t>
            </a:r>
            <a:r>
              <a:rPr lang="pl-PL" dirty="0" smtClean="0"/>
              <a:t> API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err="1" smtClean="0"/>
              <a:t>RESTful</a:t>
            </a:r>
            <a:r>
              <a:rPr lang="pl-PL" b="1" dirty="0" smtClean="0"/>
              <a:t> </a:t>
            </a:r>
            <a:r>
              <a:rPr lang="pl-PL" b="1" dirty="0" smtClean="0"/>
              <a:t>API</a:t>
            </a:r>
            <a:r>
              <a:rPr lang="pl-PL" dirty="0" smtClean="0"/>
              <a:t> to po prostu API, które w pełni przestrzega zasad REST.</a:t>
            </a:r>
          </a:p>
          <a:p>
            <a:r>
              <a:rPr lang="pl-PL" dirty="0" smtClean="0"/>
              <a:t>REST API to szerszy termin, który odnosi się do API wykorzystujących zasady REST, ale </a:t>
            </a:r>
            <a:r>
              <a:rPr lang="pl-PL" dirty="0" err="1" smtClean="0"/>
              <a:t>RESTful</a:t>
            </a:r>
            <a:r>
              <a:rPr lang="pl-PL" dirty="0" smtClean="0"/>
              <a:t> API oznacza, że API jest </a:t>
            </a:r>
            <a:r>
              <a:rPr lang="pl-PL" b="1" dirty="0" smtClean="0"/>
              <a:t>ściśle zgodne z zasadami REST</a:t>
            </a: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smtClean="0"/>
              <a:t>Integracja z bazami danych:</a:t>
            </a:r>
            <a:endParaRPr lang="pl-PL" dirty="0" smtClean="0"/>
          </a:p>
          <a:p>
            <a:r>
              <a:rPr lang="pl-PL" dirty="0" smtClean="0"/>
              <a:t>Łatwo integruje się z bazami danych, takimi jak </a:t>
            </a:r>
            <a:r>
              <a:rPr lang="pl-PL" dirty="0" err="1" smtClean="0"/>
              <a:t>MongoDB</a:t>
            </a:r>
            <a:r>
              <a:rPr lang="pl-PL" dirty="0" smtClean="0"/>
              <a:t>, </a:t>
            </a:r>
            <a:r>
              <a:rPr lang="pl-PL" dirty="0" err="1" smtClean="0"/>
              <a:t>MySQL</a:t>
            </a:r>
            <a:r>
              <a:rPr lang="pl-PL" dirty="0" smtClean="0"/>
              <a:t>, </a:t>
            </a:r>
            <a:r>
              <a:rPr lang="pl-PL" dirty="0" err="1" smtClean="0"/>
              <a:t>PostgreSQL</a:t>
            </a:r>
            <a:r>
              <a:rPr lang="pl-PL" dirty="0" smtClean="0"/>
              <a:t>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smtClean="0"/>
              <a:t>Wsparcie dla szablonów HTML:</a:t>
            </a:r>
            <a:endParaRPr lang="pl-PL" dirty="0" smtClean="0"/>
          </a:p>
          <a:p>
            <a:r>
              <a:rPr lang="pl-PL" dirty="0" smtClean="0"/>
              <a:t>Można używać silników szablonów, takich jak </a:t>
            </a:r>
            <a:r>
              <a:rPr lang="pl-PL" b="1" dirty="0" smtClean="0"/>
              <a:t>EJS</a:t>
            </a:r>
            <a:r>
              <a:rPr lang="pl-PL" dirty="0" smtClean="0"/>
              <a:t>, </a:t>
            </a:r>
            <a:r>
              <a:rPr lang="pl-PL" b="1" dirty="0" err="1" smtClean="0"/>
              <a:t>Pug</a:t>
            </a:r>
            <a:r>
              <a:rPr lang="pl-PL" dirty="0" smtClean="0"/>
              <a:t> czy </a:t>
            </a:r>
            <a:r>
              <a:rPr lang="pl-PL" b="1" dirty="0" err="1" smtClean="0"/>
              <a:t>Handlebars</a:t>
            </a:r>
            <a:r>
              <a:rPr lang="pl-PL" dirty="0" smtClean="0"/>
              <a:t>, do generowania dynamicznych stron HTML.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Podstawowe moduły </a:t>
            </a:r>
            <a:r>
              <a:rPr lang="pl-PL" dirty="0" err="1" smtClean="0"/>
              <a:t>Node.js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Node.js</a:t>
            </a:r>
            <a:r>
              <a:rPr lang="pl-PL" dirty="0" smtClean="0"/>
              <a:t> korzysta z wbudowanych modułów. Możesz zaimportować moduł za pomocą </a:t>
            </a:r>
            <a:r>
              <a:rPr lang="pl-PL" dirty="0" err="1" smtClean="0"/>
              <a:t>require</a:t>
            </a:r>
            <a:r>
              <a:rPr lang="pl-PL" dirty="0" smtClean="0"/>
              <a:t>:</a:t>
            </a:r>
          </a:p>
          <a:p>
            <a:r>
              <a:rPr lang="pl-PL" b="1" dirty="0" err="1" smtClean="0"/>
              <a:t>const</a:t>
            </a:r>
            <a:r>
              <a:rPr lang="pl-PL" b="1" dirty="0" smtClean="0"/>
              <a:t> </a:t>
            </a:r>
            <a:r>
              <a:rPr lang="pl-PL" b="1" dirty="0" smtClean="0"/>
              <a:t>os = </a:t>
            </a:r>
            <a:r>
              <a:rPr lang="pl-PL" b="1" dirty="0" err="1" smtClean="0"/>
              <a:t>require</a:t>
            </a:r>
            <a:r>
              <a:rPr lang="pl-PL" b="1" dirty="0" smtClean="0"/>
              <a:t>('os'); </a:t>
            </a:r>
            <a:endParaRPr lang="pl-PL" b="1" dirty="0" smtClean="0"/>
          </a:p>
          <a:p>
            <a:r>
              <a:rPr lang="pl-PL" b="1" dirty="0" err="1" smtClean="0"/>
              <a:t>console.log</a:t>
            </a:r>
            <a:r>
              <a:rPr lang="pl-PL" b="1" dirty="0" smtClean="0"/>
              <a:t>(`System operacyjny: ${</a:t>
            </a:r>
            <a:r>
              <a:rPr lang="pl-PL" b="1" dirty="0" err="1" smtClean="0"/>
              <a:t>os.platform</a:t>
            </a:r>
            <a:r>
              <a:rPr lang="pl-PL" b="1" dirty="0" smtClean="0"/>
              <a:t>()}`);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Tworzenie własnego modułu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Stwórz plik </a:t>
            </a:r>
            <a:r>
              <a:rPr lang="pl-PL" dirty="0" err="1" smtClean="0"/>
              <a:t>math.js</a:t>
            </a:r>
            <a:r>
              <a:rPr lang="pl-PL" dirty="0" smtClean="0"/>
              <a:t>:</a:t>
            </a:r>
          </a:p>
          <a:p>
            <a:r>
              <a:rPr lang="pl-PL" b="1" dirty="0" err="1" smtClean="0"/>
              <a:t>module.exports.add</a:t>
            </a:r>
            <a:r>
              <a:rPr lang="pl-PL" b="1" dirty="0" smtClean="0"/>
              <a:t> </a:t>
            </a:r>
            <a:r>
              <a:rPr lang="pl-PL" b="1" dirty="0" smtClean="0"/>
              <a:t>= (a, b) =&gt; a + b; </a:t>
            </a:r>
            <a:r>
              <a:rPr lang="pl-PL" b="1" dirty="0" err="1" smtClean="0"/>
              <a:t>module.exports.subtract</a:t>
            </a:r>
            <a:r>
              <a:rPr lang="pl-PL" b="1" dirty="0" smtClean="0"/>
              <a:t> = (a, b) =&gt; a - b;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W pliku głównym (</a:t>
            </a:r>
            <a:r>
              <a:rPr lang="pl-PL" dirty="0" err="1" smtClean="0"/>
              <a:t>app.js</a:t>
            </a:r>
            <a:r>
              <a:rPr lang="pl-PL" dirty="0" smtClean="0"/>
              <a:t>):</a:t>
            </a:r>
          </a:p>
          <a:p>
            <a:r>
              <a:rPr lang="en-US" b="1" dirty="0" smtClean="0"/>
              <a:t>const </a:t>
            </a:r>
            <a:r>
              <a:rPr lang="en-US" b="1" dirty="0" smtClean="0"/>
              <a:t>math = require('./math'); console.log(</a:t>
            </a:r>
            <a:r>
              <a:rPr lang="en-US" b="1" dirty="0" err="1" smtClean="0"/>
              <a:t>math.add</a:t>
            </a:r>
            <a:r>
              <a:rPr lang="en-US" b="1" dirty="0" smtClean="0"/>
              <a:t>(2, 3)); // 5</a:t>
            </a:r>
            <a:endParaRPr lang="pl-PL" b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Obsługa </a:t>
            </a:r>
            <a:r>
              <a:rPr lang="pl-PL" dirty="0" smtClean="0"/>
              <a:t>plików -odczyt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 smtClean="0"/>
              <a:t>Node.js</a:t>
            </a:r>
            <a:r>
              <a:rPr lang="pl-PL" dirty="0" smtClean="0"/>
              <a:t> umożliwia odczyt i zapis plików za pomocą modułu </a:t>
            </a:r>
            <a:r>
              <a:rPr lang="pl-PL" dirty="0" err="1" smtClean="0"/>
              <a:t>fs</a:t>
            </a:r>
            <a:r>
              <a:rPr lang="pl-PL" dirty="0" smtClean="0"/>
              <a:t>.</a:t>
            </a:r>
          </a:p>
          <a:p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fs</a:t>
            </a:r>
            <a:r>
              <a:rPr lang="pl-PL" dirty="0" smtClean="0"/>
              <a:t> = </a:t>
            </a:r>
            <a:r>
              <a:rPr lang="pl-PL" dirty="0" err="1" smtClean="0"/>
              <a:t>require</a:t>
            </a:r>
            <a:r>
              <a:rPr lang="pl-PL" dirty="0" smtClean="0"/>
              <a:t>('</a:t>
            </a:r>
            <a:r>
              <a:rPr lang="pl-PL" dirty="0" err="1" smtClean="0"/>
              <a:t>fs</a:t>
            </a:r>
            <a:r>
              <a:rPr lang="pl-PL" dirty="0" smtClean="0"/>
              <a:t>');</a:t>
            </a:r>
          </a:p>
          <a:p>
            <a:endParaRPr lang="pl-PL" dirty="0" smtClean="0"/>
          </a:p>
          <a:p>
            <a:r>
              <a:rPr lang="pl-PL" dirty="0" err="1" smtClean="0"/>
              <a:t>fs.readFile</a:t>
            </a:r>
            <a:r>
              <a:rPr lang="pl-PL" dirty="0" smtClean="0"/>
              <a:t>('</a:t>
            </a:r>
            <a:r>
              <a:rPr lang="pl-PL" dirty="0" err="1" smtClean="0"/>
              <a:t>example.txt</a:t>
            </a:r>
            <a:r>
              <a:rPr lang="pl-PL" dirty="0" smtClean="0"/>
              <a:t>', 'utf8', (</a:t>
            </a:r>
            <a:r>
              <a:rPr lang="pl-PL" dirty="0" err="1" smtClean="0"/>
              <a:t>err</a:t>
            </a:r>
            <a:r>
              <a:rPr lang="pl-PL" dirty="0" smtClean="0"/>
              <a:t>, data) =&gt; {</a:t>
            </a:r>
          </a:p>
          <a:p>
            <a:r>
              <a:rPr lang="pl-PL" dirty="0" smtClean="0"/>
              <a:t>    </a:t>
            </a:r>
            <a:r>
              <a:rPr lang="pl-PL" dirty="0" err="1" smtClean="0"/>
              <a:t>if</a:t>
            </a:r>
            <a:r>
              <a:rPr lang="pl-PL" dirty="0" smtClean="0"/>
              <a:t> (</a:t>
            </a:r>
            <a:r>
              <a:rPr lang="pl-PL" dirty="0" err="1" smtClean="0"/>
              <a:t>err</a:t>
            </a:r>
            <a:r>
              <a:rPr lang="pl-PL" dirty="0" smtClean="0"/>
              <a:t>) {</a:t>
            </a:r>
          </a:p>
          <a:p>
            <a:r>
              <a:rPr lang="pl-PL" dirty="0" smtClean="0"/>
              <a:t>        </a:t>
            </a:r>
            <a:r>
              <a:rPr lang="pl-PL" dirty="0" err="1" smtClean="0"/>
              <a:t>console.error</a:t>
            </a:r>
            <a:r>
              <a:rPr lang="pl-PL" dirty="0" smtClean="0"/>
              <a:t>(</a:t>
            </a:r>
            <a:r>
              <a:rPr lang="pl-PL" dirty="0" err="1" smtClean="0"/>
              <a:t>err</a:t>
            </a:r>
            <a:r>
              <a:rPr lang="pl-PL" dirty="0" smtClean="0"/>
              <a:t>);</a:t>
            </a:r>
          </a:p>
          <a:p>
            <a:r>
              <a:rPr lang="pl-PL" dirty="0" smtClean="0"/>
              <a:t>        return;</a:t>
            </a:r>
          </a:p>
          <a:p>
            <a:r>
              <a:rPr lang="pl-PL" dirty="0" smtClean="0"/>
              <a:t>    }</a:t>
            </a:r>
          </a:p>
          <a:p>
            <a:r>
              <a:rPr lang="pl-PL" dirty="0" smtClean="0"/>
              <a:t>    </a:t>
            </a:r>
            <a:r>
              <a:rPr lang="pl-PL" dirty="0" err="1" smtClean="0"/>
              <a:t>console.log</a:t>
            </a:r>
            <a:r>
              <a:rPr lang="pl-PL" dirty="0" smtClean="0"/>
              <a:t>(data);</a:t>
            </a:r>
          </a:p>
          <a:p>
            <a:r>
              <a:rPr lang="pl-PL" dirty="0" smtClean="0"/>
              <a:t>});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Zapis do pliku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fs</a:t>
            </a:r>
            <a:r>
              <a:rPr lang="pl-PL" dirty="0" smtClean="0"/>
              <a:t> = </a:t>
            </a:r>
            <a:r>
              <a:rPr lang="pl-PL" dirty="0" err="1" smtClean="0"/>
              <a:t>require</a:t>
            </a:r>
            <a:r>
              <a:rPr lang="pl-PL" dirty="0" smtClean="0"/>
              <a:t>('</a:t>
            </a:r>
            <a:r>
              <a:rPr lang="pl-PL" dirty="0" err="1" smtClean="0"/>
              <a:t>fs</a:t>
            </a:r>
            <a:r>
              <a:rPr lang="pl-PL" dirty="0" smtClean="0"/>
              <a:t>');</a:t>
            </a:r>
          </a:p>
          <a:p>
            <a:endParaRPr lang="pl-PL" dirty="0" smtClean="0"/>
          </a:p>
          <a:p>
            <a:r>
              <a:rPr lang="pl-PL" dirty="0" err="1" smtClean="0"/>
              <a:t>fs.writeFile</a:t>
            </a:r>
            <a:r>
              <a:rPr lang="pl-PL" dirty="0" smtClean="0"/>
              <a:t>('</a:t>
            </a:r>
            <a:r>
              <a:rPr lang="pl-PL" dirty="0" err="1" smtClean="0"/>
              <a:t>output.txt</a:t>
            </a:r>
            <a:r>
              <a:rPr lang="pl-PL" dirty="0" smtClean="0"/>
              <a:t>', '</a:t>
            </a:r>
            <a:r>
              <a:rPr lang="pl-PL" dirty="0" err="1" smtClean="0"/>
              <a:t>Hello</a:t>
            </a:r>
            <a:r>
              <a:rPr lang="pl-PL" dirty="0" smtClean="0"/>
              <a:t>, </a:t>
            </a:r>
            <a:r>
              <a:rPr lang="pl-PL" dirty="0" err="1" smtClean="0"/>
              <a:t>Node.js</a:t>
            </a:r>
            <a:r>
              <a:rPr lang="pl-PL" dirty="0" smtClean="0"/>
              <a:t>!', (</a:t>
            </a:r>
            <a:r>
              <a:rPr lang="pl-PL" dirty="0" err="1" smtClean="0"/>
              <a:t>err</a:t>
            </a:r>
            <a:r>
              <a:rPr lang="pl-PL" dirty="0" smtClean="0"/>
              <a:t>) =&gt; {</a:t>
            </a:r>
          </a:p>
          <a:p>
            <a:r>
              <a:rPr lang="pl-PL" dirty="0" smtClean="0"/>
              <a:t>    </a:t>
            </a:r>
            <a:r>
              <a:rPr lang="pl-PL" dirty="0" err="1" smtClean="0"/>
              <a:t>if</a:t>
            </a:r>
            <a:r>
              <a:rPr lang="pl-PL" dirty="0" smtClean="0"/>
              <a:t> (</a:t>
            </a:r>
            <a:r>
              <a:rPr lang="pl-PL" dirty="0" err="1" smtClean="0"/>
              <a:t>err</a:t>
            </a:r>
            <a:r>
              <a:rPr lang="pl-PL" dirty="0" smtClean="0"/>
              <a:t>) {</a:t>
            </a:r>
          </a:p>
          <a:p>
            <a:r>
              <a:rPr lang="pl-PL" dirty="0" smtClean="0"/>
              <a:t>        </a:t>
            </a:r>
            <a:r>
              <a:rPr lang="pl-PL" dirty="0" err="1" smtClean="0"/>
              <a:t>console.error</a:t>
            </a:r>
            <a:r>
              <a:rPr lang="pl-PL" dirty="0" smtClean="0"/>
              <a:t>(</a:t>
            </a:r>
            <a:r>
              <a:rPr lang="pl-PL" dirty="0" err="1" smtClean="0"/>
              <a:t>err</a:t>
            </a:r>
            <a:r>
              <a:rPr lang="pl-PL" dirty="0" smtClean="0"/>
              <a:t>);</a:t>
            </a:r>
          </a:p>
          <a:p>
            <a:r>
              <a:rPr lang="pl-PL" dirty="0" smtClean="0"/>
              <a:t>        return;</a:t>
            </a:r>
          </a:p>
          <a:p>
            <a:r>
              <a:rPr lang="pl-PL" dirty="0" smtClean="0"/>
              <a:t>    }</a:t>
            </a:r>
          </a:p>
          <a:p>
            <a:r>
              <a:rPr lang="pl-PL" dirty="0" smtClean="0"/>
              <a:t>    </a:t>
            </a:r>
            <a:r>
              <a:rPr lang="pl-PL" dirty="0" err="1" smtClean="0"/>
              <a:t>console.log</a:t>
            </a:r>
            <a:r>
              <a:rPr lang="pl-PL" dirty="0" smtClean="0"/>
              <a:t>('Zapisano do pliku!');</a:t>
            </a:r>
          </a:p>
          <a:p>
            <a:r>
              <a:rPr lang="pl-PL" dirty="0" smtClean="0"/>
              <a:t>});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Odczyt z pliku </a:t>
            </a:r>
            <a:r>
              <a:rPr lang="pl-PL" dirty="0" err="1" smtClean="0"/>
              <a:t>json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// Funkcja pomocnicza do odczytu danych z pliku JSON </a:t>
            </a:r>
            <a:r>
              <a:rPr lang="pl-PL" b="1" dirty="0" err="1" smtClean="0"/>
              <a:t>const</a:t>
            </a:r>
            <a:r>
              <a:rPr lang="pl-PL" b="1" dirty="0" smtClean="0"/>
              <a:t> </a:t>
            </a:r>
            <a:r>
              <a:rPr lang="pl-PL" b="1" dirty="0" err="1" smtClean="0"/>
              <a:t>readData</a:t>
            </a:r>
            <a:r>
              <a:rPr lang="pl-PL" b="1" dirty="0" smtClean="0"/>
              <a:t> = () =&gt; { </a:t>
            </a:r>
            <a:r>
              <a:rPr lang="pl-PL" b="1" dirty="0" err="1" smtClean="0"/>
              <a:t>const</a:t>
            </a:r>
            <a:r>
              <a:rPr lang="pl-PL" b="1" dirty="0" smtClean="0"/>
              <a:t> </a:t>
            </a:r>
            <a:r>
              <a:rPr lang="pl-PL" b="1" dirty="0" err="1" smtClean="0"/>
              <a:t>rawData</a:t>
            </a:r>
            <a:r>
              <a:rPr lang="pl-PL" b="1" dirty="0" smtClean="0"/>
              <a:t> = </a:t>
            </a:r>
            <a:r>
              <a:rPr lang="pl-PL" b="1" dirty="0" err="1" smtClean="0"/>
              <a:t>fs.readFileSync</a:t>
            </a:r>
            <a:r>
              <a:rPr lang="pl-PL" b="1" dirty="0" smtClean="0"/>
              <a:t>('</a:t>
            </a:r>
            <a:r>
              <a:rPr lang="pl-PL" b="1" dirty="0" err="1" smtClean="0"/>
              <a:t>data.json</a:t>
            </a:r>
            <a:r>
              <a:rPr lang="pl-PL" b="1" dirty="0" smtClean="0"/>
              <a:t>', 'utf8'); </a:t>
            </a:r>
            <a:endParaRPr lang="pl-PL" b="1" dirty="0" smtClean="0"/>
          </a:p>
          <a:p>
            <a:r>
              <a:rPr lang="pl-PL" b="1" dirty="0" smtClean="0"/>
              <a:t>return </a:t>
            </a:r>
            <a:r>
              <a:rPr lang="pl-PL" b="1" dirty="0" err="1" smtClean="0"/>
              <a:t>JSON.parse</a:t>
            </a:r>
            <a:r>
              <a:rPr lang="pl-PL" b="1" dirty="0" smtClean="0"/>
              <a:t>(</a:t>
            </a:r>
            <a:r>
              <a:rPr lang="pl-PL" b="1" dirty="0" err="1" smtClean="0"/>
              <a:t>rawData</a:t>
            </a:r>
            <a:r>
              <a:rPr lang="pl-PL" b="1" dirty="0" smtClean="0"/>
              <a:t>); </a:t>
            </a:r>
            <a:r>
              <a:rPr lang="pl-PL" b="1" dirty="0" smtClean="0"/>
              <a:t>};</a:t>
            </a:r>
          </a:p>
          <a:p>
            <a:endParaRPr lang="pl-PL" b="1" dirty="0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 </a:t>
            </a:r>
            <a:r>
              <a:rPr lang="pl-PL" dirty="0" err="1" smtClean="0"/>
              <a:t>Endpoint</a:t>
            </a:r>
            <a:r>
              <a:rPr lang="pl-PL" dirty="0" smtClean="0"/>
              <a:t> do pobierania imienia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app.get</a:t>
            </a:r>
            <a:r>
              <a:rPr lang="pl-PL" dirty="0" smtClean="0"/>
              <a:t>('/</a:t>
            </a:r>
            <a:r>
              <a:rPr lang="pl-PL" dirty="0" err="1" smtClean="0"/>
              <a:t>name</a:t>
            </a:r>
            <a:r>
              <a:rPr lang="pl-PL" dirty="0" smtClean="0"/>
              <a:t>', (</a:t>
            </a:r>
            <a:r>
              <a:rPr lang="pl-PL" dirty="0" err="1" smtClean="0"/>
              <a:t>req</a:t>
            </a:r>
            <a:r>
              <a:rPr lang="pl-PL" dirty="0" smtClean="0"/>
              <a:t>, </a:t>
            </a:r>
            <a:r>
              <a:rPr lang="pl-PL" dirty="0" err="1" smtClean="0"/>
              <a:t>res</a:t>
            </a:r>
            <a:r>
              <a:rPr lang="pl-PL" dirty="0" smtClean="0"/>
              <a:t>) </a:t>
            </a:r>
            <a:r>
              <a:rPr lang="pl-PL" dirty="0" smtClean="0"/>
              <a:t>=&gt;</a:t>
            </a:r>
          </a:p>
          <a:p>
            <a:r>
              <a:rPr lang="pl-PL" dirty="0" smtClean="0"/>
              <a:t> {</a:t>
            </a:r>
          </a:p>
          <a:p>
            <a:r>
              <a:rPr lang="pl-PL" dirty="0" smtClean="0"/>
              <a:t> </a:t>
            </a:r>
            <a:r>
              <a:rPr lang="pl-PL" dirty="0" err="1" smtClean="0"/>
              <a:t>const</a:t>
            </a:r>
            <a:r>
              <a:rPr lang="pl-PL" dirty="0" smtClean="0"/>
              <a:t> data = </a:t>
            </a:r>
            <a:r>
              <a:rPr lang="pl-PL" dirty="0" err="1" smtClean="0"/>
              <a:t>readData</a:t>
            </a:r>
            <a:r>
              <a:rPr lang="pl-PL" dirty="0" smtClean="0"/>
              <a:t>(); </a:t>
            </a:r>
            <a:endParaRPr lang="pl-PL" dirty="0" smtClean="0"/>
          </a:p>
          <a:p>
            <a:r>
              <a:rPr lang="pl-PL" dirty="0" err="1" smtClean="0"/>
              <a:t>res.send</a:t>
            </a:r>
            <a:r>
              <a:rPr lang="pl-PL" dirty="0" smtClean="0"/>
              <a:t>(`Imię: ${</a:t>
            </a:r>
            <a:r>
              <a:rPr lang="pl-PL" dirty="0" err="1" smtClean="0"/>
              <a:t>data.name</a:t>
            </a:r>
            <a:r>
              <a:rPr lang="pl-PL" dirty="0" smtClean="0"/>
              <a:t>}`); </a:t>
            </a:r>
            <a:r>
              <a:rPr lang="pl-PL" dirty="0" smtClean="0"/>
              <a:t>});</a:t>
            </a:r>
          </a:p>
          <a:p>
            <a:endParaRPr lang="pl-PL" dirty="0" smtClean="0"/>
          </a:p>
          <a:p>
            <a:r>
              <a:rPr lang="pl-PL" dirty="0" smtClean="0"/>
              <a:t>http</a:t>
            </a:r>
            <a:r>
              <a:rPr lang="pl-PL" dirty="0" smtClean="0"/>
              <a:t>://localhost:3000/</a:t>
            </a:r>
            <a:r>
              <a:rPr lang="pl-PL" dirty="0" err="1" smtClean="0"/>
              <a:t>name</a:t>
            </a:r>
            <a:r>
              <a:rPr lang="pl-PL" dirty="0" smtClean="0"/>
              <a:t> → Zwraca imię.</a:t>
            </a:r>
            <a:endParaRPr lang="pl-PL" b="1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V8 </a:t>
            </a:r>
            <a:r>
              <a:rPr lang="pl-PL" b="1" dirty="0" err="1" smtClean="0"/>
              <a:t>JavaScript</a:t>
            </a:r>
            <a:r>
              <a:rPr lang="pl-PL" b="1" dirty="0" smtClean="0"/>
              <a:t> </a:t>
            </a:r>
            <a:r>
              <a:rPr lang="pl-PL" b="1" dirty="0" err="1" smtClean="0"/>
              <a:t>Engine</a:t>
            </a:r>
            <a:r>
              <a:rPr lang="pl-PL" dirty="0" smtClean="0"/>
              <a:t>: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l-PL" dirty="0" err="1" smtClean="0"/>
              <a:t>Node.js</a:t>
            </a:r>
            <a:r>
              <a:rPr lang="pl-PL" dirty="0" smtClean="0"/>
              <a:t> opiera się na </a:t>
            </a:r>
            <a:r>
              <a:rPr lang="pl-PL" b="1" dirty="0" smtClean="0"/>
              <a:t>silniku V8</a:t>
            </a:r>
            <a:r>
              <a:rPr lang="pl-PL" dirty="0" smtClean="0"/>
              <a:t>, (</a:t>
            </a:r>
            <a:r>
              <a:rPr lang="pl-PL" dirty="0" smtClean="0"/>
              <a:t>otwarty silnik </a:t>
            </a:r>
            <a:r>
              <a:rPr lang="pl-PL" dirty="0" err="1" smtClean="0"/>
              <a:t>JavaScript</a:t>
            </a:r>
            <a:r>
              <a:rPr lang="pl-PL" dirty="0" smtClean="0"/>
              <a:t>, stworzony i rozwijany przez Google, używany w przeglądarce Google Chrome. Implementuje specyfikację </a:t>
            </a:r>
            <a:r>
              <a:rPr lang="pl-PL" dirty="0" err="1" smtClean="0"/>
              <a:t>ECMAScript</a:t>
            </a:r>
            <a:r>
              <a:rPr lang="pl-PL" dirty="0" smtClean="0"/>
              <a:t>. Może zostać uruchomiony samodzielnie lub zostać osadzony w dowolnej </a:t>
            </a:r>
            <a:r>
              <a:rPr lang="pl-PL" dirty="0" smtClean="0"/>
              <a:t>aplikacji), </a:t>
            </a:r>
            <a:r>
              <a:rPr lang="pl-PL" dirty="0" smtClean="0"/>
              <a:t>który kompiluje </a:t>
            </a:r>
            <a:r>
              <a:rPr lang="pl-PL" dirty="0" err="1" smtClean="0"/>
              <a:t>JavaScript</a:t>
            </a:r>
            <a:r>
              <a:rPr lang="pl-PL" dirty="0" smtClean="0"/>
              <a:t> bezpośrednio do kodu </a:t>
            </a:r>
            <a:r>
              <a:rPr lang="pl-PL" dirty="0" smtClean="0"/>
              <a:t>maszynowego (0,1), </a:t>
            </a:r>
            <a:r>
              <a:rPr lang="pl-PL" dirty="0" smtClean="0"/>
              <a:t>co zapewnia dużą </a:t>
            </a:r>
            <a:r>
              <a:rPr lang="pl-PL" dirty="0" smtClean="0"/>
              <a:t>wydajność.</a:t>
            </a:r>
            <a:endParaRPr lang="pl-PL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Połączenie z baza danych </a:t>
            </a:r>
            <a:r>
              <a:rPr lang="pl-PL" dirty="0" err="1" smtClean="0"/>
              <a:t>MySQL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Instalacja pakietu</a:t>
            </a:r>
          </a:p>
          <a:p>
            <a:r>
              <a:rPr lang="pl-PL" dirty="0" err="1" smtClean="0"/>
              <a:t>npm</a:t>
            </a:r>
            <a:r>
              <a:rPr lang="pl-PL" dirty="0" smtClean="0"/>
              <a:t>  </a:t>
            </a:r>
            <a:r>
              <a:rPr lang="pl-PL" dirty="0" err="1" smtClean="0"/>
              <a:t>install</a:t>
            </a:r>
            <a:r>
              <a:rPr lang="pl-PL" dirty="0" smtClean="0"/>
              <a:t> mysql2</a:t>
            </a:r>
            <a:endParaRPr lang="pl-PL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Dołączanie pakietów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express</a:t>
            </a:r>
            <a:r>
              <a:rPr lang="pl-PL" dirty="0" smtClean="0"/>
              <a:t> = </a:t>
            </a:r>
            <a:r>
              <a:rPr lang="pl-PL" dirty="0" err="1" smtClean="0"/>
              <a:t>require</a:t>
            </a:r>
            <a:r>
              <a:rPr lang="pl-PL" dirty="0" smtClean="0"/>
              <a:t>('</a:t>
            </a:r>
            <a:r>
              <a:rPr lang="pl-PL" dirty="0" err="1" smtClean="0"/>
              <a:t>express</a:t>
            </a:r>
            <a:r>
              <a:rPr lang="pl-PL" dirty="0" smtClean="0"/>
              <a:t>'); </a:t>
            </a:r>
            <a:endParaRPr lang="pl-PL" dirty="0" smtClean="0"/>
          </a:p>
          <a:p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mysql</a:t>
            </a:r>
            <a:r>
              <a:rPr lang="pl-PL" dirty="0" smtClean="0"/>
              <a:t> = </a:t>
            </a:r>
            <a:r>
              <a:rPr lang="pl-PL" dirty="0" err="1" smtClean="0"/>
              <a:t>require</a:t>
            </a:r>
            <a:r>
              <a:rPr lang="pl-PL" dirty="0" smtClean="0"/>
              <a:t>('mysql2');</a:t>
            </a:r>
            <a:endParaRPr lang="pl-PL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Konfiguracja połączenia z bazą danych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db</a:t>
            </a:r>
            <a:r>
              <a:rPr lang="pl-PL" dirty="0" smtClean="0"/>
              <a:t> = </a:t>
            </a:r>
            <a:r>
              <a:rPr lang="pl-PL" dirty="0" err="1" smtClean="0"/>
              <a:t>mysql.createConnection</a:t>
            </a:r>
            <a:r>
              <a:rPr lang="pl-PL" dirty="0" smtClean="0"/>
              <a:t>({ </a:t>
            </a:r>
            <a:endParaRPr lang="pl-PL" dirty="0" smtClean="0"/>
          </a:p>
          <a:p>
            <a:r>
              <a:rPr lang="pl-PL" dirty="0" smtClean="0"/>
              <a:t>host</a:t>
            </a:r>
            <a:r>
              <a:rPr lang="pl-PL" dirty="0" smtClean="0"/>
              <a:t>: '</a:t>
            </a:r>
            <a:r>
              <a:rPr lang="pl-PL" dirty="0" err="1" smtClean="0"/>
              <a:t>localhost</a:t>
            </a:r>
            <a:r>
              <a:rPr lang="pl-PL" dirty="0" smtClean="0"/>
              <a:t>', // Adres serwera bazy danych </a:t>
            </a:r>
            <a:endParaRPr lang="pl-PL" dirty="0" smtClean="0"/>
          </a:p>
          <a:p>
            <a:r>
              <a:rPr lang="pl-PL" dirty="0" err="1" smtClean="0"/>
              <a:t>user</a:t>
            </a:r>
            <a:r>
              <a:rPr lang="pl-PL" dirty="0" smtClean="0"/>
              <a:t>: </a:t>
            </a:r>
            <a:r>
              <a:rPr lang="pl-PL" dirty="0" err="1" smtClean="0"/>
              <a:t>'roo</a:t>
            </a:r>
            <a:r>
              <a:rPr lang="pl-PL" dirty="0" smtClean="0"/>
              <a:t>t', // Użytkownik </a:t>
            </a:r>
            <a:r>
              <a:rPr lang="pl-PL" dirty="0" err="1" smtClean="0"/>
              <a:t>MySQL</a:t>
            </a:r>
            <a:r>
              <a:rPr lang="pl-PL" dirty="0" smtClean="0"/>
              <a:t> </a:t>
            </a:r>
            <a:endParaRPr lang="pl-PL" dirty="0" smtClean="0"/>
          </a:p>
          <a:p>
            <a:r>
              <a:rPr lang="pl-PL" dirty="0" err="1" smtClean="0"/>
              <a:t>password</a:t>
            </a:r>
            <a:r>
              <a:rPr lang="pl-PL" dirty="0" smtClean="0"/>
              <a:t>: </a:t>
            </a:r>
            <a:r>
              <a:rPr lang="pl-PL" dirty="0" smtClean="0"/>
              <a:t>‘ ', </a:t>
            </a:r>
            <a:r>
              <a:rPr lang="pl-PL" dirty="0" smtClean="0"/>
              <a:t>// Hasło </a:t>
            </a:r>
            <a:r>
              <a:rPr lang="pl-PL" dirty="0" err="1" smtClean="0"/>
              <a:t>MySQL</a:t>
            </a:r>
            <a:r>
              <a:rPr lang="pl-PL" dirty="0" smtClean="0"/>
              <a:t> </a:t>
            </a:r>
            <a:endParaRPr lang="pl-PL" dirty="0" smtClean="0"/>
          </a:p>
          <a:p>
            <a:r>
              <a:rPr lang="pl-PL" dirty="0" err="1" smtClean="0"/>
              <a:t>database</a:t>
            </a:r>
            <a:r>
              <a:rPr lang="pl-PL" dirty="0" smtClean="0"/>
              <a:t>: '</a:t>
            </a:r>
            <a:r>
              <a:rPr lang="pl-PL" dirty="0" err="1" smtClean="0"/>
              <a:t>my_database</a:t>
            </a:r>
            <a:r>
              <a:rPr lang="pl-PL" dirty="0" smtClean="0"/>
              <a:t>' // Nazwa bazy danych });</a:t>
            </a:r>
            <a:endParaRPr lang="pl-PL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Endpoint</a:t>
            </a:r>
            <a:r>
              <a:rPr lang="pl-PL" dirty="0" smtClean="0"/>
              <a:t> do pobierania imienia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app</a:t>
            </a:r>
            <a:r>
              <a:rPr lang="pl-PL" dirty="0" smtClean="0"/>
              <a:t> = </a:t>
            </a:r>
            <a:r>
              <a:rPr lang="pl-PL" dirty="0" err="1" smtClean="0"/>
              <a:t>express</a:t>
            </a:r>
            <a:r>
              <a:rPr lang="pl-PL" dirty="0" smtClean="0"/>
              <a:t>();</a:t>
            </a:r>
          </a:p>
          <a:p>
            <a:r>
              <a:rPr lang="pl-PL" dirty="0" smtClean="0"/>
              <a:t/>
            </a:r>
            <a:br>
              <a:rPr lang="pl-PL" dirty="0" smtClean="0"/>
            </a:br>
            <a:endParaRPr lang="pl-PL" dirty="0" smtClean="0"/>
          </a:p>
          <a:p>
            <a:r>
              <a:rPr lang="pl-PL" dirty="0" err="1" smtClean="0"/>
              <a:t>app.get</a:t>
            </a:r>
            <a:r>
              <a:rPr lang="pl-PL" dirty="0" smtClean="0"/>
              <a:t>('/</a:t>
            </a:r>
            <a:r>
              <a:rPr lang="pl-PL" dirty="0" err="1" smtClean="0"/>
              <a:t>name</a:t>
            </a:r>
            <a:r>
              <a:rPr lang="pl-PL" dirty="0" smtClean="0"/>
              <a:t>', (</a:t>
            </a:r>
            <a:r>
              <a:rPr lang="pl-PL" dirty="0" err="1" smtClean="0"/>
              <a:t>req</a:t>
            </a:r>
            <a:r>
              <a:rPr lang="pl-PL" dirty="0" smtClean="0"/>
              <a:t>, </a:t>
            </a:r>
            <a:r>
              <a:rPr lang="pl-PL" dirty="0" err="1" smtClean="0"/>
              <a:t>res</a:t>
            </a:r>
            <a:r>
              <a:rPr lang="pl-PL" dirty="0" smtClean="0"/>
              <a:t>) =&gt; {</a:t>
            </a:r>
          </a:p>
          <a:p>
            <a:r>
              <a:rPr lang="pl-PL" dirty="0" smtClean="0"/>
              <a:t>    </a:t>
            </a:r>
            <a:r>
              <a:rPr lang="pl-PL" dirty="0" err="1" smtClean="0"/>
              <a:t>db.query</a:t>
            </a:r>
            <a:r>
              <a:rPr lang="pl-PL" dirty="0" smtClean="0"/>
              <a:t>('SELECT </a:t>
            </a:r>
            <a:r>
              <a:rPr lang="pl-PL" dirty="0" err="1" smtClean="0"/>
              <a:t>imie</a:t>
            </a:r>
            <a:r>
              <a:rPr lang="pl-PL" dirty="0" smtClean="0"/>
              <a:t> FROM osoba LIMIT 1', (</a:t>
            </a:r>
            <a:r>
              <a:rPr lang="pl-PL" dirty="0" err="1" smtClean="0"/>
              <a:t>err</a:t>
            </a:r>
            <a:r>
              <a:rPr lang="pl-PL" dirty="0" smtClean="0"/>
              <a:t>, </a:t>
            </a:r>
            <a:r>
              <a:rPr lang="pl-PL" dirty="0" err="1" smtClean="0"/>
              <a:t>results</a:t>
            </a:r>
            <a:r>
              <a:rPr lang="pl-PL" dirty="0" smtClean="0"/>
              <a:t>) =&gt; {</a:t>
            </a:r>
          </a:p>
          <a:p>
            <a:r>
              <a:rPr lang="pl-PL" dirty="0" smtClean="0"/>
              <a:t>        </a:t>
            </a:r>
            <a:r>
              <a:rPr lang="pl-PL" dirty="0" err="1" smtClean="0"/>
              <a:t>if</a:t>
            </a:r>
            <a:r>
              <a:rPr lang="pl-PL" dirty="0" smtClean="0"/>
              <a:t> (</a:t>
            </a:r>
            <a:r>
              <a:rPr lang="pl-PL" dirty="0" err="1" smtClean="0"/>
              <a:t>err</a:t>
            </a:r>
            <a:r>
              <a:rPr lang="pl-PL" dirty="0" smtClean="0"/>
              <a:t>) {</a:t>
            </a:r>
          </a:p>
          <a:p>
            <a:r>
              <a:rPr lang="pl-PL" dirty="0" smtClean="0"/>
              <a:t>            </a:t>
            </a:r>
            <a:r>
              <a:rPr lang="pl-PL" dirty="0" err="1" smtClean="0"/>
              <a:t>res.status</a:t>
            </a:r>
            <a:r>
              <a:rPr lang="pl-PL" dirty="0" smtClean="0"/>
              <a:t>(500).</a:t>
            </a:r>
            <a:r>
              <a:rPr lang="pl-PL" dirty="0" err="1" smtClean="0"/>
              <a:t>send</a:t>
            </a:r>
            <a:r>
              <a:rPr lang="pl-PL" dirty="0" smtClean="0"/>
              <a:t>('Błąd serwera');</a:t>
            </a:r>
          </a:p>
          <a:p>
            <a:r>
              <a:rPr lang="pl-PL" dirty="0" smtClean="0"/>
              <a:t>            return;</a:t>
            </a:r>
          </a:p>
          <a:p>
            <a:r>
              <a:rPr lang="pl-PL" dirty="0" smtClean="0"/>
              <a:t>        }</a:t>
            </a:r>
          </a:p>
          <a:p>
            <a:r>
              <a:rPr lang="pl-PL" dirty="0" smtClean="0"/>
              <a:t>        </a:t>
            </a:r>
            <a:r>
              <a:rPr lang="pl-PL" dirty="0" err="1" smtClean="0"/>
              <a:t>res.send</a:t>
            </a:r>
            <a:r>
              <a:rPr lang="pl-PL" dirty="0" smtClean="0"/>
              <a:t>(`Imię: ${</a:t>
            </a:r>
            <a:r>
              <a:rPr lang="pl-PL" dirty="0" err="1" smtClean="0"/>
              <a:t>results</a:t>
            </a:r>
            <a:r>
              <a:rPr lang="pl-PL" dirty="0" smtClean="0"/>
              <a:t>[0].</a:t>
            </a:r>
            <a:r>
              <a:rPr lang="pl-PL" dirty="0" err="1" smtClean="0"/>
              <a:t>imie</a:t>
            </a:r>
            <a:r>
              <a:rPr lang="pl-PL" dirty="0" smtClean="0"/>
              <a:t>}`);</a:t>
            </a:r>
          </a:p>
          <a:p>
            <a:r>
              <a:rPr lang="pl-PL" dirty="0" smtClean="0"/>
              <a:t>    });</a:t>
            </a:r>
          </a:p>
          <a:p>
            <a:r>
              <a:rPr lang="pl-PL" dirty="0" smtClean="0"/>
              <a:t>});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Formularz + zapis do bazy danych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project</a:t>
            </a:r>
            <a:r>
              <a:rPr lang="pl-PL" dirty="0" smtClean="0"/>
              <a:t>/</a:t>
            </a:r>
          </a:p>
          <a:p>
            <a:r>
              <a:rPr lang="pl-PL" dirty="0" err="1" smtClean="0"/>
              <a:t>├──</a:t>
            </a:r>
            <a:r>
              <a:rPr lang="pl-PL" dirty="0" smtClean="0"/>
              <a:t> </a:t>
            </a:r>
            <a:r>
              <a:rPr lang="pl-PL" dirty="0" err="1" smtClean="0"/>
              <a:t>client.html</a:t>
            </a:r>
            <a:r>
              <a:rPr lang="pl-PL" dirty="0" smtClean="0"/>
              <a:t>       # Plik HTML dla klienta</a:t>
            </a:r>
          </a:p>
          <a:p>
            <a:r>
              <a:rPr lang="pl-PL" dirty="0" err="1" smtClean="0"/>
              <a:t>├──</a:t>
            </a:r>
            <a:r>
              <a:rPr lang="pl-PL" dirty="0" smtClean="0"/>
              <a:t> </a:t>
            </a:r>
            <a:r>
              <a:rPr lang="pl-PL" dirty="0" err="1" smtClean="0"/>
              <a:t>server.js</a:t>
            </a:r>
            <a:r>
              <a:rPr lang="pl-PL" dirty="0" smtClean="0"/>
              <a:t>         # Plik serwera </a:t>
            </a:r>
            <a:r>
              <a:rPr lang="pl-PL" dirty="0" err="1" smtClean="0"/>
              <a:t>Node.js</a:t>
            </a:r>
            <a:endParaRPr lang="pl-PL" dirty="0" smtClean="0"/>
          </a:p>
          <a:p>
            <a:r>
              <a:rPr lang="pl-PL" dirty="0" err="1" smtClean="0"/>
              <a:t>├──</a:t>
            </a:r>
            <a:r>
              <a:rPr lang="pl-PL" dirty="0" smtClean="0"/>
              <a:t> </a:t>
            </a:r>
            <a:r>
              <a:rPr lang="pl-PL" dirty="0" err="1" smtClean="0"/>
              <a:t>package.json</a:t>
            </a:r>
            <a:r>
              <a:rPr lang="pl-PL" dirty="0" smtClean="0"/>
              <a:t>      # Plik konfiguracji projektu (po </a:t>
            </a:r>
            <a:r>
              <a:rPr lang="pl-PL" dirty="0" err="1" smtClean="0"/>
              <a:t>npm</a:t>
            </a:r>
            <a:r>
              <a:rPr lang="pl-PL" dirty="0" smtClean="0"/>
              <a:t> </a:t>
            </a:r>
            <a:r>
              <a:rPr lang="pl-PL" dirty="0" err="1" smtClean="0"/>
              <a:t>init</a:t>
            </a:r>
            <a:r>
              <a:rPr lang="pl-PL" dirty="0" smtClean="0"/>
              <a:t>)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Klient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document.getElementById</a:t>
            </a:r>
            <a:r>
              <a:rPr lang="pl-PL" dirty="0" smtClean="0"/>
              <a:t>('</a:t>
            </a:r>
            <a:r>
              <a:rPr lang="pl-PL" dirty="0" err="1" smtClean="0"/>
              <a:t>dataForm</a:t>
            </a:r>
            <a:r>
              <a:rPr lang="pl-PL" dirty="0" smtClean="0"/>
              <a:t>').</a:t>
            </a:r>
            <a:r>
              <a:rPr lang="pl-PL" dirty="0" err="1" smtClean="0"/>
              <a:t>addEventListener</a:t>
            </a:r>
            <a:r>
              <a:rPr lang="pl-PL" dirty="0" smtClean="0"/>
              <a:t>('</a:t>
            </a:r>
            <a:r>
              <a:rPr lang="pl-PL" dirty="0" err="1" smtClean="0"/>
              <a:t>submit</a:t>
            </a:r>
            <a:r>
              <a:rPr lang="pl-PL" dirty="0" smtClean="0"/>
              <a:t>', </a:t>
            </a:r>
            <a:r>
              <a:rPr lang="pl-PL" dirty="0" err="1" smtClean="0"/>
              <a:t>async</a:t>
            </a:r>
            <a:r>
              <a:rPr lang="pl-PL" dirty="0" smtClean="0"/>
              <a:t> (</a:t>
            </a:r>
            <a:r>
              <a:rPr lang="pl-PL" dirty="0" err="1" smtClean="0"/>
              <a:t>event</a:t>
            </a:r>
            <a:r>
              <a:rPr lang="pl-PL" dirty="0" smtClean="0"/>
              <a:t>) =&gt; { </a:t>
            </a:r>
            <a:endParaRPr lang="pl-PL" dirty="0" smtClean="0"/>
          </a:p>
          <a:p>
            <a:r>
              <a:rPr lang="pl-PL" dirty="0" err="1" smtClean="0"/>
              <a:t>event.preventDefault</a:t>
            </a:r>
            <a:r>
              <a:rPr lang="pl-PL" dirty="0" smtClean="0"/>
              <a:t>(); // Zatrzymanie domyślnego działania formularza </a:t>
            </a:r>
            <a:endParaRPr lang="pl-PL" dirty="0" smtClean="0"/>
          </a:p>
          <a:p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formData</a:t>
            </a:r>
            <a:r>
              <a:rPr lang="pl-PL" dirty="0" smtClean="0"/>
              <a:t> =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FormData</a:t>
            </a:r>
            <a:r>
              <a:rPr lang="pl-PL" dirty="0" smtClean="0"/>
              <a:t>(</a:t>
            </a:r>
            <a:r>
              <a:rPr lang="pl-PL" dirty="0" err="1" smtClean="0"/>
              <a:t>event.target</a:t>
            </a:r>
            <a:r>
              <a:rPr lang="pl-PL" dirty="0" smtClean="0"/>
              <a:t>);</a:t>
            </a:r>
          </a:p>
          <a:p>
            <a:r>
              <a:rPr lang="pl-PL" dirty="0" smtClean="0"/>
              <a:t> </a:t>
            </a:r>
            <a:r>
              <a:rPr lang="pl-PL" dirty="0" err="1" smtClean="0"/>
              <a:t>const</a:t>
            </a:r>
            <a:r>
              <a:rPr lang="pl-PL" dirty="0" smtClean="0"/>
              <a:t> data = { </a:t>
            </a:r>
            <a:endParaRPr lang="pl-PL" dirty="0" smtClean="0"/>
          </a:p>
          <a:p>
            <a:r>
              <a:rPr lang="pl-PL" dirty="0" err="1" smtClean="0"/>
              <a:t>name</a:t>
            </a:r>
            <a:r>
              <a:rPr lang="pl-PL" dirty="0" smtClean="0"/>
              <a:t>: </a:t>
            </a:r>
            <a:r>
              <a:rPr lang="pl-PL" dirty="0" err="1" smtClean="0"/>
              <a:t>formData.get</a:t>
            </a:r>
            <a:r>
              <a:rPr lang="pl-PL" dirty="0" smtClean="0"/>
              <a:t>('</a:t>
            </a:r>
            <a:r>
              <a:rPr lang="pl-PL" dirty="0" err="1" smtClean="0"/>
              <a:t>name</a:t>
            </a:r>
            <a:r>
              <a:rPr lang="pl-PL" dirty="0" smtClean="0"/>
              <a:t>'), </a:t>
            </a:r>
            <a:endParaRPr lang="pl-PL" dirty="0" smtClean="0"/>
          </a:p>
          <a:p>
            <a:r>
              <a:rPr lang="pl-PL" dirty="0" err="1" smtClean="0"/>
              <a:t>surname</a:t>
            </a:r>
            <a:r>
              <a:rPr lang="pl-PL" dirty="0" smtClean="0"/>
              <a:t>: </a:t>
            </a:r>
            <a:r>
              <a:rPr lang="pl-PL" dirty="0" err="1" smtClean="0"/>
              <a:t>formData.get</a:t>
            </a:r>
            <a:r>
              <a:rPr lang="pl-PL" dirty="0" smtClean="0"/>
              <a:t>('</a:t>
            </a:r>
            <a:r>
              <a:rPr lang="pl-PL" dirty="0" err="1" smtClean="0"/>
              <a:t>surname</a:t>
            </a:r>
            <a:r>
              <a:rPr lang="pl-PL" dirty="0" smtClean="0"/>
              <a:t>'), </a:t>
            </a:r>
            <a:endParaRPr lang="pl-PL" dirty="0" smtClean="0"/>
          </a:p>
          <a:p>
            <a:r>
              <a:rPr lang="pl-PL" dirty="0" err="1" smtClean="0"/>
              <a:t>address</a:t>
            </a:r>
            <a:r>
              <a:rPr lang="pl-PL" dirty="0" smtClean="0"/>
              <a:t>: </a:t>
            </a:r>
            <a:r>
              <a:rPr lang="pl-PL" dirty="0" err="1" smtClean="0"/>
              <a:t>formData.get</a:t>
            </a:r>
            <a:r>
              <a:rPr lang="pl-PL" dirty="0" smtClean="0"/>
              <a:t>('</a:t>
            </a:r>
            <a:r>
              <a:rPr lang="pl-PL" dirty="0" err="1" smtClean="0"/>
              <a:t>address</a:t>
            </a:r>
            <a:r>
              <a:rPr lang="pl-PL" dirty="0" smtClean="0"/>
              <a:t>') </a:t>
            </a:r>
            <a:endParaRPr lang="pl-PL" dirty="0" smtClean="0"/>
          </a:p>
          <a:p>
            <a:r>
              <a:rPr lang="pl-PL" dirty="0" smtClean="0"/>
              <a:t>};</a:t>
            </a:r>
            <a:endParaRPr lang="pl-PL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Wysyłanie danych do API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response</a:t>
            </a:r>
            <a:r>
              <a:rPr lang="pl-PL" dirty="0" smtClean="0"/>
              <a:t> = </a:t>
            </a:r>
            <a:r>
              <a:rPr lang="pl-PL" dirty="0" err="1" smtClean="0"/>
              <a:t>await</a:t>
            </a:r>
            <a:r>
              <a:rPr lang="pl-PL" dirty="0" smtClean="0"/>
              <a:t> </a:t>
            </a:r>
            <a:r>
              <a:rPr lang="pl-PL" dirty="0" err="1" smtClean="0"/>
              <a:t>fetch</a:t>
            </a:r>
            <a:r>
              <a:rPr lang="pl-PL" dirty="0" smtClean="0"/>
              <a:t>('http://localhost:3000/</a:t>
            </a:r>
            <a:r>
              <a:rPr lang="pl-PL" dirty="0" err="1" smtClean="0"/>
              <a:t>submit</a:t>
            </a:r>
            <a:r>
              <a:rPr lang="pl-PL" dirty="0" smtClean="0"/>
              <a:t>', { </a:t>
            </a:r>
            <a:endParaRPr lang="pl-PL" dirty="0" smtClean="0"/>
          </a:p>
          <a:p>
            <a:r>
              <a:rPr lang="pl-PL" dirty="0" err="1" smtClean="0"/>
              <a:t>method</a:t>
            </a:r>
            <a:r>
              <a:rPr lang="pl-PL" dirty="0" smtClean="0"/>
              <a:t>: 'POST', </a:t>
            </a:r>
            <a:endParaRPr lang="pl-PL" dirty="0" smtClean="0"/>
          </a:p>
          <a:p>
            <a:r>
              <a:rPr lang="pl-PL" dirty="0" err="1" smtClean="0"/>
              <a:t>headers</a:t>
            </a:r>
            <a:r>
              <a:rPr lang="pl-PL" dirty="0" smtClean="0"/>
              <a:t>: { '</a:t>
            </a:r>
            <a:r>
              <a:rPr lang="pl-PL" dirty="0" err="1" smtClean="0"/>
              <a:t>Content-Type</a:t>
            </a:r>
            <a:r>
              <a:rPr lang="pl-PL" dirty="0" smtClean="0"/>
              <a:t>': '</a:t>
            </a:r>
            <a:r>
              <a:rPr lang="pl-PL" dirty="0" err="1" smtClean="0"/>
              <a:t>application</a:t>
            </a:r>
            <a:r>
              <a:rPr lang="pl-PL" dirty="0" smtClean="0"/>
              <a:t>/</a:t>
            </a:r>
            <a:r>
              <a:rPr lang="pl-PL" dirty="0" err="1" smtClean="0"/>
              <a:t>json</a:t>
            </a:r>
            <a:r>
              <a:rPr lang="pl-PL" dirty="0" smtClean="0"/>
              <a:t>' }, </a:t>
            </a:r>
            <a:endParaRPr lang="pl-PL" dirty="0" smtClean="0"/>
          </a:p>
          <a:p>
            <a:r>
              <a:rPr lang="pl-PL" dirty="0" smtClean="0"/>
              <a:t>body</a:t>
            </a:r>
            <a:r>
              <a:rPr lang="pl-PL" dirty="0" smtClean="0"/>
              <a:t>: </a:t>
            </a:r>
            <a:r>
              <a:rPr lang="pl-PL" dirty="0" err="1" smtClean="0"/>
              <a:t>JSON.stringify</a:t>
            </a:r>
            <a:r>
              <a:rPr lang="pl-PL" dirty="0" smtClean="0"/>
              <a:t>(data) }); </a:t>
            </a:r>
            <a:endParaRPr lang="pl-PL" dirty="0" smtClean="0"/>
          </a:p>
          <a:p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result</a:t>
            </a:r>
            <a:r>
              <a:rPr lang="pl-PL" dirty="0" smtClean="0"/>
              <a:t> = </a:t>
            </a:r>
            <a:r>
              <a:rPr lang="pl-PL" dirty="0" err="1" smtClean="0"/>
              <a:t>await</a:t>
            </a:r>
            <a:r>
              <a:rPr lang="pl-PL" dirty="0" smtClean="0"/>
              <a:t> </a:t>
            </a:r>
            <a:r>
              <a:rPr lang="pl-PL" dirty="0" err="1" smtClean="0"/>
              <a:t>response.text</a:t>
            </a:r>
            <a:r>
              <a:rPr lang="pl-PL" dirty="0" smtClean="0"/>
              <a:t>(); </a:t>
            </a:r>
            <a:endParaRPr lang="pl-PL" dirty="0" smtClean="0"/>
          </a:p>
          <a:p>
            <a:r>
              <a:rPr lang="pl-PL" dirty="0" smtClean="0"/>
              <a:t>alert(</a:t>
            </a:r>
            <a:r>
              <a:rPr lang="pl-PL" dirty="0" err="1" smtClean="0"/>
              <a:t>result</a:t>
            </a:r>
            <a:r>
              <a:rPr lang="pl-PL" dirty="0" smtClean="0"/>
              <a:t>); // Wyświetlenie odpowiedzi </a:t>
            </a:r>
            <a:r>
              <a:rPr lang="pl-PL" dirty="0" smtClean="0"/>
              <a:t>serwera</a:t>
            </a:r>
          </a:p>
          <a:p>
            <a:r>
              <a:rPr lang="pl-PL" dirty="0" smtClean="0"/>
              <a:t> </a:t>
            </a:r>
            <a:r>
              <a:rPr lang="pl-PL" dirty="0" smtClean="0"/>
              <a:t>});</a:t>
            </a:r>
            <a:endParaRPr lang="pl-PL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Sewer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const express = require('express'); </a:t>
            </a:r>
            <a:endParaRPr lang="pl-PL" dirty="0" smtClean="0"/>
          </a:p>
          <a:p>
            <a:r>
              <a:rPr lang="en-US" dirty="0" smtClean="0"/>
              <a:t>const </a:t>
            </a:r>
            <a:r>
              <a:rPr lang="en-US" dirty="0" err="1" smtClean="0"/>
              <a:t>bodyParser</a:t>
            </a:r>
            <a:r>
              <a:rPr lang="en-US" dirty="0" smtClean="0"/>
              <a:t> = require('body-parser'); </a:t>
            </a:r>
            <a:endParaRPr lang="pl-PL" dirty="0" smtClean="0"/>
          </a:p>
          <a:p>
            <a:r>
              <a:rPr lang="en-US" dirty="0" smtClean="0"/>
              <a:t>const </a:t>
            </a:r>
            <a:r>
              <a:rPr lang="en-US" dirty="0" err="1" smtClean="0"/>
              <a:t>mysql</a:t>
            </a:r>
            <a:r>
              <a:rPr lang="en-US" dirty="0" smtClean="0"/>
              <a:t> = require('mysql2');</a:t>
            </a:r>
            <a:endParaRPr lang="pl-PL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Połączenie z bazą danych </a:t>
            </a:r>
            <a:r>
              <a:rPr lang="pl-PL" dirty="0" err="1" smtClean="0"/>
              <a:t>MySQL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db</a:t>
            </a:r>
            <a:r>
              <a:rPr lang="pl-PL" dirty="0" smtClean="0"/>
              <a:t> = </a:t>
            </a:r>
            <a:r>
              <a:rPr lang="pl-PL" dirty="0" err="1" smtClean="0"/>
              <a:t>mysql.createConnection</a:t>
            </a:r>
            <a:r>
              <a:rPr lang="pl-PL" dirty="0" smtClean="0"/>
              <a:t>({ </a:t>
            </a:r>
            <a:endParaRPr lang="pl-PL" dirty="0" smtClean="0"/>
          </a:p>
          <a:p>
            <a:r>
              <a:rPr lang="pl-PL" dirty="0" smtClean="0"/>
              <a:t>host</a:t>
            </a:r>
            <a:r>
              <a:rPr lang="pl-PL" dirty="0" smtClean="0"/>
              <a:t>: '</a:t>
            </a:r>
            <a:r>
              <a:rPr lang="pl-PL" dirty="0" err="1" smtClean="0"/>
              <a:t>localhost</a:t>
            </a:r>
            <a:r>
              <a:rPr lang="pl-PL" dirty="0" smtClean="0"/>
              <a:t>',</a:t>
            </a:r>
          </a:p>
          <a:p>
            <a:r>
              <a:rPr lang="pl-PL" dirty="0" smtClean="0"/>
              <a:t> </a:t>
            </a:r>
            <a:r>
              <a:rPr lang="pl-PL" dirty="0" err="1" smtClean="0"/>
              <a:t>user</a:t>
            </a:r>
            <a:r>
              <a:rPr lang="pl-PL" dirty="0" smtClean="0"/>
              <a:t>: </a:t>
            </a:r>
            <a:r>
              <a:rPr lang="pl-PL" dirty="0" err="1" smtClean="0"/>
              <a:t>'roo</a:t>
            </a:r>
            <a:r>
              <a:rPr lang="pl-PL" dirty="0" smtClean="0"/>
              <a:t>t', // Użytkownik </a:t>
            </a:r>
            <a:r>
              <a:rPr lang="pl-PL" dirty="0" err="1" smtClean="0"/>
              <a:t>MySQL</a:t>
            </a:r>
            <a:endParaRPr lang="pl-PL" dirty="0" smtClean="0"/>
          </a:p>
          <a:p>
            <a:r>
              <a:rPr lang="pl-PL" dirty="0" smtClean="0"/>
              <a:t> </a:t>
            </a:r>
            <a:r>
              <a:rPr lang="pl-PL" dirty="0" err="1" smtClean="0"/>
              <a:t>password</a:t>
            </a:r>
            <a:r>
              <a:rPr lang="pl-PL" dirty="0" smtClean="0"/>
              <a:t>: '', // Hasło </a:t>
            </a:r>
            <a:r>
              <a:rPr lang="pl-PL" dirty="0" err="1" smtClean="0"/>
              <a:t>MySQL</a:t>
            </a:r>
            <a:endParaRPr lang="pl-PL" dirty="0" smtClean="0"/>
          </a:p>
          <a:p>
            <a:r>
              <a:rPr lang="pl-PL" dirty="0" smtClean="0"/>
              <a:t> </a:t>
            </a:r>
            <a:r>
              <a:rPr lang="pl-PL" dirty="0" err="1" smtClean="0"/>
              <a:t>database</a:t>
            </a:r>
            <a:r>
              <a:rPr lang="pl-PL" dirty="0" smtClean="0"/>
              <a:t>: '</a:t>
            </a:r>
            <a:r>
              <a:rPr lang="pl-PL" dirty="0" err="1" smtClean="0"/>
              <a:t>form_database</a:t>
            </a:r>
            <a:r>
              <a:rPr lang="pl-PL" dirty="0" smtClean="0"/>
              <a:t>' // Nazwa bazy danych });</a:t>
            </a:r>
            <a:endParaRPr lang="pl-PL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Połączenie z bazą danych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db.connect</a:t>
            </a:r>
            <a:r>
              <a:rPr lang="pl-PL" dirty="0" smtClean="0"/>
              <a:t>((</a:t>
            </a:r>
            <a:r>
              <a:rPr lang="pl-PL" dirty="0" err="1" smtClean="0"/>
              <a:t>err</a:t>
            </a:r>
            <a:r>
              <a:rPr lang="pl-PL" dirty="0" smtClean="0"/>
              <a:t>) =&gt; </a:t>
            </a:r>
            <a:r>
              <a:rPr lang="pl-PL" dirty="0" smtClean="0"/>
              <a:t>{</a:t>
            </a:r>
          </a:p>
          <a:p>
            <a:r>
              <a:rPr lang="pl-PL" dirty="0" smtClean="0"/>
              <a:t> </a:t>
            </a:r>
            <a:r>
              <a:rPr lang="pl-PL" dirty="0" err="1" smtClean="0"/>
              <a:t>if</a:t>
            </a:r>
            <a:r>
              <a:rPr lang="pl-PL" dirty="0" smtClean="0"/>
              <a:t> (</a:t>
            </a:r>
            <a:r>
              <a:rPr lang="pl-PL" dirty="0" err="1" smtClean="0"/>
              <a:t>err</a:t>
            </a:r>
            <a:r>
              <a:rPr lang="pl-PL" dirty="0" smtClean="0"/>
              <a:t>) </a:t>
            </a:r>
            <a:r>
              <a:rPr lang="pl-PL" dirty="0" smtClean="0"/>
              <a:t>{</a:t>
            </a:r>
          </a:p>
          <a:p>
            <a:pPr lvl="1"/>
            <a:r>
              <a:rPr lang="pl-PL" dirty="0" smtClean="0"/>
              <a:t> </a:t>
            </a:r>
            <a:r>
              <a:rPr lang="pl-PL" dirty="0" err="1" smtClean="0"/>
              <a:t>console.error</a:t>
            </a:r>
            <a:r>
              <a:rPr lang="pl-PL" dirty="0" smtClean="0"/>
              <a:t>('Nie udało się połączyć z bazą danych:', </a:t>
            </a:r>
            <a:r>
              <a:rPr lang="pl-PL" dirty="0" err="1" smtClean="0"/>
              <a:t>err</a:t>
            </a:r>
            <a:r>
              <a:rPr lang="pl-PL" dirty="0" smtClean="0"/>
              <a:t>); </a:t>
            </a:r>
            <a:r>
              <a:rPr lang="pl-PL" dirty="0" err="1" smtClean="0"/>
              <a:t>process.exit</a:t>
            </a:r>
            <a:r>
              <a:rPr lang="pl-PL" dirty="0" smtClean="0"/>
              <a:t>(1); </a:t>
            </a:r>
            <a:endParaRPr lang="pl-PL" dirty="0" smtClean="0"/>
          </a:p>
          <a:p>
            <a:pPr lvl="1"/>
            <a:r>
              <a:rPr lang="pl-PL" dirty="0" smtClean="0"/>
              <a:t>} </a:t>
            </a:r>
          </a:p>
          <a:p>
            <a:pPr lvl="1"/>
            <a:r>
              <a:rPr lang="pl-PL" dirty="0" err="1" smtClean="0"/>
              <a:t>console.log</a:t>
            </a:r>
            <a:r>
              <a:rPr lang="pl-PL" dirty="0" smtClean="0"/>
              <a:t>('Połączono z bazą danych </a:t>
            </a:r>
            <a:r>
              <a:rPr lang="pl-PL" dirty="0" err="1" smtClean="0"/>
              <a:t>MySQL</a:t>
            </a:r>
            <a:r>
              <a:rPr lang="pl-PL" dirty="0" smtClean="0"/>
              <a:t>.');</a:t>
            </a:r>
          </a:p>
          <a:p>
            <a:pPr lvl="1"/>
            <a:r>
              <a:rPr lang="pl-PL" dirty="0" smtClean="0"/>
              <a:t> });</a:t>
            </a:r>
          </a:p>
          <a:p>
            <a:pPr lvl="1">
              <a:buNone/>
            </a:pPr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app</a:t>
            </a:r>
            <a:r>
              <a:rPr lang="pl-PL" dirty="0" smtClean="0"/>
              <a:t> = </a:t>
            </a:r>
            <a:r>
              <a:rPr lang="pl-PL" dirty="0" err="1" smtClean="0"/>
              <a:t>express</a:t>
            </a:r>
            <a:r>
              <a:rPr lang="pl-PL" dirty="0" smtClean="0"/>
              <a:t>();</a:t>
            </a: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Ekosystem </a:t>
            </a:r>
            <a:r>
              <a:rPr lang="pl-PL" b="1" dirty="0" err="1" smtClean="0"/>
              <a:t>npm</a:t>
            </a:r>
            <a:r>
              <a:rPr lang="pl-PL" dirty="0" smtClean="0"/>
              <a:t>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l-PL" dirty="0" err="1" smtClean="0"/>
              <a:t>Node.js</a:t>
            </a:r>
            <a:r>
              <a:rPr lang="pl-PL" dirty="0" smtClean="0"/>
              <a:t> posiada bardzo rozbudowany </a:t>
            </a:r>
            <a:r>
              <a:rPr lang="pl-PL" b="1" dirty="0" smtClean="0"/>
              <a:t>ekosystem pakietów </a:t>
            </a:r>
            <a:r>
              <a:rPr lang="pl-PL" dirty="0" smtClean="0"/>
              <a:t>dzięki </a:t>
            </a:r>
            <a:r>
              <a:rPr lang="pl-PL" dirty="0" err="1" smtClean="0"/>
              <a:t>npm</a:t>
            </a:r>
            <a:r>
              <a:rPr lang="pl-PL" dirty="0" smtClean="0"/>
              <a:t> (</a:t>
            </a:r>
            <a:r>
              <a:rPr lang="pl-PL" dirty="0" err="1" smtClean="0"/>
              <a:t>Node</a:t>
            </a:r>
            <a:r>
              <a:rPr lang="pl-PL" dirty="0" smtClean="0"/>
              <a:t> </a:t>
            </a:r>
            <a:r>
              <a:rPr lang="pl-PL" dirty="0" err="1" smtClean="0"/>
              <a:t>Package</a:t>
            </a:r>
            <a:r>
              <a:rPr lang="pl-PL" dirty="0" smtClean="0"/>
              <a:t> Manager). Umożliwia to łatwe instalowanie i zarządzanie bibliotekami i modułami, co przyspiesza rozwój </a:t>
            </a:r>
            <a:r>
              <a:rPr lang="pl-PL" dirty="0" smtClean="0"/>
              <a:t>aplikacji.</a:t>
            </a:r>
            <a:endParaRPr lang="pl-PL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Middleware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app.use</a:t>
            </a:r>
            <a:r>
              <a:rPr lang="pl-PL" dirty="0" smtClean="0"/>
              <a:t>(</a:t>
            </a:r>
            <a:r>
              <a:rPr lang="pl-PL" dirty="0" err="1" smtClean="0"/>
              <a:t>bodyParser.json</a:t>
            </a:r>
            <a:r>
              <a:rPr lang="pl-PL" dirty="0" smtClean="0"/>
              <a:t>()); </a:t>
            </a:r>
            <a:endParaRPr lang="pl-PL" dirty="0" smtClean="0"/>
          </a:p>
          <a:p>
            <a:r>
              <a:rPr lang="pl-PL" dirty="0" err="1" smtClean="0"/>
              <a:t>app.use</a:t>
            </a:r>
            <a:r>
              <a:rPr lang="pl-PL" dirty="0" smtClean="0"/>
              <a:t>((</a:t>
            </a:r>
            <a:r>
              <a:rPr lang="pl-PL" dirty="0" err="1" smtClean="0"/>
              <a:t>req</a:t>
            </a:r>
            <a:r>
              <a:rPr lang="pl-PL" dirty="0" smtClean="0"/>
              <a:t>, </a:t>
            </a:r>
            <a:r>
              <a:rPr lang="pl-PL" dirty="0" err="1" smtClean="0"/>
              <a:t>res</a:t>
            </a:r>
            <a:r>
              <a:rPr lang="pl-PL" dirty="0" smtClean="0"/>
              <a:t>, </a:t>
            </a:r>
            <a:r>
              <a:rPr lang="pl-PL" dirty="0" err="1" smtClean="0"/>
              <a:t>next</a:t>
            </a:r>
            <a:r>
              <a:rPr lang="pl-PL" dirty="0" smtClean="0"/>
              <a:t>) =&gt; { </a:t>
            </a:r>
            <a:endParaRPr lang="pl-PL" dirty="0" smtClean="0"/>
          </a:p>
          <a:p>
            <a:r>
              <a:rPr lang="pl-PL" dirty="0" err="1" smtClean="0"/>
              <a:t>res.setHeader</a:t>
            </a:r>
            <a:r>
              <a:rPr lang="pl-PL" dirty="0" smtClean="0"/>
              <a:t>('</a:t>
            </a:r>
            <a:r>
              <a:rPr lang="pl-PL" dirty="0" err="1" smtClean="0"/>
              <a:t>Access-Control-Allow-Origin</a:t>
            </a:r>
            <a:r>
              <a:rPr lang="pl-PL" dirty="0" smtClean="0"/>
              <a:t>', '*'); </a:t>
            </a:r>
            <a:r>
              <a:rPr lang="pl-PL" dirty="0" err="1" smtClean="0"/>
              <a:t>res.setHeader</a:t>
            </a:r>
            <a:r>
              <a:rPr lang="pl-PL" dirty="0" smtClean="0"/>
              <a:t>('</a:t>
            </a:r>
            <a:r>
              <a:rPr lang="pl-PL" dirty="0" err="1" smtClean="0"/>
              <a:t>Access-Control-Allow-Methods</a:t>
            </a:r>
            <a:r>
              <a:rPr lang="pl-PL" dirty="0" smtClean="0"/>
              <a:t>', 'GET, POST, OPTIONS, PUT, DELETE</a:t>
            </a:r>
            <a:r>
              <a:rPr lang="pl-PL" dirty="0" smtClean="0"/>
              <a:t>');</a:t>
            </a:r>
          </a:p>
          <a:p>
            <a:r>
              <a:rPr lang="pl-PL" dirty="0" smtClean="0"/>
              <a:t> </a:t>
            </a:r>
            <a:r>
              <a:rPr lang="pl-PL" dirty="0" err="1" smtClean="0"/>
              <a:t>res.setHeader</a:t>
            </a:r>
            <a:r>
              <a:rPr lang="pl-PL" dirty="0" smtClean="0"/>
              <a:t>('</a:t>
            </a:r>
            <a:r>
              <a:rPr lang="pl-PL" dirty="0" err="1" smtClean="0"/>
              <a:t>Access-Control-Allow-Headers</a:t>
            </a:r>
            <a:r>
              <a:rPr lang="pl-PL" dirty="0" smtClean="0"/>
              <a:t>', '</a:t>
            </a:r>
            <a:r>
              <a:rPr lang="pl-PL" dirty="0" err="1" smtClean="0"/>
              <a:t>Content-Type</a:t>
            </a:r>
            <a:r>
              <a:rPr lang="pl-PL" dirty="0" smtClean="0"/>
              <a:t>'); </a:t>
            </a:r>
            <a:endParaRPr lang="pl-PL" dirty="0" smtClean="0"/>
          </a:p>
          <a:p>
            <a:r>
              <a:rPr lang="pl-PL" dirty="0" err="1" smtClean="0"/>
              <a:t>next</a:t>
            </a:r>
            <a:r>
              <a:rPr lang="pl-PL" dirty="0" smtClean="0"/>
              <a:t>(); </a:t>
            </a:r>
            <a:endParaRPr lang="pl-PL" dirty="0" smtClean="0"/>
          </a:p>
          <a:p>
            <a:r>
              <a:rPr lang="pl-PL" dirty="0" smtClean="0"/>
              <a:t>});</a:t>
            </a:r>
            <a:endParaRPr lang="pl-PL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Endpoint</a:t>
            </a:r>
            <a:r>
              <a:rPr lang="pl-PL" dirty="0" smtClean="0"/>
              <a:t> do obsługi zapisu do bazy danych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 err="1" smtClean="0"/>
              <a:t>app.post</a:t>
            </a:r>
            <a:r>
              <a:rPr lang="pl-PL" dirty="0" smtClean="0"/>
              <a:t>('/</a:t>
            </a:r>
            <a:r>
              <a:rPr lang="pl-PL" dirty="0" err="1" smtClean="0"/>
              <a:t>submit</a:t>
            </a:r>
            <a:r>
              <a:rPr lang="pl-PL" dirty="0" smtClean="0"/>
              <a:t>', (</a:t>
            </a:r>
            <a:r>
              <a:rPr lang="pl-PL" dirty="0" err="1" smtClean="0"/>
              <a:t>req</a:t>
            </a:r>
            <a:r>
              <a:rPr lang="pl-PL" dirty="0" smtClean="0"/>
              <a:t>, </a:t>
            </a:r>
            <a:r>
              <a:rPr lang="pl-PL" dirty="0" err="1" smtClean="0"/>
              <a:t>res</a:t>
            </a:r>
            <a:r>
              <a:rPr lang="pl-PL" dirty="0" smtClean="0"/>
              <a:t>) =&gt; {</a:t>
            </a:r>
          </a:p>
          <a:p>
            <a:r>
              <a:rPr lang="pl-PL" dirty="0" smtClean="0"/>
              <a:t>    </a:t>
            </a:r>
            <a:r>
              <a:rPr lang="pl-PL" dirty="0" err="1" smtClean="0"/>
              <a:t>const</a:t>
            </a:r>
            <a:r>
              <a:rPr lang="pl-PL" dirty="0" smtClean="0"/>
              <a:t> { </a:t>
            </a:r>
            <a:r>
              <a:rPr lang="pl-PL" dirty="0" err="1" smtClean="0"/>
              <a:t>name</a:t>
            </a:r>
            <a:r>
              <a:rPr lang="pl-PL" dirty="0" smtClean="0"/>
              <a:t>, </a:t>
            </a:r>
            <a:r>
              <a:rPr lang="pl-PL" dirty="0" err="1" smtClean="0"/>
              <a:t>surname</a:t>
            </a:r>
            <a:r>
              <a:rPr lang="pl-PL" dirty="0" smtClean="0"/>
              <a:t>, </a:t>
            </a:r>
            <a:r>
              <a:rPr lang="pl-PL" dirty="0" err="1" smtClean="0"/>
              <a:t>address</a:t>
            </a:r>
            <a:r>
              <a:rPr lang="pl-PL" dirty="0" smtClean="0"/>
              <a:t> } = </a:t>
            </a:r>
            <a:r>
              <a:rPr lang="pl-PL" dirty="0" err="1" smtClean="0"/>
              <a:t>req.body</a:t>
            </a:r>
            <a:r>
              <a:rPr lang="pl-PL" dirty="0" smtClean="0"/>
              <a:t>;</a:t>
            </a:r>
          </a:p>
          <a:p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    </a:t>
            </a:r>
            <a:r>
              <a:rPr lang="pl-PL" dirty="0" err="1" smtClean="0"/>
              <a:t>if</a:t>
            </a:r>
            <a:r>
              <a:rPr lang="pl-PL" dirty="0" smtClean="0"/>
              <a:t> (!</a:t>
            </a:r>
            <a:r>
              <a:rPr lang="pl-PL" dirty="0" err="1" smtClean="0"/>
              <a:t>name</a:t>
            </a:r>
            <a:r>
              <a:rPr lang="pl-PL" dirty="0" smtClean="0"/>
              <a:t> || !</a:t>
            </a:r>
            <a:r>
              <a:rPr lang="pl-PL" dirty="0" err="1" smtClean="0"/>
              <a:t>surname</a:t>
            </a:r>
            <a:r>
              <a:rPr lang="pl-PL" dirty="0" smtClean="0"/>
              <a:t> || !</a:t>
            </a:r>
            <a:r>
              <a:rPr lang="pl-PL" dirty="0" err="1" smtClean="0"/>
              <a:t>address</a:t>
            </a:r>
            <a:r>
              <a:rPr lang="pl-PL" dirty="0" smtClean="0"/>
              <a:t>) {</a:t>
            </a:r>
          </a:p>
          <a:p>
            <a:r>
              <a:rPr lang="pl-PL" dirty="0" smtClean="0"/>
              <a:t>        return </a:t>
            </a:r>
            <a:r>
              <a:rPr lang="pl-PL" dirty="0" err="1" smtClean="0"/>
              <a:t>res.status</a:t>
            </a:r>
            <a:r>
              <a:rPr lang="pl-PL" dirty="0" smtClean="0"/>
              <a:t>(400).</a:t>
            </a:r>
            <a:r>
              <a:rPr lang="pl-PL" dirty="0" err="1" smtClean="0"/>
              <a:t>send</a:t>
            </a:r>
            <a:r>
              <a:rPr lang="pl-PL" dirty="0" smtClean="0"/>
              <a:t>('Wszystkie pola są wymagane!');</a:t>
            </a:r>
          </a:p>
          <a:p>
            <a:r>
              <a:rPr lang="pl-PL" dirty="0" smtClean="0"/>
              <a:t>    }</a:t>
            </a:r>
          </a:p>
          <a:p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    </a:t>
            </a:r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query</a:t>
            </a:r>
            <a:r>
              <a:rPr lang="pl-PL" dirty="0" smtClean="0"/>
              <a:t> = 'INSERT INTO </a:t>
            </a:r>
            <a:r>
              <a:rPr lang="pl-PL" dirty="0" err="1" smtClean="0"/>
              <a:t>users</a:t>
            </a:r>
            <a:r>
              <a:rPr lang="pl-PL" dirty="0" smtClean="0"/>
              <a:t> (</a:t>
            </a:r>
            <a:r>
              <a:rPr lang="pl-PL" dirty="0" err="1" smtClean="0"/>
              <a:t>name</a:t>
            </a:r>
            <a:r>
              <a:rPr lang="pl-PL" dirty="0" smtClean="0"/>
              <a:t>, </a:t>
            </a:r>
            <a:r>
              <a:rPr lang="pl-PL" dirty="0" err="1" smtClean="0"/>
              <a:t>surname</a:t>
            </a:r>
            <a:r>
              <a:rPr lang="pl-PL" dirty="0" smtClean="0"/>
              <a:t>, </a:t>
            </a:r>
            <a:r>
              <a:rPr lang="pl-PL" dirty="0" err="1" smtClean="0"/>
              <a:t>address</a:t>
            </a:r>
            <a:r>
              <a:rPr lang="pl-PL" dirty="0" smtClean="0"/>
              <a:t>) VALUES (?, ?, ?)';</a:t>
            </a:r>
          </a:p>
          <a:p>
            <a:r>
              <a:rPr lang="pl-PL" dirty="0" smtClean="0"/>
              <a:t>    </a:t>
            </a:r>
            <a:r>
              <a:rPr lang="pl-PL" dirty="0" err="1" smtClean="0"/>
              <a:t>db.query</a:t>
            </a:r>
            <a:r>
              <a:rPr lang="pl-PL" dirty="0" smtClean="0"/>
              <a:t>(</a:t>
            </a:r>
            <a:r>
              <a:rPr lang="pl-PL" dirty="0" err="1" smtClean="0"/>
              <a:t>query</a:t>
            </a:r>
            <a:r>
              <a:rPr lang="pl-PL" dirty="0" smtClean="0"/>
              <a:t>, [</a:t>
            </a:r>
            <a:r>
              <a:rPr lang="pl-PL" dirty="0" err="1" smtClean="0"/>
              <a:t>name</a:t>
            </a:r>
            <a:r>
              <a:rPr lang="pl-PL" dirty="0" smtClean="0"/>
              <a:t>, </a:t>
            </a:r>
            <a:r>
              <a:rPr lang="pl-PL" dirty="0" err="1" smtClean="0"/>
              <a:t>surname</a:t>
            </a:r>
            <a:r>
              <a:rPr lang="pl-PL" dirty="0" smtClean="0"/>
              <a:t>, </a:t>
            </a:r>
            <a:r>
              <a:rPr lang="pl-PL" dirty="0" err="1" smtClean="0"/>
              <a:t>address</a:t>
            </a:r>
            <a:r>
              <a:rPr lang="pl-PL" dirty="0" smtClean="0"/>
              <a:t>], (</a:t>
            </a:r>
            <a:r>
              <a:rPr lang="pl-PL" dirty="0" err="1" smtClean="0"/>
              <a:t>err</a:t>
            </a:r>
            <a:r>
              <a:rPr lang="pl-PL" dirty="0" smtClean="0"/>
              <a:t>, </a:t>
            </a:r>
            <a:r>
              <a:rPr lang="pl-PL" dirty="0" err="1" smtClean="0"/>
              <a:t>result</a:t>
            </a:r>
            <a:r>
              <a:rPr lang="pl-PL" dirty="0" smtClean="0"/>
              <a:t>) =&gt; {</a:t>
            </a:r>
          </a:p>
          <a:p>
            <a:r>
              <a:rPr lang="pl-PL" dirty="0" smtClean="0"/>
              <a:t>        </a:t>
            </a:r>
            <a:r>
              <a:rPr lang="pl-PL" dirty="0" err="1" smtClean="0"/>
              <a:t>if</a:t>
            </a:r>
            <a:r>
              <a:rPr lang="pl-PL" dirty="0" smtClean="0"/>
              <a:t> (</a:t>
            </a:r>
            <a:r>
              <a:rPr lang="pl-PL" dirty="0" err="1" smtClean="0"/>
              <a:t>err</a:t>
            </a:r>
            <a:r>
              <a:rPr lang="pl-PL" dirty="0" smtClean="0"/>
              <a:t>) {</a:t>
            </a:r>
          </a:p>
          <a:p>
            <a:r>
              <a:rPr lang="pl-PL" dirty="0" smtClean="0"/>
              <a:t>            </a:t>
            </a:r>
            <a:r>
              <a:rPr lang="pl-PL" dirty="0" err="1" smtClean="0"/>
              <a:t>console.error</a:t>
            </a:r>
            <a:r>
              <a:rPr lang="pl-PL" dirty="0" smtClean="0"/>
              <a:t>('Błąd zapisu do bazy danych:', </a:t>
            </a:r>
            <a:r>
              <a:rPr lang="pl-PL" dirty="0" err="1" smtClean="0"/>
              <a:t>err</a:t>
            </a:r>
            <a:r>
              <a:rPr lang="pl-PL" dirty="0" smtClean="0"/>
              <a:t>);</a:t>
            </a:r>
          </a:p>
          <a:p>
            <a:r>
              <a:rPr lang="pl-PL" dirty="0" smtClean="0"/>
              <a:t>            return </a:t>
            </a:r>
            <a:r>
              <a:rPr lang="pl-PL" dirty="0" err="1" smtClean="0"/>
              <a:t>res.status</a:t>
            </a:r>
            <a:r>
              <a:rPr lang="pl-PL" dirty="0" smtClean="0"/>
              <a:t>(500).</a:t>
            </a:r>
            <a:r>
              <a:rPr lang="pl-PL" dirty="0" err="1" smtClean="0"/>
              <a:t>send</a:t>
            </a:r>
            <a:r>
              <a:rPr lang="pl-PL" dirty="0" smtClean="0"/>
              <a:t>('Wystąpił błąd podczas zapisywania danych.');</a:t>
            </a:r>
          </a:p>
          <a:p>
            <a:r>
              <a:rPr lang="pl-PL" dirty="0" smtClean="0"/>
              <a:t>        }</a:t>
            </a:r>
          </a:p>
          <a:p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        </a:t>
            </a:r>
            <a:r>
              <a:rPr lang="pl-PL" dirty="0" err="1" smtClean="0"/>
              <a:t>res.send</a:t>
            </a:r>
            <a:r>
              <a:rPr lang="pl-PL" dirty="0" smtClean="0"/>
              <a:t>('Dane zostały zapisane pomyślnie!');</a:t>
            </a:r>
          </a:p>
          <a:p>
            <a:r>
              <a:rPr lang="pl-PL" dirty="0" smtClean="0"/>
              <a:t>    });</a:t>
            </a:r>
          </a:p>
          <a:p>
            <a:r>
              <a:rPr lang="pl-PL" dirty="0" smtClean="0"/>
              <a:t>});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Uruchomienie serwera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const</a:t>
            </a:r>
            <a:r>
              <a:rPr lang="pl-PL" dirty="0" smtClean="0"/>
              <a:t> PORT = 3000</a:t>
            </a:r>
            <a:r>
              <a:rPr lang="pl-PL" dirty="0" smtClean="0"/>
              <a:t>;</a:t>
            </a:r>
          </a:p>
          <a:p>
            <a:r>
              <a:rPr lang="pl-PL" dirty="0" smtClean="0"/>
              <a:t> </a:t>
            </a:r>
            <a:r>
              <a:rPr lang="pl-PL" dirty="0" err="1" smtClean="0"/>
              <a:t>app.listen</a:t>
            </a:r>
            <a:r>
              <a:rPr lang="pl-PL" dirty="0" smtClean="0"/>
              <a:t>(PORT, () =&gt; </a:t>
            </a:r>
            <a:r>
              <a:rPr lang="pl-PL" dirty="0" smtClean="0"/>
              <a:t>{</a:t>
            </a:r>
          </a:p>
          <a:p>
            <a:r>
              <a:rPr lang="pl-PL" dirty="0" smtClean="0"/>
              <a:t> </a:t>
            </a:r>
            <a:r>
              <a:rPr lang="pl-PL" dirty="0" err="1" smtClean="0"/>
              <a:t>console.log</a:t>
            </a:r>
            <a:r>
              <a:rPr lang="pl-PL" dirty="0" smtClean="0"/>
              <a:t>(`Serwer działa na http://localhost:${PORT}`); });</a:t>
            </a:r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smtClean="0"/>
              <a:t>Obsługa serwerów i aplikacji internetowych</a:t>
            </a:r>
            <a:r>
              <a:rPr lang="pl-PL" dirty="0" smtClean="0"/>
              <a:t>: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l-PL" dirty="0" err="1" smtClean="0"/>
              <a:t>Node.js</a:t>
            </a:r>
            <a:r>
              <a:rPr lang="pl-PL" dirty="0" smtClean="0"/>
              <a:t> jest popularny w tworzeniu </a:t>
            </a:r>
            <a:r>
              <a:rPr lang="pl-PL" b="1" dirty="0" smtClean="0"/>
              <a:t>serwerów sieciowych</a:t>
            </a:r>
            <a:r>
              <a:rPr lang="pl-PL" dirty="0" smtClean="0"/>
              <a:t>, ponieważ dzięki swoim cechom asynchronicznym potrafi efektywnie obsługiwać aplikacje w czasie rzeczywistym, takie jak czaty, aplikacje do transmisji strumieniowej czy gry sieciowe.</a:t>
            </a:r>
            <a:endParaRPr lang="pl-P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Lekkość i </a:t>
            </a:r>
            <a:r>
              <a:rPr lang="pl-PL" b="1" dirty="0" smtClean="0"/>
              <a:t>modularność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l-PL" dirty="0" err="1" smtClean="0"/>
              <a:t>Node.js</a:t>
            </a:r>
            <a:r>
              <a:rPr lang="pl-PL" dirty="0" smtClean="0"/>
              <a:t> jest lekkie i umożliwia programistom tworzenie </a:t>
            </a:r>
            <a:r>
              <a:rPr lang="pl-PL" b="1" dirty="0" smtClean="0"/>
              <a:t>skalowalnych aplikacji</a:t>
            </a:r>
            <a:r>
              <a:rPr lang="pl-PL" dirty="0" smtClean="0"/>
              <a:t>, w których można używać mniejszych, modularnych komponentów.</a:t>
            </a:r>
            <a:endParaRPr lang="pl-P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Język programowania</a:t>
            </a:r>
            <a:r>
              <a:rPr lang="pl-PL" dirty="0" smtClean="0"/>
              <a:t>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l-PL" dirty="0" smtClean="0"/>
              <a:t>Używanie </a:t>
            </a:r>
            <a:r>
              <a:rPr lang="pl-PL" dirty="0" err="1" smtClean="0"/>
              <a:t>JavaScript</a:t>
            </a:r>
            <a:r>
              <a:rPr lang="pl-PL" dirty="0" smtClean="0"/>
              <a:t> po stronie serwera sprawia, że deweloperzy mogą używać tego samego języka po stronie </a:t>
            </a:r>
            <a:r>
              <a:rPr lang="pl-PL" b="1" dirty="0" smtClean="0"/>
              <a:t>klienta i serwera</a:t>
            </a:r>
            <a:r>
              <a:rPr lang="pl-PL" dirty="0" smtClean="0"/>
              <a:t>, co upraszcza proces tworzenia aplikacji i pozwala łatwiej wymieniać kod między </a:t>
            </a:r>
            <a:r>
              <a:rPr lang="pl-PL" dirty="0" err="1" smtClean="0"/>
              <a:t>frontendem</a:t>
            </a:r>
            <a:r>
              <a:rPr lang="pl-PL" dirty="0" smtClean="0"/>
              <a:t> a </a:t>
            </a:r>
            <a:r>
              <a:rPr lang="pl-PL" dirty="0" err="1" smtClean="0"/>
              <a:t>backendem</a:t>
            </a:r>
            <a:r>
              <a:rPr lang="pl-PL" dirty="0" smtClean="0"/>
              <a:t>.</a:t>
            </a:r>
            <a:endParaRPr lang="pl-PL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czątek">
  <a:themeElements>
    <a:clrScheme name="Począte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Począte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ocząte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9902</TotalTime>
  <Words>2377</Words>
  <Application>Microsoft Office PowerPoint</Application>
  <PresentationFormat>Pokaz na ekranie (4:3)</PresentationFormat>
  <Paragraphs>308</Paragraphs>
  <Slides>62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62</vt:i4>
      </vt:variant>
    </vt:vector>
  </HeadingPairs>
  <TitlesOfParts>
    <vt:vector size="63" baseType="lpstr">
      <vt:lpstr>Początek</vt:lpstr>
      <vt:lpstr>Node.js, Express.js</vt:lpstr>
      <vt:lpstr>Charakterystyka Node.js</vt:lpstr>
      <vt:lpstr>Asynchroniczność i zdarzeniowość:</vt:lpstr>
      <vt:lpstr>Jednowątkowy model operacyjny</vt:lpstr>
      <vt:lpstr>V8 JavaScript Engine: </vt:lpstr>
      <vt:lpstr>Ekosystem npm:</vt:lpstr>
      <vt:lpstr>Obsługa serwerów i aplikacji internetowych: </vt:lpstr>
      <vt:lpstr>Lekkość i modularność </vt:lpstr>
      <vt:lpstr>Język programowania:</vt:lpstr>
      <vt:lpstr>Zastosowania</vt:lpstr>
      <vt:lpstr>Tworzenie aplikacji internetowych (backend):</vt:lpstr>
      <vt:lpstr>Aplikacje w czasie rzeczywistym:</vt:lpstr>
      <vt:lpstr>Strumieniowanie danych:</vt:lpstr>
      <vt:lpstr>Obsługa serwerów proxy</vt:lpstr>
      <vt:lpstr>Tworzenie narzędzi deweloperskich i CLI (Command Line Interface)</vt:lpstr>
      <vt:lpstr>Obsługa aplikacji IoT (Internet of Things):</vt:lpstr>
      <vt:lpstr>Tworzenie mikroserwisów</vt:lpstr>
      <vt:lpstr>Budowanie aplikacji hybrydowych (frontend + backend):</vt:lpstr>
      <vt:lpstr>Automatyzacja i task runners:</vt:lpstr>
      <vt:lpstr>Integracja z bazami danych:</vt:lpstr>
      <vt:lpstr>Node.js – pierwszy projekt</vt:lpstr>
      <vt:lpstr>Zainstaluj rozszerzenia dla Node.js w VS Code</vt:lpstr>
      <vt:lpstr>Utwórz folder w widoku eksploratora plików</vt:lpstr>
      <vt:lpstr>Utwórz folder za pomocą terminala</vt:lpstr>
      <vt:lpstr>Zainicjalizuj projekt</vt:lpstr>
      <vt:lpstr>Stwórz plik app.js</vt:lpstr>
      <vt:lpstr>Uruchom plik</vt:lpstr>
      <vt:lpstr>Tworzenie prostego serwera HTTP</vt:lpstr>
      <vt:lpstr>Slajd 29</vt:lpstr>
      <vt:lpstr>Instalacja zależności za pomocą npm</vt:lpstr>
      <vt:lpstr>Użyj Express w aplikacji</vt:lpstr>
      <vt:lpstr>Express.js</vt:lpstr>
      <vt:lpstr>Kluczowe cechy Express:</vt:lpstr>
      <vt:lpstr>Slajd 34</vt:lpstr>
      <vt:lpstr>Slajd 35</vt:lpstr>
      <vt:lpstr>Slajd 36</vt:lpstr>
      <vt:lpstr>API</vt:lpstr>
      <vt:lpstr>REST API</vt:lpstr>
      <vt:lpstr>Slajd 39</vt:lpstr>
      <vt:lpstr>RESTful API </vt:lpstr>
      <vt:lpstr>Slajd 41</vt:lpstr>
      <vt:lpstr>Slajd 42</vt:lpstr>
      <vt:lpstr>Podstawowe moduły Node.js</vt:lpstr>
      <vt:lpstr>Tworzenie własnego modułu</vt:lpstr>
      <vt:lpstr>Slajd 45</vt:lpstr>
      <vt:lpstr>Obsługa plików -odczyt</vt:lpstr>
      <vt:lpstr>Zapis do pliku</vt:lpstr>
      <vt:lpstr>Odczyt z pliku json</vt:lpstr>
      <vt:lpstr> Endpoint do pobierania imienia </vt:lpstr>
      <vt:lpstr>Połączenie z baza danych MySQL</vt:lpstr>
      <vt:lpstr>Dołączanie pakietów</vt:lpstr>
      <vt:lpstr>Konfiguracja połączenia z bazą danych</vt:lpstr>
      <vt:lpstr>Endpoint do pobierania imienia </vt:lpstr>
      <vt:lpstr>Formularz + zapis do bazy danych</vt:lpstr>
      <vt:lpstr>Klient</vt:lpstr>
      <vt:lpstr>Wysyłanie danych do API</vt:lpstr>
      <vt:lpstr>Sewer</vt:lpstr>
      <vt:lpstr>Połączenie z bazą danych MySQL</vt:lpstr>
      <vt:lpstr>Połączenie z bazą danych</vt:lpstr>
      <vt:lpstr>Middleware</vt:lpstr>
      <vt:lpstr>Endpoint do obsługi zapisu do bazy danych</vt:lpstr>
      <vt:lpstr>Uruchomienie serwera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Node.js, express.js</dc:title>
  <dc:creator>hp</dc:creator>
  <cp:lastModifiedBy>hp</cp:lastModifiedBy>
  <cp:revision>12</cp:revision>
  <dcterms:created xsi:type="dcterms:W3CDTF">2024-11-21T12:21:09Z</dcterms:created>
  <dcterms:modified xsi:type="dcterms:W3CDTF">2024-11-28T09:24:02Z</dcterms:modified>
</cp:coreProperties>
</file>