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296" r:id="rId3"/>
    <p:sldId id="257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60" r:id="rId12"/>
    <p:sldId id="269" r:id="rId13"/>
    <p:sldId id="270" r:id="rId14"/>
    <p:sldId id="271" r:id="rId15"/>
    <p:sldId id="272" r:id="rId16"/>
    <p:sldId id="274" r:id="rId17"/>
    <p:sldId id="275" r:id="rId18"/>
    <p:sldId id="276" r:id="rId19"/>
    <p:sldId id="278" r:id="rId20"/>
    <p:sldId id="279" r:id="rId21"/>
    <p:sldId id="280" r:id="rId22"/>
    <p:sldId id="282" r:id="rId23"/>
    <p:sldId id="283" r:id="rId24"/>
    <p:sldId id="284" r:id="rId25"/>
    <p:sldId id="285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</p:sldIdLst>
  <p:sldSz cx="12192000" cy="6858000"/>
  <p:notesSz cx="6858000" cy="9144000"/>
  <p:defaultTextStyle>
    <a:defPPr rtl="0">
      <a:defRPr lang="pl-P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6C7CE6-BD3D-4182-ACDA-85B5BEA1BC87}" v="651" dt="2024-01-23T15:12:32.6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991" autoAdjust="0"/>
    <p:restoredTop sz="94660"/>
  </p:normalViewPr>
  <p:slideViewPr>
    <p:cSldViewPr snapToGrid="0">
      <p:cViewPr varScale="1">
        <p:scale>
          <a:sx n="69" d="100"/>
          <a:sy n="69" d="100"/>
        </p:scale>
        <p:origin x="-448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34" y="11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="" xmlns:a16="http://schemas.microsoft.com/office/drawing/2014/main" id="{3ECCC819-9544-4C9A-9122-35AA03435F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="" xmlns:a16="http://schemas.microsoft.com/office/drawing/2014/main" id="{9A5F6D60-6DBC-45B5-9B7A-F24A68304A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93573-00A1-4442-B62B-BA4EA5775553}" type="datetime1">
              <a:rPr lang="pl-PL" smtClean="0"/>
              <a:pPr/>
              <a:t>22.02.2024</a:t>
            </a:fld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="" xmlns:a16="http://schemas.microsoft.com/office/drawing/2014/main" id="{F57A85DF-A864-4CDD-9AD0-DB9DE71055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="" xmlns:a16="http://schemas.microsoft.com/office/drawing/2014/main" id="{35FF2F0B-18EC-4856-A91A-B607816F72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D378D3-2B99-42DD-81B5-E45653CBAAC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2928720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noProof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565AC-5A79-4C3D-8B23-8CFDA5D44008}" type="datetime1">
              <a:rPr lang="pl-PL" smtClean="0"/>
              <a:pPr/>
              <a:t>22.02.2024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noProof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noProof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11E0B-E7D8-4089-AD3F-74C46928063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="" xmlns:p14="http://schemas.microsoft.com/office/powerpoint/2010/main" val="3203209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11E0B-E7D8-4089-AD3F-74C469280635}" type="slidenum">
              <a:rPr lang="pl-PL" smtClean="0"/>
              <a:pPr/>
              <a:t>1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3465331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Obraz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a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Prostokąt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Dowolny kształt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Dowolny kształt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Prostokąt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Dowolny kształt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Dowolny kształt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Dowolny kształt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Dowolny kształt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Dowolny kształt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Dowolny kształt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Dowolny kształt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Dowolny kształt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Dowolny kształt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Dowolny kształt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Dowolny kształt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Dowolny kształt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Dowolny kształt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Dowolny kształt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Dowolny kształt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Dowolny kształt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Dowolny kształt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Dowolny kształt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Dowolny kształt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Dowolny kształt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Dowolny kształt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Dowolny kształt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Dowolny kształt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Dowolny kształt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Prostokąt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Dowolny kształt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Dowolny kształt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Dowolny kształt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Dowolny kształt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Dowolny kształt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Dowolny kształt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Dowolny kształt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Dowolny kształt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Dowolny kształt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Dowolny kształt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Dowolny kształt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Prostokąt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Dowolny kształt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Dowolny kształt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Dowolny kształt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Dowolny kształt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Dowolny kształt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Dowolny kształt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Dowolny kształt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Dowolny kształt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Dowolny kształt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Dowolny kształt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Dowolny kształt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Dowolny kształt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Dowolny kształt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A842A429-7D27-44EA-962C-1CFD4F55BAA5}" type="datetime1">
              <a:rPr lang="pl-PL" noProof="0" smtClean="0"/>
              <a:pPr rtl="0"/>
              <a:t>22.02.2024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zny 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41C330-C072-4FF1-B944-817EAD15333C}" type="datetime1">
              <a:rPr lang="pl-PL" noProof="0" smtClean="0"/>
              <a:pPr rtl="0"/>
              <a:t>22.02.2024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3F0DBA-86F9-4053-8C99-77D50B73737C}" type="datetime1">
              <a:rPr lang="pl-PL" noProof="0" smtClean="0"/>
              <a:pPr rtl="0"/>
              <a:t>22.02.2024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ytat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12" name="Tekst — symbol zastępczy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02E3A4-D78C-418F-94A0-7ABECBCA942A}" type="datetime1">
              <a:rPr lang="pl-PL" noProof="0" smtClean="0"/>
              <a:pPr rtl="0"/>
              <a:t>22.02.2024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pPr rtl="0"/>
              <a:t>‹#›</a:t>
            </a:fld>
            <a:endParaRPr lang="pl-PL" noProof="0"/>
          </a:p>
        </p:txBody>
      </p:sp>
      <p:sp>
        <p:nvSpPr>
          <p:cNvPr id="60" name="Pole tekstowe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l-PL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Pole tekstowe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l-PL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84538E-73DD-4236-BD0E-0B8D8596360D}" type="datetime1">
              <a:rPr lang="pl-PL" noProof="0" smtClean="0"/>
              <a:pPr rtl="0"/>
              <a:t>22.02.2024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ytuł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7" name="Tekst — symbol zastępczy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8" name="Tekst — symbol zastępczy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9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10" name="Tekst — symbol zastępczy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11" name="Tekst — symbol zastępczy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12" name="Tekst — symbol zastępczy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3D3D04-610A-429C-B604-CB86879C7F9D}" type="datetime1">
              <a:rPr lang="pl-PL" noProof="0" smtClean="0"/>
              <a:pPr rtl="0"/>
              <a:t>22.02.2024</a:t>
            </a:fld>
            <a:endParaRPr lang="pl-PL" noProof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z obraz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ytuł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19" name="Tekst — symbol zastępczy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20" name="Obraz — symbol zastępczy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l-PL" noProof="0"/>
              <a:t>Kliknij ikonę, aby dodać obraz</a:t>
            </a:r>
          </a:p>
        </p:txBody>
      </p:sp>
      <p:sp>
        <p:nvSpPr>
          <p:cNvPr id="21" name="Tekst — symbol zastępczy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22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23" name="Obraz — symbol zastępczy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l-PL" noProof="0"/>
              <a:t>Kliknij ikonę, aby dodać obraz</a:t>
            </a:r>
          </a:p>
        </p:txBody>
      </p:sp>
      <p:sp>
        <p:nvSpPr>
          <p:cNvPr id="24" name="Tekst — symbol zastępczy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25" name="Tekst — symbol zastępczy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26" name="Obraz — symbol zastępczy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l-PL" noProof="0"/>
              <a:t>Kliknij ikonę, aby dodać obraz</a:t>
            </a:r>
          </a:p>
        </p:txBody>
      </p:sp>
      <p:sp>
        <p:nvSpPr>
          <p:cNvPr id="27" name="Tekst — symbol zastępczy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45F83B-64B4-4352-8ADC-D2FA774EADE5}" type="datetime1">
              <a:rPr lang="pl-PL" noProof="0" smtClean="0"/>
              <a:pPr rtl="0"/>
              <a:t>22.02.2024</a:t>
            </a:fld>
            <a:endParaRPr lang="pl-PL" noProof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A4D10F-2A68-439F-B44C-29C5AE01391B}" type="datetime1">
              <a:rPr lang="pl-PL" noProof="0" smtClean="0"/>
              <a:pPr rtl="0"/>
              <a:t>22.02.2024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E069BB-26FD-4916-8B92-7CA58F67066F}" type="datetime1">
              <a:rPr lang="pl-PL" noProof="0" smtClean="0"/>
              <a:pPr rtl="0"/>
              <a:t>22.02.2024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57BE1D-597C-42E0-9057-732311583507}" type="datetime1">
              <a:rPr lang="pl-PL" noProof="0" smtClean="0"/>
              <a:pPr rtl="0"/>
              <a:t>22.02.2024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2D7235-B3B2-4825-B5B7-74608CD5BB51}" type="datetime1">
              <a:rPr lang="pl-PL" noProof="0" smtClean="0"/>
              <a:pPr rtl="0"/>
              <a:t>22.02.2024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AAB26C-056C-419B-8799-CEA528F4BD74}" type="datetime1">
              <a:rPr lang="pl-PL" noProof="0" smtClean="0"/>
              <a:pPr rtl="0"/>
              <a:t>22.02.2024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1663B7-9553-4CB1-BC77-C907CFFD48EB}" type="datetime1">
              <a:rPr lang="pl-PL" noProof="0" smtClean="0"/>
              <a:pPr rtl="0"/>
              <a:t>22.02.2024</a:t>
            </a:fld>
            <a:endParaRPr lang="pl-PL" noProof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777264-2790-4CFA-876A-345915A38B98}" type="datetime1">
              <a:rPr lang="pl-PL" noProof="0" smtClean="0"/>
              <a:pPr rtl="0"/>
              <a:t>22.02.2024</a:t>
            </a:fld>
            <a:endParaRPr lang="pl-PL" noProof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35A4DC-E1F8-437B-B8A3-A80517097EB7}" type="datetime1">
              <a:rPr lang="pl-PL" noProof="0" smtClean="0"/>
              <a:pPr rtl="0"/>
              <a:t>22.02.2024</a:t>
            </a:fld>
            <a:endParaRPr lang="pl-PL" noProof="0"/>
          </a:p>
        </p:txBody>
      </p:sp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77116F-E428-44DD-AD75-A187FF45A97B}" type="datetime1">
              <a:rPr lang="pl-PL" noProof="0" smtClean="0"/>
              <a:pPr rtl="0"/>
              <a:t>22.02.2024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996C7C-A071-48D8-BAFB-3297B0098A58}" type="datetime1">
              <a:rPr lang="pl-PL" noProof="0" smtClean="0"/>
              <a:pPr rtl="0"/>
              <a:t>22.02.2024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a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upa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Prostokąt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Dowolny kształt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Dowolny kształt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Dowolny kształt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Dowolny kształt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Dowolny kształt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Dowolny kształt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Dowolny kształt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Dowolny kształt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Dowolny kształt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Dowolny kształt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i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Dowolny kształt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Dowolny kształt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Dowolny kształt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Dowolny kształt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Prostokąt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Dowolny kształt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Dowolny kształt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Dowolny kształt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Dowolny kształt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Dowolny kształt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Dowolny kształt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Dowolny kształt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Dowolny kształt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Dowolny kształt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Dowolny kształt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a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Dowolny kształt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Dowolny kształt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Dowolny kształt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Dowolny kształt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Dowolny kształt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Dowolny kształt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Dowolny kształt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Dowolny kształt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Dowolny kształt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Prostokąt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2C6AECE-1B9D-448D-9852-092B8303964E}" type="datetime1">
              <a:rPr lang="pl-PL" noProof="0" smtClean="0"/>
              <a:pPr rtl="0"/>
              <a:t>22.02.2024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pl-PL" dirty="0"/>
              <a:t>Projektowanie serwisów </a:t>
            </a:r>
            <a:r>
              <a:rPr lang="pl-PL" dirty="0" smtClean="0"/>
              <a:t>internetowych - Podstawy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/>
              <a:t>Dr Sławomir </a:t>
            </a:r>
            <a:r>
              <a:rPr lang="pl-PL" dirty="0" smtClean="0"/>
              <a:t>Radomski</a:t>
            </a:r>
          </a:p>
          <a:p>
            <a:r>
              <a:rPr lang="pl-PL" cap="none" dirty="0" err="1" smtClean="0"/>
              <a:t>s</a:t>
            </a:r>
            <a:r>
              <a:rPr lang="pl-PL" cap="none" dirty="0" err="1" smtClean="0"/>
              <a:t>lawomir.radomski@ug.edu.pl</a:t>
            </a:r>
            <a:endParaRPr lang="pl-PL" cap="none" dirty="0"/>
          </a:p>
          <a:p>
            <a:endParaRPr lang="pl-PL" dirty="0">
              <a:latin typeface="Tw Cen MT"/>
              <a:cs typeface="Calibri Ligh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42A41EB7-E768-ACAE-8F81-1FEED69C5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16078A00-3844-B15C-1B6D-D6C9C9D14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F99CE508-5007-8F8A-64D5-77834FB7F8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4AF1916F-02DD-4942-1A46-24BA00427A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46819154-B61C-A911-5E1F-339962A384F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54D4FD23-2522-FDA6-B194-B6F6D7D1BE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888F5D63-D964-E230-2F63-05907A4AE9B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D902345D-A791-53D8-68AC-F52C877E914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123DC497-FD79-A2C9-ACD0-623C5C0CC4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F3212094-376B-47A6-5EC1-9F250279323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14D966C4-F199-376F-89A6-2B2171630E6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830F4DA9-5A86-BE30-FB10-ED2285AEBD4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8DD80B5C-E788-7B83-40B4-FBEDA10C5A2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1E8CA28C-791F-7EEB-0CA2-3D6DF592945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34704433-0D34-FCF5-5BD7-1A3CBAF8369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2543AC69-1BCE-4EB8-3853-E4B088B3563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24BFD317-FFC9-2BD7-537A-2FE2238B56C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BF610C04-66BD-AB2B-CC6D-5E6DA0BE73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8719C346-CD92-6D54-1934-20992E10EB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4E31B631-3E2F-E567-6E25-F403C9814F3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1EFB54A1-3193-0CF9-C8F5-A4AB025CD1D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5C012A4E-2927-47FB-B184-C2A83C62542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A01E14D0-3FA1-77B7-ED99-65F8F76D8F9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5F07ECAE-338A-3AE6-8EAE-91C47D3FD5F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A1F1654E-3C1D-C49E-B10C-213419354B0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161690A6-5357-DED7-B227-618949CB4FD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76A98EE1-596F-8D72-9D3A-94149393B0F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7C0D7E9D-5F81-F6BA-E7CA-4EF98A153E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F6797FFB-758B-B2D5-1BB9-EAA29318B29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41F4E3B8-6D33-41B8-725E-17C3A6B2FF2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24156AA4-E2B1-9E73-763C-1543768F31F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C1AA46-5386-505C-CFE3-E85E4A869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424456"/>
                </a:solidFill>
                <a:latin typeface="Trebuchet MS"/>
              </a:rPr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15F66A5-9669-5DAD-4395-F5D86EB62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endParaRPr lang="en-US" sz="2800" dirty="0">
              <a:latin typeface="Georgia"/>
            </a:endParaRPr>
          </a:p>
          <a:p>
            <a:endParaRPr lang="en-US" sz="2600" dirty="0">
              <a:latin typeface="Georgia"/>
            </a:endParaRPr>
          </a:p>
          <a:p>
            <a:endParaRPr lang="en-US" sz="2200" dirty="0">
              <a:latin typeface="Georgia"/>
            </a:endParaRP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64116CC1-61E2-DEC6-8B5A-A8CCA1634B3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363BECAD-38BA-68AC-BF34-21F4CF6A09C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0920AB1B-7D62-C1FD-19D6-55F21080BA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4F87EE3A-0CAD-1573-56B6-49D5473329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D69713FE-4BD4-327C-350C-5BF3DE3D3EF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EF66C2BB-8C0C-F352-5BC2-F91C75A027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969800DC-5736-B3A7-E8F4-56EDD338393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6C5D9E74-2AFE-F9F8-A978-480FFEF77A4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53982EC7-A86E-08CF-AD43-5B7FF006F19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50AE3348-91CA-4875-6330-C95FCE2513B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DC63D580-D60E-690F-1117-EE448293CC2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FCB6ADB-C490-1F4F-840B-EC1816CBF479}"/>
              </a:ext>
            </a:extLst>
          </p:cNvPr>
          <p:cNvSpPr txBox="1"/>
          <p:nvPr/>
        </p:nvSpPr>
        <p:spPr>
          <a:xfrm>
            <a:off x="921774" y="2138515"/>
            <a:ext cx="10452917" cy="28931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dirty="0">
                <a:latin typeface="Georgia"/>
              </a:rPr>
              <a:t>HTML to </a:t>
            </a:r>
            <a:r>
              <a:rPr lang="en-US" sz="2600" dirty="0" err="1">
                <a:latin typeface="Georgia"/>
              </a:rPr>
              <a:t>skrót</a:t>
            </a:r>
            <a:r>
              <a:rPr lang="en-US" sz="2600" dirty="0">
                <a:latin typeface="Georgia"/>
              </a:rPr>
              <a:t> od </a:t>
            </a:r>
            <a:r>
              <a:rPr lang="en-US" sz="2600" b="1" dirty="0">
                <a:latin typeface="Georgia"/>
              </a:rPr>
              <a:t>hypertext markup language</a:t>
            </a:r>
            <a:r>
              <a:rPr lang="en-US" sz="2600" dirty="0">
                <a:latin typeface="Georgia"/>
              </a:rPr>
              <a:t>, </a:t>
            </a:r>
            <a:r>
              <a:rPr lang="en-US" sz="2600" dirty="0" err="1">
                <a:latin typeface="Georgia"/>
              </a:rPr>
              <a:t>czyli</a:t>
            </a:r>
            <a:r>
              <a:rPr lang="en-US" sz="2600" dirty="0">
                <a:latin typeface="Georgia"/>
              </a:rPr>
              <a:t> </a:t>
            </a:r>
            <a:r>
              <a:rPr lang="en-US" sz="2600" dirty="0" err="1">
                <a:latin typeface="Georgia"/>
              </a:rPr>
              <a:t>hipertekstowy</a:t>
            </a:r>
            <a:r>
              <a:rPr lang="en-US" sz="2600" dirty="0">
                <a:latin typeface="Georgia"/>
              </a:rPr>
              <a:t> </a:t>
            </a:r>
            <a:r>
              <a:rPr lang="en-US" sz="2600" dirty="0" err="1">
                <a:latin typeface="Georgia"/>
              </a:rPr>
              <a:t>język</a:t>
            </a:r>
            <a:r>
              <a:rPr lang="en-US" sz="2600" dirty="0">
                <a:latin typeface="Georgia"/>
              </a:rPr>
              <a:t> </a:t>
            </a:r>
            <a:r>
              <a:rPr lang="en-US" sz="2600" dirty="0" err="1">
                <a:latin typeface="Georgia"/>
              </a:rPr>
              <a:t>znaczników</a:t>
            </a:r>
            <a:r>
              <a:rPr lang="en-US" sz="2600" dirty="0">
                <a:latin typeface="Georgia"/>
              </a:rPr>
              <a:t>. </a:t>
            </a:r>
            <a:endParaRPr lang="en-US" dirty="0"/>
          </a:p>
          <a:p>
            <a:endParaRPr lang="en-US" sz="2600" dirty="0">
              <a:latin typeface="Georgia"/>
            </a:endParaRPr>
          </a:p>
          <a:p>
            <a:r>
              <a:rPr lang="en-US" sz="2600" dirty="0">
                <a:latin typeface="Georgia"/>
              </a:rPr>
              <a:t>HTML </a:t>
            </a:r>
            <a:r>
              <a:rPr lang="en-US" sz="2600" dirty="0" err="1">
                <a:latin typeface="Georgia"/>
              </a:rPr>
              <a:t>został</a:t>
            </a:r>
            <a:r>
              <a:rPr lang="en-US" sz="2600" dirty="0">
                <a:latin typeface="Georgia"/>
              </a:rPr>
              <a:t> </a:t>
            </a:r>
            <a:r>
              <a:rPr lang="en-US" sz="2600" dirty="0" err="1">
                <a:latin typeface="Georgia"/>
              </a:rPr>
              <a:t>pierwotnie</a:t>
            </a:r>
            <a:r>
              <a:rPr lang="en-US" sz="2600" dirty="0">
                <a:latin typeface="Georgia"/>
              </a:rPr>
              <a:t> </a:t>
            </a:r>
            <a:r>
              <a:rPr lang="en-US" sz="2600" dirty="0" err="1">
                <a:latin typeface="Georgia"/>
              </a:rPr>
              <a:t>oparty</a:t>
            </a:r>
            <a:r>
              <a:rPr lang="en-US" sz="2600" dirty="0">
                <a:latin typeface="Georgia"/>
              </a:rPr>
              <a:t> </a:t>
            </a:r>
            <a:r>
              <a:rPr lang="en-US" sz="2600" dirty="0" err="1">
                <a:latin typeface="Georgia"/>
              </a:rPr>
              <a:t>na</a:t>
            </a:r>
            <a:r>
              <a:rPr lang="en-US" sz="2600" dirty="0">
                <a:latin typeface="Georgia"/>
              </a:rPr>
              <a:t> SGML (ang. </a:t>
            </a:r>
            <a:r>
              <a:rPr lang="en-US" sz="2600" i="1" dirty="0">
                <a:latin typeface="Georgia"/>
              </a:rPr>
              <a:t>standard generalized markup language</a:t>
            </a:r>
            <a:r>
              <a:rPr lang="en-US" sz="2600" dirty="0">
                <a:latin typeface="Georgia"/>
              </a:rPr>
              <a:t>, </a:t>
            </a:r>
            <a:r>
              <a:rPr lang="en-US" sz="2600" dirty="0" err="1">
                <a:latin typeface="Georgia"/>
              </a:rPr>
              <a:t>czyli</a:t>
            </a:r>
            <a:r>
              <a:rPr lang="en-US" sz="2600" dirty="0">
                <a:latin typeface="Georgia"/>
              </a:rPr>
              <a:t> </a:t>
            </a:r>
            <a:r>
              <a:rPr lang="en-US" sz="2600" dirty="0" err="1" smtClean="0">
                <a:latin typeface="Georgia"/>
              </a:rPr>
              <a:t>standardowy</a:t>
            </a:r>
            <a:r>
              <a:rPr lang="pl-PL" sz="2600" dirty="0" smtClean="0">
                <a:latin typeface="Georgia"/>
              </a:rPr>
              <a:t> </a:t>
            </a:r>
            <a:r>
              <a:rPr lang="en-US" sz="2600" dirty="0" err="1" smtClean="0">
                <a:latin typeface="Georgia"/>
              </a:rPr>
              <a:t>uogólniony</a:t>
            </a:r>
            <a:r>
              <a:rPr lang="pl-PL" sz="2600" dirty="0" smtClean="0">
                <a:latin typeface="Georgia"/>
              </a:rPr>
              <a:t> </a:t>
            </a:r>
            <a:r>
              <a:rPr lang="en-US" sz="2600" dirty="0" err="1" smtClean="0">
                <a:latin typeface="Georgia"/>
              </a:rPr>
              <a:t>język</a:t>
            </a:r>
            <a:r>
              <a:rPr lang="pl-PL" sz="2600" dirty="0" smtClean="0">
                <a:latin typeface="Georgia"/>
              </a:rPr>
              <a:t> </a:t>
            </a:r>
            <a:r>
              <a:rPr lang="en-US" sz="2600" dirty="0" err="1" smtClean="0">
                <a:latin typeface="Georgia"/>
              </a:rPr>
              <a:t>znaczników</a:t>
            </a:r>
            <a:r>
              <a:rPr lang="en-US" sz="2600" dirty="0" smtClean="0">
                <a:latin typeface="Georgia"/>
              </a:rPr>
              <a:t>)</a:t>
            </a:r>
            <a:r>
              <a:rPr lang="pl-PL" sz="2600" dirty="0" smtClean="0">
                <a:latin typeface="Georgia"/>
              </a:rPr>
              <a:t> </a:t>
            </a:r>
            <a:r>
              <a:rPr lang="en-US" sz="2600" dirty="0" err="1" smtClean="0">
                <a:latin typeface="Georgia"/>
              </a:rPr>
              <a:t>będącym</a:t>
            </a:r>
            <a:r>
              <a:rPr lang="en-US" sz="2600" dirty="0">
                <a:latin typeface="Georgia"/>
              </a:rPr>
              <a:t> </a:t>
            </a:r>
            <a:r>
              <a:rPr lang="en-US" sz="2600" dirty="0" err="1">
                <a:latin typeface="Georgia"/>
              </a:rPr>
              <a:t>znacznie</a:t>
            </a:r>
            <a:r>
              <a:rPr lang="en-US" sz="2600" dirty="0">
                <a:latin typeface="Georgia"/>
              </a:rPr>
              <a:t> </a:t>
            </a:r>
            <a:r>
              <a:rPr lang="en-US" sz="2600" dirty="0" err="1">
                <a:latin typeface="Georgia"/>
              </a:rPr>
              <a:t>większym</a:t>
            </a:r>
            <a:r>
              <a:rPr lang="en-US" sz="2600" dirty="0">
                <a:latin typeface="Georgia"/>
              </a:rPr>
              <a:t> </a:t>
            </a:r>
            <a:r>
              <a:rPr lang="en-US" sz="2600" dirty="0" err="1">
                <a:latin typeface="Georgia"/>
              </a:rPr>
              <a:t>i</a:t>
            </a:r>
            <a:r>
              <a:rPr lang="en-US" sz="2600" dirty="0">
                <a:latin typeface="Georgia"/>
              </a:rPr>
              <a:t> </a:t>
            </a:r>
            <a:r>
              <a:rPr lang="en-US" sz="2600" dirty="0" err="1">
                <a:latin typeface="Georgia"/>
              </a:rPr>
              <a:t>dużo</a:t>
            </a:r>
            <a:r>
              <a:rPr lang="en-US" sz="2600" dirty="0">
                <a:latin typeface="Georgia"/>
              </a:rPr>
              <a:t> </a:t>
            </a:r>
            <a:r>
              <a:rPr lang="en-US" sz="2600" dirty="0" err="1">
                <a:latin typeface="Georgia"/>
              </a:rPr>
              <a:t>bardziej</a:t>
            </a:r>
            <a:r>
              <a:rPr lang="en-US" sz="2600" dirty="0">
                <a:latin typeface="Georgia"/>
              </a:rPr>
              <a:t> </a:t>
            </a:r>
            <a:r>
              <a:rPr lang="en-US" sz="2600" dirty="0" err="1">
                <a:latin typeface="Georgia"/>
              </a:rPr>
              <a:t>skomplikowanym</a:t>
            </a:r>
            <a:r>
              <a:rPr lang="en-US" sz="2600" dirty="0">
                <a:latin typeface="Georgia"/>
              </a:rPr>
              <a:t> </a:t>
            </a:r>
            <a:endParaRPr lang="pl-PL" sz="2600" dirty="0" smtClean="0">
              <a:latin typeface="Georgia"/>
            </a:endParaRPr>
          </a:p>
          <a:p>
            <a:r>
              <a:rPr lang="en-US" sz="2600" dirty="0" smtClean="0">
                <a:latin typeface="Georgia"/>
              </a:rPr>
              <a:t> </a:t>
            </a:r>
            <a:r>
              <a:rPr lang="en-US" sz="2600" dirty="0" err="1">
                <a:latin typeface="Georgia"/>
              </a:rPr>
              <a:t>systemem</a:t>
            </a:r>
            <a:r>
              <a:rPr lang="en-US" sz="2600" dirty="0">
                <a:latin typeface="Georgia"/>
              </a:rPr>
              <a:t> </a:t>
            </a:r>
            <a:r>
              <a:rPr lang="en-US" sz="2600" dirty="0" err="1">
                <a:latin typeface="Georgia"/>
              </a:rPr>
              <a:t>przetwarzania</a:t>
            </a:r>
            <a:r>
              <a:rPr lang="en-US" sz="2600" dirty="0">
                <a:latin typeface="Georgia"/>
              </a:rPr>
              <a:t> </a:t>
            </a:r>
            <a:r>
              <a:rPr lang="en-US" sz="2600" dirty="0" err="1">
                <a:latin typeface="Georgia"/>
              </a:rPr>
              <a:t>dokumentu</a:t>
            </a:r>
            <a:r>
              <a:rPr lang="en-US" sz="2600" dirty="0">
                <a:latin typeface="Georgia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111116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D4E9E80D-15DC-94DC-9A89-A3ECE44A7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CDFE2649-194C-F2CF-72A6-F6CDFC76299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FF8D5DEC-4C89-223B-3D43-D30A853CCA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4B980A17-05E8-68B7-26B2-A0E9B96B04F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EE72D581-BB33-2048-AD72-0E5CDF3C247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741C7895-4C1E-3B91-E329-2459108228D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DE7D7D0C-CAC2-E17F-80D7-AC5F44E895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6647C8A1-5593-387E-128E-A5897EC222E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5058C017-2C48-7615-8E21-9C58BF601EE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3F609485-49BF-7E36-AB76-AE315649E37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6C250CA5-8B34-3839-FD27-0188B8EE511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D4C456B1-D91A-2045-E87E-6CB39E35C02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F6CAAE86-161D-8F3F-4A02-ED2BAD0430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89652744-03C6-548F-A858-1F2D8BF2A94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DB13C930-ABA1-D0ED-7E18-3F5F3323BD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CA642B45-9AFE-4156-AC03-D2401E9DD84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4AC7FE26-D75C-380C-9ADA-5375C692FA3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BCD5D920-123C-A87A-4A43-C92EC87E560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A81DD660-C0FB-0827-31D8-9B40555FC10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E07CDB28-7D12-CFBC-60C3-613E1BA3753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EA84F6C3-1A74-310B-039B-F4CD6A66281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A7CA4204-BF4E-CA44-AB3A-1B443BEC2D9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F76158AB-62D5-16A2-C054-3E6500C379E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E3ABD544-684D-5C1C-26E4-A0EA51A0C68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D70C9405-67C2-6949-1758-185C5343ACC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9E2A5FF3-0614-737F-BC61-5888037CC1E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BE591C79-BC23-8EB5-63A0-1572F8296F0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86BAA030-9DB2-655B-EBB2-2DA5EEB6A15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E5801F22-771D-891F-A9A9-4200910C0AE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7AB668DE-0F3F-19F4-9BC4-95FE74424DB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DD86DFCF-FEB1-BB99-E61E-FC11EC85B4E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F1AA6E-76E0-4821-B92F-D4B60345C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ea typeface="+mj-lt"/>
                <a:cs typeface="+mj-lt"/>
              </a:rPr>
              <a:t>Języki</a:t>
            </a:r>
            <a:r>
              <a:rPr lang="en-US" sz="4000" dirty="0">
                <a:ea typeface="+mj-lt"/>
                <a:cs typeface="+mj-lt"/>
              </a:rPr>
              <a:t> </a:t>
            </a:r>
            <a:r>
              <a:rPr lang="en-US" sz="4000" dirty="0" err="1">
                <a:ea typeface="+mj-lt"/>
                <a:cs typeface="+mj-lt"/>
              </a:rPr>
              <a:t>znaczników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C184B40-8803-D493-570C-A0D1A4FFB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err="1">
                <a:ea typeface="+mn-lt"/>
                <a:cs typeface="+mn-lt"/>
              </a:rPr>
              <a:t>Język</a:t>
            </a:r>
            <a:r>
              <a:rPr lang="en-US" dirty="0">
                <a:ea typeface="+mn-lt"/>
                <a:cs typeface="+mn-lt"/>
              </a:rPr>
              <a:t> HTML5 </a:t>
            </a:r>
            <a:r>
              <a:rPr lang="en-US" err="1">
                <a:ea typeface="+mn-lt"/>
                <a:cs typeface="+mn-lt"/>
              </a:rPr>
              <a:t>należy</a:t>
            </a:r>
            <a:r>
              <a:rPr lang="en-US" dirty="0">
                <a:ea typeface="+mn-lt"/>
                <a:cs typeface="+mn-lt"/>
              </a:rPr>
              <a:t> do </a:t>
            </a:r>
            <a:r>
              <a:rPr lang="en-US" err="1">
                <a:ea typeface="+mn-lt"/>
                <a:cs typeface="+mn-lt"/>
              </a:rPr>
              <a:t>rodziny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języków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nazywanych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językami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znaczników</a:t>
            </a:r>
            <a:r>
              <a:rPr lang="en-US" dirty="0">
                <a:ea typeface="+mn-lt"/>
                <a:cs typeface="+mn-lt"/>
              </a:rPr>
              <a:t> (ang. markup languages). Do </a:t>
            </a:r>
            <a:r>
              <a:rPr lang="en-US" err="1">
                <a:ea typeface="+mn-lt"/>
                <a:cs typeface="+mn-lt"/>
              </a:rPr>
              <a:t>języków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takich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należą</a:t>
            </a:r>
            <a:r>
              <a:rPr lang="en-US" dirty="0">
                <a:ea typeface="+mn-lt"/>
                <a:cs typeface="+mn-lt"/>
              </a:rPr>
              <a:t> m.in.:</a:t>
            </a:r>
          </a:p>
          <a:p>
            <a:r>
              <a:rPr lang="en-US" err="1">
                <a:ea typeface="+mn-lt"/>
                <a:cs typeface="+mn-lt"/>
              </a:rPr>
              <a:t>TeX</a:t>
            </a:r>
            <a:r>
              <a:rPr lang="en-US" dirty="0">
                <a:ea typeface="+mn-lt"/>
                <a:cs typeface="+mn-lt"/>
              </a:rPr>
              <a:t>, 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 LaTeX, 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 SGML, </a:t>
            </a:r>
          </a:p>
          <a:p>
            <a:r>
              <a:rPr lang="en-US" dirty="0">
                <a:ea typeface="+mn-lt"/>
                <a:cs typeface="+mn-lt"/>
              </a:rPr>
              <a:t> HTML,</a:t>
            </a:r>
          </a:p>
          <a:p>
            <a:r>
              <a:rPr lang="en-US" dirty="0">
                <a:ea typeface="+mn-lt"/>
                <a:cs typeface="+mn-lt"/>
              </a:rPr>
              <a:t>XML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52178B2D-F129-79F8-D73A-515109248F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AC0CCA32-2D26-CB07-2CE4-A71384300F6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1ACB789B-A434-2A87-0E6C-521939C504E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37B26BDB-A330-CF71-E463-EE59019121B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FF8541BD-C973-30E0-2845-429A31E2B37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43B7F7EF-2189-F112-BADF-5C22AFC84E0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5A50E24B-3E34-7615-55F7-F423E4E732C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AD959CE9-A26C-EB81-AF4D-A10415CEC7B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CD214E69-43A2-0B4A-6842-22FC94947B0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03C41EC0-8DE5-7F24-0140-3CB874AC944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CE010EE9-3026-37AE-B3F1-3E968E05E5A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="" xmlns:p14="http://schemas.microsoft.com/office/powerpoint/2010/main" val="37934919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035D529F-FB1F-5492-457A-26553248D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91ECADA9-0CA5-450E-BE54-B1CA0D0D1A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6C9A70D7-C0E2-BEA7-9792-8130F7B53E8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0C80609F-C1E0-AD93-9FB4-E073F847E2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C459D793-E4E0-294F-5990-7BD4B420DA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0F06FB85-B2A7-7521-8204-67FCBF79958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C142EA82-A749-17B3-4C41-9267D37BDA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D6DCBF57-3B6F-F8BF-A37F-4A1D0E7EE43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1D2B0C92-0523-BF21-873D-D1E180A8F1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C14EBCBE-C28B-F1D4-34EA-91030DA8416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0ABC24B3-0570-63CE-1F66-2260DF90938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0764055B-787C-89D6-0BAA-B9170C946FE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E2CCB06E-463F-7E8E-4F7D-101CC80750D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F173BE87-1D11-DBF3-9073-E50E75A36BE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027D8734-E67E-7C8A-1F8B-9E761707EAA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EFDCF246-BBC9-FFBE-F5E2-2FC4D7B8974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0B2F2E39-A4B7-F58C-FA75-F73DA32AB5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8D2BD25A-5E8D-6963-97E3-204C0B79A7D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4AE69893-CC68-5C5F-087E-3A782690B1B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0E461618-51AE-8461-2BD3-9C7F35B337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E3CFE3D8-9CFA-7CCC-5EB8-A5CC00C2F7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135BA733-81AB-BADA-92B2-D4E02D6E315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DF342A96-C9CE-EC02-AF34-01DBE9B388E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D7CE8B92-E3E0-DD12-A6EA-8A017E99BA8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CCB55270-9B7E-11E8-7474-01FB404C654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0A46A2FC-79E2-319A-AB03-F7977656449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E81057CC-149F-82B2-9CB3-1DE3DFCB6CC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64AF709C-69A2-D441-178E-894D4426EA0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F4F4A928-18FE-6688-A29B-EE5278983FA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945702CF-4ECE-582D-AACF-179B88D6DD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ADB2FD70-0ADE-06AD-AB00-48A0FB63455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A2175A-1B58-4168-B0E6-EAB5EE2D0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424456"/>
                </a:solidFill>
                <a:latin typeface="Trebuchet MS"/>
                <a:ea typeface="+mj-lt"/>
                <a:cs typeface="+mj-lt"/>
              </a:rPr>
              <a:t>HTML </a:t>
            </a:r>
            <a:r>
              <a:rPr lang="en-US" sz="4000" dirty="0" err="1">
                <a:solidFill>
                  <a:srgbClr val="424456"/>
                </a:solidFill>
                <a:latin typeface="Trebuchet MS"/>
                <a:ea typeface="+mj-lt"/>
                <a:cs typeface="+mj-lt"/>
              </a:rPr>
              <a:t>nie</a:t>
            </a:r>
            <a:r>
              <a:rPr lang="en-US" sz="4000" dirty="0">
                <a:solidFill>
                  <a:srgbClr val="424456"/>
                </a:solidFill>
                <a:latin typeface="Trebuchet MS"/>
                <a:ea typeface="+mj-lt"/>
                <a:cs typeface="+mj-lt"/>
              </a:rPr>
              <a:t> </a:t>
            </a:r>
            <a:r>
              <a:rPr lang="en-US" sz="4000" dirty="0" err="1">
                <a:solidFill>
                  <a:srgbClr val="424456"/>
                </a:solidFill>
                <a:latin typeface="Trebuchet MS"/>
                <a:ea typeface="+mj-lt"/>
                <a:cs typeface="+mj-lt"/>
              </a:rPr>
              <a:t>definiuje</a:t>
            </a:r>
            <a:r>
              <a:rPr lang="en-US" sz="4000" dirty="0">
                <a:solidFill>
                  <a:srgbClr val="424456"/>
                </a:solidFill>
                <a:latin typeface="Trebuchet MS"/>
                <a:ea typeface="+mj-lt"/>
                <a:cs typeface="+mj-lt"/>
              </a:rPr>
              <a:t> </a:t>
            </a:r>
            <a:r>
              <a:rPr lang="en-US" sz="4000" dirty="0" err="1">
                <a:solidFill>
                  <a:srgbClr val="424456"/>
                </a:solidFill>
                <a:latin typeface="Trebuchet MS"/>
                <a:ea typeface="+mj-lt"/>
                <a:cs typeface="+mj-lt"/>
              </a:rPr>
              <a:t>wyglądu</a:t>
            </a:r>
            <a:r>
              <a:rPr lang="en-US" sz="4000" dirty="0">
                <a:solidFill>
                  <a:srgbClr val="424456"/>
                </a:solidFill>
                <a:latin typeface="Trebuchet MS"/>
                <a:ea typeface="+mj-lt"/>
                <a:cs typeface="+mj-lt"/>
              </a:rPr>
              <a:t> </a:t>
            </a:r>
            <a:r>
              <a:rPr lang="en-US" sz="4000" dirty="0" err="1">
                <a:solidFill>
                  <a:srgbClr val="424456"/>
                </a:solidFill>
                <a:latin typeface="Trebuchet MS"/>
                <a:ea typeface="+mj-lt"/>
                <a:cs typeface="+mj-lt"/>
              </a:rPr>
              <a:t>strony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B72E03E-6F07-21DE-9328-DCD277E8E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 fontScale="92500" lnSpcReduction="10000"/>
          </a:bodyPr>
          <a:lstStyle/>
          <a:p>
            <a:pPr>
              <a:buNone/>
            </a:pPr>
            <a:r>
              <a:rPr lang="en-US" sz="3000" dirty="0" err="1">
                <a:latin typeface="Georgia"/>
                <a:ea typeface="+mn-lt"/>
                <a:cs typeface="+mn-lt"/>
              </a:rPr>
              <a:t>Wprawdzie</a:t>
            </a:r>
            <a:r>
              <a:rPr lang="en-US" sz="3000" dirty="0">
                <a:latin typeface="Georgia"/>
                <a:ea typeface="+mn-lt"/>
                <a:cs typeface="+mn-lt"/>
              </a:rPr>
              <a:t> HTML </a:t>
            </a:r>
            <a:r>
              <a:rPr lang="en-US" sz="3000" dirty="0" err="1">
                <a:latin typeface="Georgia"/>
                <a:ea typeface="+mn-lt"/>
                <a:cs typeface="+mn-lt"/>
              </a:rPr>
              <a:t>nie</a:t>
            </a:r>
            <a:r>
              <a:rPr lang="en-US" sz="3000" dirty="0">
                <a:latin typeface="Georgia"/>
                <a:ea typeface="+mn-lt"/>
                <a:cs typeface="+mn-lt"/>
              </a:rPr>
              <a:t> </a:t>
            </a:r>
            <a:r>
              <a:rPr lang="en-US" sz="3000" dirty="0" err="1">
                <a:latin typeface="Georgia"/>
                <a:ea typeface="+mn-lt"/>
                <a:cs typeface="+mn-lt"/>
              </a:rPr>
              <a:t>dostarcza</a:t>
            </a:r>
            <a:r>
              <a:rPr lang="en-US" sz="3000" dirty="0">
                <a:latin typeface="Georgia"/>
                <a:ea typeface="+mn-lt"/>
                <a:cs typeface="+mn-lt"/>
              </a:rPr>
              <a:t> </a:t>
            </a:r>
            <a:r>
              <a:rPr lang="en-US" sz="3000" dirty="0" err="1">
                <a:latin typeface="Georgia"/>
                <a:ea typeface="+mn-lt"/>
                <a:cs typeface="+mn-lt"/>
              </a:rPr>
              <a:t>zbyt</a:t>
            </a:r>
            <a:r>
              <a:rPr lang="en-US" sz="3000" dirty="0">
                <a:latin typeface="Georgia"/>
                <a:ea typeface="+mn-lt"/>
                <a:cs typeface="+mn-lt"/>
              </a:rPr>
              <a:t> </a:t>
            </a:r>
            <a:r>
              <a:rPr lang="en-US" sz="3000" dirty="0" err="1">
                <a:latin typeface="Georgia"/>
                <a:ea typeface="+mn-lt"/>
                <a:cs typeface="+mn-lt"/>
              </a:rPr>
              <a:t>wielu</a:t>
            </a:r>
            <a:r>
              <a:rPr lang="en-US" sz="3000" dirty="0">
                <a:latin typeface="Georgia"/>
                <a:ea typeface="+mn-lt"/>
                <a:cs typeface="+mn-lt"/>
              </a:rPr>
              <a:t> </a:t>
            </a:r>
            <a:r>
              <a:rPr lang="en-US" sz="3000" dirty="0" err="1">
                <a:latin typeface="Georgia"/>
                <a:ea typeface="+mn-lt"/>
                <a:cs typeface="+mn-lt"/>
              </a:rPr>
              <a:t>informacji</a:t>
            </a:r>
            <a:r>
              <a:rPr lang="en-US" sz="3000" dirty="0">
                <a:latin typeface="Georgia"/>
                <a:ea typeface="+mn-lt"/>
                <a:cs typeface="+mn-lt"/>
              </a:rPr>
              <a:t> o </a:t>
            </a:r>
            <a:r>
              <a:rPr lang="en-US" sz="3000" dirty="0" err="1">
                <a:latin typeface="Georgia"/>
                <a:ea typeface="+mn-lt"/>
                <a:cs typeface="+mn-lt"/>
              </a:rPr>
              <a:t>wyglądzie</a:t>
            </a:r>
            <a:r>
              <a:rPr lang="en-US" sz="3000" dirty="0">
                <a:latin typeface="Georgia"/>
                <a:ea typeface="+mn-lt"/>
                <a:cs typeface="+mn-lt"/>
              </a:rPr>
              <a:t> </a:t>
            </a:r>
            <a:r>
              <a:rPr lang="en-US" sz="3000" dirty="0" err="1">
                <a:latin typeface="Georgia"/>
                <a:ea typeface="+mn-lt"/>
                <a:cs typeface="+mn-lt"/>
              </a:rPr>
              <a:t>strony</a:t>
            </a:r>
            <a:r>
              <a:rPr lang="en-US" sz="3000" dirty="0">
                <a:latin typeface="Georgia"/>
                <a:ea typeface="+mn-lt"/>
                <a:cs typeface="+mn-lt"/>
              </a:rPr>
              <a:t> po </a:t>
            </a:r>
            <a:r>
              <a:rPr lang="en-US" sz="3000" dirty="0" err="1">
                <a:latin typeface="Georgia"/>
                <a:ea typeface="+mn-lt"/>
                <a:cs typeface="+mn-lt"/>
              </a:rPr>
              <a:t>jej</a:t>
            </a:r>
            <a:r>
              <a:rPr lang="en-US" sz="3000" dirty="0">
                <a:latin typeface="Georgia"/>
                <a:ea typeface="+mn-lt"/>
                <a:cs typeface="+mn-lt"/>
              </a:rPr>
              <a:t> </a:t>
            </a:r>
            <a:r>
              <a:rPr lang="en-US" sz="3000" dirty="0" err="1">
                <a:latin typeface="Georgia"/>
                <a:ea typeface="+mn-lt"/>
                <a:cs typeface="+mn-lt"/>
              </a:rPr>
              <a:t>wyświetleniu</a:t>
            </a:r>
            <a:r>
              <a:rPr lang="en-US" sz="3000" dirty="0">
                <a:latin typeface="Georgia"/>
                <a:ea typeface="+mn-lt"/>
                <a:cs typeface="+mn-lt"/>
              </a:rPr>
              <a:t>, ale </a:t>
            </a:r>
            <a:r>
              <a:rPr lang="en-US" sz="3000" b="1" dirty="0" err="1">
                <a:latin typeface="Georgia"/>
                <a:ea typeface="+mn-lt"/>
                <a:cs typeface="+mn-lt"/>
              </a:rPr>
              <a:t>kaskadowe</a:t>
            </a:r>
            <a:r>
              <a:rPr lang="en-US" sz="3000" b="1" dirty="0">
                <a:latin typeface="Georgia"/>
                <a:ea typeface="+mn-lt"/>
                <a:cs typeface="+mn-lt"/>
              </a:rPr>
              <a:t> </a:t>
            </a:r>
            <a:r>
              <a:rPr lang="en-US" sz="3000" b="1" dirty="0" err="1">
                <a:latin typeface="Georgia"/>
                <a:ea typeface="+mn-lt"/>
                <a:cs typeface="+mn-lt"/>
              </a:rPr>
              <a:t>arkusze</a:t>
            </a:r>
            <a:r>
              <a:rPr lang="en-US" sz="3000" b="1" dirty="0">
                <a:latin typeface="Georgia"/>
                <a:ea typeface="+mn-lt"/>
                <a:cs typeface="+mn-lt"/>
              </a:rPr>
              <a:t> </a:t>
            </a:r>
            <a:r>
              <a:rPr lang="en-US" sz="3000" b="1" dirty="0" err="1">
                <a:latin typeface="Georgia"/>
                <a:ea typeface="+mn-lt"/>
                <a:cs typeface="+mn-lt"/>
              </a:rPr>
              <a:t>stylów</a:t>
            </a:r>
            <a:r>
              <a:rPr lang="en-US" sz="3000" b="1" dirty="0">
                <a:latin typeface="Georgia"/>
                <a:ea typeface="+mn-lt"/>
                <a:cs typeface="+mn-lt"/>
              </a:rPr>
              <a:t> </a:t>
            </a:r>
            <a:r>
              <a:rPr lang="en-US" sz="3000" dirty="0">
                <a:latin typeface="Georgia"/>
                <a:ea typeface="+mn-lt"/>
                <a:cs typeface="+mn-lt"/>
              </a:rPr>
              <a:t>(CSS) </a:t>
            </a:r>
            <a:r>
              <a:rPr lang="en-US" sz="3000" dirty="0" err="1">
                <a:latin typeface="Georgia"/>
                <a:ea typeface="+mn-lt"/>
                <a:cs typeface="+mn-lt"/>
              </a:rPr>
              <a:t>pozwalają</a:t>
            </a:r>
            <a:r>
              <a:rPr lang="en-US" sz="3000" dirty="0">
                <a:latin typeface="Georgia"/>
                <a:ea typeface="+mn-lt"/>
                <a:cs typeface="+mn-lt"/>
              </a:rPr>
              <a:t> </a:t>
            </a:r>
            <a:r>
              <a:rPr lang="en-US" sz="3000" dirty="0" err="1">
                <a:latin typeface="Georgia"/>
                <a:ea typeface="+mn-lt"/>
                <a:cs typeface="+mn-lt"/>
              </a:rPr>
              <a:t>na</a:t>
            </a:r>
            <a:r>
              <a:rPr lang="en-US" sz="3000" dirty="0">
                <a:latin typeface="Georgia"/>
                <a:ea typeface="+mn-lt"/>
                <a:cs typeface="+mn-lt"/>
              </a:rPr>
              <a:t> </a:t>
            </a:r>
            <a:r>
              <a:rPr lang="en-US" sz="3000" dirty="0" err="1">
                <a:latin typeface="Georgia"/>
                <a:ea typeface="+mn-lt"/>
                <a:cs typeface="+mn-lt"/>
              </a:rPr>
              <a:t>zastosowanie</a:t>
            </a:r>
            <a:r>
              <a:rPr lang="en-US" sz="3000" dirty="0">
                <a:latin typeface="Georgia"/>
                <a:ea typeface="+mn-lt"/>
                <a:cs typeface="+mn-lt"/>
              </a:rPr>
              <a:t> </a:t>
            </a:r>
            <a:r>
              <a:rPr lang="en-US" sz="3000" dirty="0" err="1">
                <a:latin typeface="Georgia"/>
                <a:ea typeface="+mn-lt"/>
                <a:cs typeface="+mn-lt"/>
              </a:rPr>
              <a:t>zaawansowanego</a:t>
            </a:r>
            <a:r>
              <a:rPr lang="en-US" sz="3000" dirty="0">
                <a:latin typeface="Georgia"/>
                <a:ea typeface="+mn-lt"/>
                <a:cs typeface="+mn-lt"/>
              </a:rPr>
              <a:t> </a:t>
            </a:r>
            <a:r>
              <a:rPr lang="en-US" sz="3000" dirty="0" err="1">
                <a:latin typeface="Georgia"/>
                <a:ea typeface="+mn-lt"/>
                <a:cs typeface="+mn-lt"/>
              </a:rPr>
              <a:t>formatowania</a:t>
            </a:r>
            <a:r>
              <a:rPr lang="en-US" sz="3000" dirty="0">
                <a:latin typeface="Georgia"/>
                <a:ea typeface="+mn-lt"/>
                <a:cs typeface="+mn-lt"/>
              </a:rPr>
              <a:t> </a:t>
            </a:r>
            <a:r>
              <a:rPr lang="en-US" sz="3000" dirty="0" err="1">
                <a:latin typeface="Georgia"/>
                <a:ea typeface="+mn-lt"/>
                <a:cs typeface="+mn-lt"/>
              </a:rPr>
              <a:t>dla</a:t>
            </a:r>
            <a:r>
              <a:rPr lang="en-US" sz="3000" dirty="0">
                <a:latin typeface="Georgia"/>
                <a:ea typeface="+mn-lt"/>
                <a:cs typeface="+mn-lt"/>
              </a:rPr>
              <a:t> </a:t>
            </a:r>
            <a:r>
              <a:rPr lang="en-US" sz="3000" dirty="0" err="1">
                <a:latin typeface="Georgia"/>
                <a:ea typeface="+mn-lt"/>
                <a:cs typeface="+mn-lt"/>
              </a:rPr>
              <a:t>znaczników</a:t>
            </a:r>
            <a:r>
              <a:rPr lang="en-US" sz="3000" dirty="0">
                <a:latin typeface="Georgia"/>
                <a:ea typeface="+mn-lt"/>
                <a:cs typeface="+mn-lt"/>
              </a:rPr>
              <a:t> HTML.</a:t>
            </a:r>
            <a:endParaRPr lang="en-US" dirty="0">
              <a:latin typeface="Tw Cen MT" panose="020B0602020104020603"/>
              <a:ea typeface="+mn-lt"/>
              <a:cs typeface="+mn-lt"/>
            </a:endParaRPr>
          </a:p>
          <a:p>
            <a:pPr>
              <a:buNone/>
            </a:pPr>
            <a:r>
              <a:rPr lang="en-US" sz="3000" dirty="0">
                <a:latin typeface="Georgia"/>
                <a:ea typeface="+mn-lt"/>
                <a:cs typeface="+mn-lt"/>
              </a:rPr>
              <a:t> </a:t>
            </a:r>
            <a:r>
              <a:rPr lang="en-US" sz="3000" err="1">
                <a:latin typeface="Georgia"/>
                <a:ea typeface="+mn-lt"/>
                <a:cs typeface="+mn-lt"/>
              </a:rPr>
              <a:t>Język</a:t>
            </a:r>
            <a:r>
              <a:rPr lang="en-US" sz="3000" dirty="0">
                <a:latin typeface="Georgia"/>
                <a:ea typeface="+mn-lt"/>
                <a:cs typeface="+mn-lt"/>
              </a:rPr>
              <a:t> HTML </a:t>
            </a:r>
            <a:r>
              <a:rPr lang="en-US" sz="3000" err="1">
                <a:latin typeface="Georgia"/>
                <a:ea typeface="+mn-lt"/>
                <a:cs typeface="+mn-lt"/>
              </a:rPr>
              <a:t>ewoluował</a:t>
            </a:r>
            <a:r>
              <a:rPr lang="en-US" sz="3000" dirty="0">
                <a:latin typeface="Georgia"/>
                <a:ea typeface="+mn-lt"/>
                <a:cs typeface="+mn-lt"/>
              </a:rPr>
              <a:t> do </a:t>
            </a:r>
            <a:r>
              <a:rPr lang="en-US" sz="3000" err="1">
                <a:latin typeface="Georgia"/>
                <a:ea typeface="+mn-lt"/>
                <a:cs typeface="+mn-lt"/>
              </a:rPr>
              <a:t>punktu</a:t>
            </a:r>
            <a:r>
              <a:rPr lang="en-US" sz="3000" dirty="0">
                <a:latin typeface="Georgia"/>
                <a:ea typeface="+mn-lt"/>
                <a:cs typeface="+mn-lt"/>
              </a:rPr>
              <a:t>, w </a:t>
            </a:r>
            <a:r>
              <a:rPr lang="en-US" sz="3000" err="1">
                <a:latin typeface="Georgia"/>
                <a:ea typeface="+mn-lt"/>
                <a:cs typeface="+mn-lt"/>
              </a:rPr>
              <a:t>którym</a:t>
            </a:r>
            <a:r>
              <a:rPr lang="en-US" sz="3000" dirty="0">
                <a:latin typeface="Georgia"/>
                <a:ea typeface="+mn-lt"/>
                <a:cs typeface="+mn-lt"/>
              </a:rPr>
              <a:t> </a:t>
            </a:r>
            <a:r>
              <a:rPr lang="en-US" sz="3000" err="1">
                <a:latin typeface="Georgia"/>
                <a:ea typeface="+mn-lt"/>
                <a:cs typeface="+mn-lt"/>
              </a:rPr>
              <a:t>twórcy</a:t>
            </a:r>
            <a:r>
              <a:rPr lang="en-US" sz="3000" dirty="0">
                <a:latin typeface="Georgia"/>
                <a:ea typeface="+mn-lt"/>
                <a:cs typeface="+mn-lt"/>
              </a:rPr>
              <a:t> </a:t>
            </a:r>
            <a:r>
              <a:rPr lang="en-US" sz="3000" err="1">
                <a:latin typeface="Georgia"/>
                <a:ea typeface="+mn-lt"/>
                <a:cs typeface="+mn-lt"/>
              </a:rPr>
              <a:t>stron</a:t>
            </a:r>
            <a:r>
              <a:rPr lang="en-US" sz="3000" dirty="0">
                <a:latin typeface="Georgia"/>
                <a:ea typeface="+mn-lt"/>
                <a:cs typeface="+mn-lt"/>
              </a:rPr>
              <a:t> </a:t>
            </a:r>
            <a:r>
              <a:rPr lang="en-US" sz="3000" err="1">
                <a:latin typeface="Georgia"/>
                <a:ea typeface="+mn-lt"/>
                <a:cs typeface="+mn-lt"/>
              </a:rPr>
              <a:t>internetowych</a:t>
            </a:r>
            <a:r>
              <a:rPr lang="en-US" sz="3000" dirty="0">
                <a:latin typeface="Georgia"/>
                <a:ea typeface="+mn-lt"/>
                <a:cs typeface="+mn-lt"/>
              </a:rPr>
              <a:t> </a:t>
            </a:r>
            <a:r>
              <a:rPr lang="en-US" sz="3000" err="1">
                <a:latin typeface="Georgia"/>
                <a:ea typeface="+mn-lt"/>
                <a:cs typeface="+mn-lt"/>
              </a:rPr>
              <a:t>mogą</a:t>
            </a:r>
            <a:r>
              <a:rPr lang="en-US" sz="3000" dirty="0">
                <a:latin typeface="Georgia"/>
                <a:ea typeface="+mn-lt"/>
                <a:cs typeface="+mn-lt"/>
              </a:rPr>
              <a:t> </a:t>
            </a:r>
            <a:r>
              <a:rPr lang="en-US" sz="3000" err="1">
                <a:latin typeface="Georgia"/>
                <a:ea typeface="+mn-lt"/>
                <a:cs typeface="+mn-lt"/>
              </a:rPr>
              <a:t>wykorzystać</a:t>
            </a:r>
            <a:r>
              <a:rPr lang="en-US" sz="3000" dirty="0">
                <a:latin typeface="Georgia"/>
                <a:ea typeface="+mn-lt"/>
                <a:cs typeface="+mn-lt"/>
              </a:rPr>
              <a:t> CSS do </a:t>
            </a:r>
            <a:r>
              <a:rPr lang="en-US" sz="3000" err="1">
                <a:latin typeface="Georgia"/>
                <a:ea typeface="+mn-lt"/>
                <a:cs typeface="+mn-lt"/>
              </a:rPr>
              <a:t>zdefiniowania</a:t>
            </a:r>
            <a:r>
              <a:rPr lang="en-US" sz="3000" dirty="0">
                <a:latin typeface="Georgia"/>
                <a:ea typeface="+mn-lt"/>
                <a:cs typeface="+mn-lt"/>
              </a:rPr>
              <a:t> </a:t>
            </a:r>
            <a:r>
              <a:rPr lang="en-US" sz="3000" err="1">
                <a:latin typeface="Georgia"/>
                <a:ea typeface="+mn-lt"/>
                <a:cs typeface="+mn-lt"/>
              </a:rPr>
              <a:t>sposobu</a:t>
            </a:r>
            <a:r>
              <a:rPr lang="en-US" sz="3000" dirty="0">
                <a:latin typeface="Georgia"/>
                <a:ea typeface="+mn-lt"/>
                <a:cs typeface="+mn-lt"/>
              </a:rPr>
              <a:t> </a:t>
            </a:r>
            <a:r>
              <a:rPr lang="en-US" sz="3000" err="1">
                <a:latin typeface="Georgia"/>
                <a:ea typeface="+mn-lt"/>
                <a:cs typeface="+mn-lt"/>
              </a:rPr>
              <a:t>formatowania</a:t>
            </a:r>
            <a:r>
              <a:rPr lang="en-US" sz="3000" dirty="0">
                <a:latin typeface="Georgia"/>
                <a:ea typeface="+mn-lt"/>
                <a:cs typeface="+mn-lt"/>
              </a:rPr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2007B0EE-6EC7-CCB2-9506-CCE4A75D3B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2017DA06-6561-7113-911D-2995D13B481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6E56DFEE-1B9F-E914-1639-1D06063BF5A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4C48BC0A-E3F7-543D-5477-C1F698CFEFC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4CE77E1C-23F1-25B8-F2B3-11129AA3475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0676215C-AED5-8682-A062-0628101BB1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2654BEE0-4E25-E835-0A1E-2BE07E45C9C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6CB0E606-7363-EDFA-BBD5-F10298EE16C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3123FC1F-43B1-520B-BF36-E8388AE8E75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B39507A2-2B02-D6F0-B98D-54614F6A771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B3142B32-965E-8DD5-BEC7-6097C8974AC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="" xmlns:p14="http://schemas.microsoft.com/office/powerpoint/2010/main" val="3083621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B36E12E1-4C47-1FE4-D212-05B1E5528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42014A80-83E5-8FBC-08B9-75453696936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3C095AF3-364D-C02C-18B8-97A9EEB58D9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C761223E-A23E-A13C-7C39-FD9FAE9DBBF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D48046AB-9A83-E959-0760-E8D3CE72F03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58A2AA75-35AE-2204-77C1-34972FEE1FD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4231D409-E47C-F617-B71D-D5ACF15A143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6DEA03F8-5DFD-5889-8400-A60723DB95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681966D5-44F4-4E74-8F33-FBEC9529BA1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314EFAC2-AE3B-57A0-6520-4E5B187129B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148260F5-5310-2525-78B8-CA479DA1363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2EBCF39A-013A-20F0-1579-07016D91E09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0E4F311F-8CF9-39D1-9F94-2CCE70E6795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4D32571A-3531-30CA-1A13-EB4E0250019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A8D1011C-F235-A7ED-BB25-3355A19C70B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B16005DC-694A-88F1-44B4-01343107DCB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7E9C7D61-BA08-FF1E-4781-95219A30F2A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C5CB7CE2-1B2F-313B-48D8-A811242DEA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CAFFAE02-AF90-15CB-F4E3-FF4F8F45C76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51FE34E9-6146-FC51-80F5-4F7B9EBCD8C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AE98B451-FC78-4E35-BE72-8B9546AFC4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953F8209-C43D-58AF-B123-71D3B872CF6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B440DEB6-DDD4-D908-9F22-5F74661060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21135E89-4931-A9FD-0EA3-CAC174484F0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E6E7405A-49E9-6A33-6041-F6734DCC0F4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9D94B842-6696-843D-FAAF-2769B9B89AB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5823B36F-2A5C-C64B-84EC-1078C1CB88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2BAF5AE0-F13E-2B27-BADF-CAD67D328C1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209F1AE9-53A6-F5E3-0C22-BE98F1B726F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0AE5C166-CA76-93A8-20D8-E4612E72BA7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086A26CB-74A5-C1E1-9020-62A37269F09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6EEAB5-E5D0-1344-562F-2B4313DC7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424456"/>
                </a:solidFill>
                <a:latin typeface="Trebuchet MS"/>
                <a:ea typeface="+mj-lt"/>
                <a:cs typeface="+mj-lt"/>
              </a:rPr>
              <a:t>Historia HTML </a:t>
            </a:r>
            <a:endParaRPr lang="en-US" sz="4000" dirty="0">
              <a:solidFill>
                <a:srgbClr val="424456"/>
              </a:solidFill>
              <a:latin typeface="Trebuchet M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938BD66-52A8-5DA9-12E8-73DC166E0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790" y="2249487"/>
            <a:ext cx="10307943" cy="3541714"/>
          </a:xfrm>
        </p:spPr>
        <p:txBody>
          <a:bodyPr anchor="t">
            <a:normAutofit fontScale="77500" lnSpcReduction="20000"/>
          </a:bodyPr>
          <a:lstStyle/>
          <a:p>
            <a:pPr>
              <a:buNone/>
            </a:pPr>
            <a:r>
              <a:rPr lang="en-US" err="1">
                <a:latin typeface="Georgia"/>
              </a:rPr>
              <a:t>Specyfikacja</a:t>
            </a:r>
            <a:r>
              <a:rPr lang="en-US" dirty="0">
                <a:latin typeface="Georgia"/>
              </a:rPr>
              <a:t> HTML 4.0 </a:t>
            </a:r>
            <a:r>
              <a:rPr lang="en-US" err="1">
                <a:latin typeface="Georgia"/>
              </a:rPr>
              <a:t>pojawiała</a:t>
            </a:r>
            <a:r>
              <a:rPr lang="en-US" dirty="0">
                <a:latin typeface="Georgia"/>
              </a:rPr>
              <a:t> </a:t>
            </a:r>
            <a:r>
              <a:rPr lang="en-US" err="1">
                <a:latin typeface="Georgia"/>
              </a:rPr>
              <a:t>się</a:t>
            </a:r>
            <a:r>
              <a:rPr lang="en-US" dirty="0">
                <a:latin typeface="Georgia"/>
              </a:rPr>
              <a:t> w </a:t>
            </a:r>
            <a:r>
              <a:rPr lang="en-US" err="1">
                <a:latin typeface="Georgia"/>
              </a:rPr>
              <a:t>roku</a:t>
            </a:r>
            <a:r>
              <a:rPr lang="en-US" dirty="0">
                <a:latin typeface="Georgia"/>
              </a:rPr>
              <a:t> 1997 </a:t>
            </a:r>
            <a:r>
              <a:rPr lang="en-US" err="1">
                <a:latin typeface="Georgia"/>
              </a:rPr>
              <a:t>i</a:t>
            </a:r>
            <a:r>
              <a:rPr lang="en-US" dirty="0">
                <a:latin typeface="Georgia"/>
              </a:rPr>
              <a:t>  </a:t>
            </a:r>
            <a:r>
              <a:rPr lang="en-US" err="1">
                <a:latin typeface="Georgia"/>
              </a:rPr>
              <a:t>zawierała</a:t>
            </a:r>
            <a:r>
              <a:rPr lang="en-US" dirty="0">
                <a:latin typeface="Georgia"/>
              </a:rPr>
              <a:t> </a:t>
            </a:r>
            <a:r>
              <a:rPr lang="en-US" err="1">
                <a:latin typeface="Georgia"/>
              </a:rPr>
              <a:t>wiele</a:t>
            </a:r>
            <a:r>
              <a:rPr lang="en-US" dirty="0">
                <a:latin typeface="Georgia"/>
              </a:rPr>
              <a:t> </a:t>
            </a:r>
            <a:r>
              <a:rPr lang="en-US" err="1">
                <a:latin typeface="Georgia"/>
              </a:rPr>
              <a:t>nowych</a:t>
            </a:r>
            <a:r>
              <a:rPr lang="en-US" dirty="0">
                <a:latin typeface="Georgia"/>
              </a:rPr>
              <a:t>  </a:t>
            </a:r>
            <a:r>
              <a:rPr lang="en-US" err="1">
                <a:latin typeface="Georgia"/>
              </a:rPr>
              <a:t>funkcji</a:t>
            </a:r>
            <a:r>
              <a:rPr lang="en-US" dirty="0">
                <a:latin typeface="Georgia"/>
              </a:rPr>
              <a:t>, </a:t>
            </a:r>
            <a:r>
              <a:rPr lang="en-US" err="1">
                <a:latin typeface="Georgia"/>
              </a:rPr>
              <a:t>dzięki</a:t>
            </a:r>
            <a:r>
              <a:rPr lang="en-US" dirty="0">
                <a:latin typeface="Georgia"/>
              </a:rPr>
              <a:t> </a:t>
            </a:r>
            <a:r>
              <a:rPr lang="en-US" err="1">
                <a:latin typeface="Georgia"/>
              </a:rPr>
              <a:t>którym</a:t>
            </a:r>
            <a:r>
              <a:rPr lang="en-US" dirty="0">
                <a:latin typeface="Georgia"/>
              </a:rPr>
              <a:t> </a:t>
            </a:r>
            <a:r>
              <a:rPr lang="en-US" err="1">
                <a:latin typeface="Georgia"/>
              </a:rPr>
              <a:t>projektanci</a:t>
            </a:r>
            <a:r>
              <a:rPr lang="en-US" dirty="0">
                <a:latin typeface="Georgia"/>
              </a:rPr>
              <a:t> </a:t>
            </a:r>
            <a:r>
              <a:rPr lang="en-US" err="1">
                <a:latin typeface="Georgia"/>
              </a:rPr>
              <a:t>zyskali</a:t>
            </a:r>
            <a:r>
              <a:rPr lang="en-US" dirty="0">
                <a:latin typeface="Georgia"/>
              </a:rPr>
              <a:t> </a:t>
            </a:r>
            <a:r>
              <a:rPr lang="en-US" err="1">
                <a:latin typeface="Georgia"/>
              </a:rPr>
              <a:t>znacznie</a:t>
            </a:r>
            <a:r>
              <a:rPr lang="en-US" dirty="0">
                <a:latin typeface="Georgia"/>
              </a:rPr>
              <a:t> </a:t>
            </a:r>
            <a:r>
              <a:rPr lang="en-US" err="1">
                <a:latin typeface="Georgia"/>
              </a:rPr>
              <a:t>większą</a:t>
            </a:r>
            <a:r>
              <a:rPr lang="en-US" dirty="0">
                <a:latin typeface="Georgia"/>
              </a:rPr>
              <a:t> </a:t>
            </a:r>
            <a:r>
              <a:rPr lang="en-US" err="1">
                <a:latin typeface="Georgia"/>
              </a:rPr>
              <a:t>kontrolę</a:t>
            </a:r>
            <a:r>
              <a:rPr lang="en-US" dirty="0">
                <a:latin typeface="Georgia"/>
              </a:rPr>
              <a:t> </a:t>
            </a:r>
            <a:r>
              <a:rPr lang="en-US" err="1">
                <a:latin typeface="Georgia"/>
              </a:rPr>
              <a:t>nad</a:t>
            </a:r>
            <a:r>
              <a:rPr lang="en-US" dirty="0">
                <a:latin typeface="Georgia"/>
              </a:rPr>
              <a:t> </a:t>
            </a:r>
            <a:r>
              <a:rPr lang="en-US" err="1">
                <a:latin typeface="Georgia"/>
              </a:rPr>
              <a:t>układem</a:t>
            </a:r>
            <a:r>
              <a:rPr lang="en-US" dirty="0">
                <a:latin typeface="Georgia"/>
              </a:rPr>
              <a:t> </a:t>
            </a:r>
            <a:r>
              <a:rPr lang="en-US" err="1">
                <a:latin typeface="Georgia"/>
              </a:rPr>
              <a:t>stron</a:t>
            </a:r>
            <a:r>
              <a:rPr lang="en-US" dirty="0">
                <a:latin typeface="Georgia"/>
              </a:rPr>
              <a:t> </a:t>
            </a:r>
            <a:r>
              <a:rPr lang="en-US" err="1">
                <a:latin typeface="Georgia"/>
              </a:rPr>
              <a:t>niż</a:t>
            </a:r>
            <a:r>
              <a:rPr lang="en-US" dirty="0">
                <a:latin typeface="Georgia"/>
              </a:rPr>
              <a:t> w </a:t>
            </a:r>
            <a:r>
              <a:rPr lang="en-US" err="1">
                <a:latin typeface="Georgia"/>
              </a:rPr>
              <a:t>przypadku</a:t>
            </a:r>
            <a:endParaRPr lang="en-US" err="1">
              <a:latin typeface="Tw Cen MT" panose="020B0602020104020603"/>
            </a:endParaRPr>
          </a:p>
          <a:p>
            <a:pPr>
              <a:buNone/>
            </a:pPr>
            <a:r>
              <a:rPr lang="en-US" dirty="0">
                <a:latin typeface="Georgia"/>
              </a:rPr>
              <a:t> HTML 2.0 </a:t>
            </a:r>
            <a:r>
              <a:rPr lang="en-US" err="1">
                <a:latin typeface="Georgia"/>
              </a:rPr>
              <a:t>i</a:t>
            </a:r>
            <a:r>
              <a:rPr lang="en-US" dirty="0">
                <a:latin typeface="Georgia"/>
              </a:rPr>
              <a:t> 3.2. </a:t>
            </a:r>
            <a:r>
              <a:rPr lang="en-US" err="1">
                <a:latin typeface="Georgia"/>
              </a:rPr>
              <a:t>Podobnie</a:t>
            </a:r>
            <a:r>
              <a:rPr lang="en-US" dirty="0">
                <a:latin typeface="Georgia"/>
              </a:rPr>
              <a:t> jak </a:t>
            </a:r>
            <a:r>
              <a:rPr lang="en-US" err="1">
                <a:latin typeface="Georgia"/>
              </a:rPr>
              <a:t>wymienione</a:t>
            </a:r>
            <a:r>
              <a:rPr lang="en-US" dirty="0">
                <a:latin typeface="Georgia"/>
              </a:rPr>
              <a:t> </a:t>
            </a:r>
            <a:r>
              <a:rPr lang="en-US" err="1">
                <a:latin typeface="Georgia"/>
              </a:rPr>
              <a:t>wersje</a:t>
            </a:r>
            <a:r>
              <a:rPr lang="en-US" dirty="0">
                <a:latin typeface="Georgia"/>
              </a:rPr>
              <a:t> HTML, </a:t>
            </a:r>
            <a:r>
              <a:rPr lang="en-US" err="1">
                <a:latin typeface="Georgia"/>
              </a:rPr>
              <a:t>także</a:t>
            </a:r>
            <a:r>
              <a:rPr lang="en-US" dirty="0">
                <a:latin typeface="Georgia"/>
              </a:rPr>
              <a:t> </a:t>
            </a:r>
            <a:r>
              <a:rPr lang="en-US" err="1">
                <a:latin typeface="Georgia"/>
              </a:rPr>
              <a:t>wersja</a:t>
            </a:r>
            <a:r>
              <a:rPr lang="en-US" dirty="0">
                <a:latin typeface="Georgia"/>
              </a:rPr>
              <a:t> 4.0 </a:t>
            </a:r>
            <a:r>
              <a:rPr lang="en-US" err="1">
                <a:latin typeface="Georgia"/>
              </a:rPr>
              <a:t>została</a:t>
            </a:r>
            <a:r>
              <a:rPr lang="en-US" dirty="0">
                <a:latin typeface="Georgia"/>
              </a:rPr>
              <a:t> </a:t>
            </a:r>
            <a:r>
              <a:rPr lang="en-US" err="1">
                <a:latin typeface="Georgia"/>
              </a:rPr>
              <a:t>opracowana</a:t>
            </a:r>
            <a:r>
              <a:rPr lang="en-US" dirty="0">
                <a:latin typeface="Georgia"/>
              </a:rPr>
              <a:t> </a:t>
            </a:r>
            <a:r>
              <a:rPr lang="en-US" err="1">
                <a:latin typeface="Georgia"/>
              </a:rPr>
              <a:t>przez</a:t>
            </a:r>
            <a:r>
              <a:rPr lang="en-US" dirty="0">
                <a:latin typeface="Georgia"/>
              </a:rPr>
              <a:t> </a:t>
            </a:r>
            <a:r>
              <a:rPr lang="en-US" err="1">
                <a:latin typeface="Georgia"/>
              </a:rPr>
              <a:t>konsorcjum</a:t>
            </a:r>
            <a:r>
              <a:rPr lang="en-US" dirty="0">
                <a:latin typeface="Georgia"/>
              </a:rPr>
              <a:t> W3C. Ramki (</a:t>
            </a:r>
            <a:r>
              <a:rPr lang="en-US" err="1">
                <a:latin typeface="Georgia"/>
              </a:rPr>
              <a:t>pierwotnie</a:t>
            </a:r>
            <a:r>
              <a:rPr lang="en-US" dirty="0">
                <a:latin typeface="Georgia"/>
              </a:rPr>
              <a:t> </a:t>
            </a:r>
            <a:r>
              <a:rPr lang="en-US" err="1">
                <a:latin typeface="Georgia"/>
              </a:rPr>
              <a:t>wprowadzone</a:t>
            </a:r>
            <a:r>
              <a:rPr lang="en-US" dirty="0">
                <a:latin typeface="Georgia"/>
              </a:rPr>
              <a:t> w Netscape 2.0) </a:t>
            </a:r>
            <a:r>
              <a:rPr lang="en-US" err="1">
                <a:latin typeface="Georgia"/>
              </a:rPr>
              <a:t>i</a:t>
            </a:r>
            <a:r>
              <a:rPr lang="en-US" dirty="0">
                <a:latin typeface="Georgia"/>
              </a:rPr>
              <a:t> </a:t>
            </a:r>
            <a:endParaRPr lang="en-US"/>
          </a:p>
          <a:p>
            <a:pPr>
              <a:buNone/>
            </a:pPr>
            <a:r>
              <a:rPr lang="en-US" dirty="0" err="1">
                <a:latin typeface="Georgia"/>
              </a:rPr>
              <a:t>ramki</a:t>
            </a:r>
            <a:r>
              <a:rPr lang="en-US" dirty="0">
                <a:latin typeface="Georgia"/>
              </a:rPr>
              <a:t> </a:t>
            </a:r>
            <a:r>
              <a:rPr lang="en-US" dirty="0" err="1">
                <a:latin typeface="Georgia"/>
              </a:rPr>
              <a:t>pływające</a:t>
            </a:r>
            <a:r>
              <a:rPr lang="en-US" dirty="0">
                <a:latin typeface="Georgia"/>
              </a:rPr>
              <a:t> (</a:t>
            </a:r>
            <a:r>
              <a:rPr lang="en-US" dirty="0" err="1">
                <a:latin typeface="Georgia"/>
              </a:rPr>
              <a:t>pierwotnie</a:t>
            </a:r>
            <a:r>
              <a:rPr lang="en-US" dirty="0">
                <a:latin typeface="Georgia"/>
              </a:rPr>
              <a:t> </a:t>
            </a:r>
            <a:r>
              <a:rPr lang="en-US" dirty="0" err="1">
                <a:latin typeface="Georgia"/>
              </a:rPr>
              <a:t>wprowadzone</a:t>
            </a:r>
            <a:r>
              <a:rPr lang="en-US" dirty="0">
                <a:latin typeface="Georgia"/>
              </a:rPr>
              <a:t> w  Internet </a:t>
            </a:r>
            <a:r>
              <a:rPr lang="en-US" dirty="0" err="1">
                <a:latin typeface="Georgia"/>
              </a:rPr>
              <a:t>Explorerze</a:t>
            </a:r>
            <a:r>
              <a:rPr lang="en-US" dirty="0">
                <a:latin typeface="Georgia"/>
              </a:rPr>
              <a:t> 3.0) </a:t>
            </a:r>
            <a:endParaRPr lang="en-US" dirty="0">
              <a:latin typeface="Tw Cen MT" panose="020B0602020104020603"/>
            </a:endParaRPr>
          </a:p>
          <a:p>
            <a:pPr>
              <a:buNone/>
            </a:pPr>
            <a:r>
              <a:rPr lang="en-US" dirty="0" err="1">
                <a:latin typeface="Georgia"/>
              </a:rPr>
              <a:t>pojawiły</a:t>
            </a:r>
            <a:r>
              <a:rPr lang="en-US" dirty="0">
                <a:latin typeface="Georgia"/>
              </a:rPr>
              <a:t> </a:t>
            </a:r>
            <a:r>
              <a:rPr lang="en-US" dirty="0" err="1">
                <a:latin typeface="Georgia"/>
              </a:rPr>
              <a:t>się</a:t>
            </a:r>
            <a:r>
              <a:rPr lang="en-US" dirty="0">
                <a:latin typeface="Georgia"/>
              </a:rPr>
              <a:t> w </a:t>
            </a:r>
            <a:r>
              <a:rPr lang="en-US" dirty="0" err="1">
                <a:latin typeface="Georgia"/>
              </a:rPr>
              <a:t>specyfikacji</a:t>
            </a:r>
            <a:r>
              <a:rPr lang="en-US" dirty="0">
                <a:latin typeface="Georgia"/>
              </a:rPr>
              <a:t> HTML 4.0. </a:t>
            </a:r>
            <a:endParaRPr lang="en-US" dirty="0"/>
          </a:p>
          <a:p>
            <a:pPr>
              <a:buNone/>
            </a:pPr>
            <a:r>
              <a:rPr lang="en-US" err="1">
                <a:latin typeface="Georgia"/>
              </a:rPr>
              <a:t>Jednak</a:t>
            </a:r>
            <a:r>
              <a:rPr lang="en-US" dirty="0">
                <a:latin typeface="Georgia"/>
              </a:rPr>
              <a:t> </a:t>
            </a:r>
            <a:r>
              <a:rPr lang="en-US" err="1">
                <a:latin typeface="Georgia"/>
              </a:rPr>
              <a:t>najważniejszą</a:t>
            </a:r>
            <a:r>
              <a:rPr lang="en-US" dirty="0">
                <a:latin typeface="Georgia"/>
              </a:rPr>
              <a:t> </a:t>
            </a:r>
            <a:r>
              <a:rPr lang="en-US" err="1">
                <a:latin typeface="Georgia"/>
              </a:rPr>
              <a:t>zmianą</a:t>
            </a:r>
            <a:r>
              <a:rPr lang="en-US" dirty="0">
                <a:latin typeface="Georgia"/>
              </a:rPr>
              <a:t> </a:t>
            </a:r>
            <a:r>
              <a:rPr lang="en-US" err="1">
                <a:latin typeface="Georgia"/>
              </a:rPr>
              <a:t>wprowadzoną</a:t>
            </a:r>
            <a:r>
              <a:rPr lang="en-US" dirty="0">
                <a:latin typeface="Georgia"/>
              </a:rPr>
              <a:t> w </a:t>
            </a:r>
            <a:r>
              <a:rPr lang="en-US" err="1">
                <a:latin typeface="Georgia"/>
              </a:rPr>
              <a:t>specyfikacji</a:t>
            </a:r>
            <a:r>
              <a:rPr lang="en-US" dirty="0">
                <a:latin typeface="Georgia"/>
              </a:rPr>
              <a:t> HTML 4.0  </a:t>
            </a:r>
            <a:r>
              <a:rPr lang="en-US" err="1">
                <a:latin typeface="Georgia"/>
              </a:rPr>
              <a:t>była</a:t>
            </a:r>
            <a:r>
              <a:rPr lang="en-US" dirty="0">
                <a:latin typeface="Georgia"/>
              </a:rPr>
              <a:t> </a:t>
            </a:r>
            <a:r>
              <a:rPr lang="en-US" b="1" err="1">
                <a:latin typeface="Georgia"/>
              </a:rPr>
              <a:t>jeszcze</a:t>
            </a:r>
            <a:r>
              <a:rPr lang="en-US" b="1" dirty="0">
                <a:latin typeface="Georgia"/>
              </a:rPr>
              <a:t> </a:t>
            </a:r>
            <a:r>
              <a:rPr lang="en-US" b="1" err="1">
                <a:latin typeface="Georgia"/>
              </a:rPr>
              <a:t>większa</a:t>
            </a:r>
            <a:r>
              <a:rPr lang="en-US" b="1" dirty="0">
                <a:latin typeface="Georgia"/>
              </a:rPr>
              <a:t> </a:t>
            </a:r>
            <a:r>
              <a:rPr lang="en-US" b="1" err="1">
                <a:latin typeface="Georgia"/>
              </a:rPr>
              <a:t>integracja</a:t>
            </a:r>
            <a:r>
              <a:rPr lang="en-US" b="1" dirty="0">
                <a:latin typeface="Georgia"/>
              </a:rPr>
              <a:t> z </a:t>
            </a:r>
            <a:r>
              <a:rPr lang="en-US" b="1" err="1">
                <a:latin typeface="Georgia"/>
              </a:rPr>
              <a:t>kaskadowymi</a:t>
            </a:r>
            <a:r>
              <a:rPr lang="en-US" b="1" dirty="0">
                <a:latin typeface="Georgia"/>
              </a:rPr>
              <a:t> </a:t>
            </a:r>
            <a:r>
              <a:rPr lang="en-US" b="1" err="1">
                <a:latin typeface="Georgia"/>
              </a:rPr>
              <a:t>arkuszami</a:t>
            </a:r>
            <a:r>
              <a:rPr lang="en-US" b="1" dirty="0">
                <a:latin typeface="Georgia"/>
              </a:rPr>
              <a:t> </a:t>
            </a:r>
            <a:r>
              <a:rPr lang="en-US" b="1" err="1">
                <a:latin typeface="Georgia"/>
              </a:rPr>
              <a:t>stylów</a:t>
            </a:r>
            <a:endParaRPr lang="en-US" err="1"/>
          </a:p>
          <a:p>
            <a:pPr>
              <a:buNone/>
            </a:pPr>
            <a:endParaRPr lang="en-US" sz="3000" dirty="0">
              <a:latin typeface="Georgia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9B9E03CB-9167-B693-1A00-B05EFFDF99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042C3A10-99B1-91C4-B2E4-8CE0992F1F6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308A0917-E637-5F92-32A0-5045AC402C9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624C78F8-376A-2289-429F-21FF09F7B63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3CB6D1A9-472A-8BD1-6426-8D671E975E5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CC65240E-C03C-EEDB-2AD0-B0BCDE764AC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C3FDFF15-E642-E644-2C72-54211FBA61D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F159FA48-C9FC-7566-93B4-02A3085E10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F9892316-25CC-E001-57F2-92C847EF11E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5FC47E61-26E2-B551-FC88-A45E742F229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904E3775-A5FE-B570-3F97-A9AF61B7A7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="" xmlns:p14="http://schemas.microsoft.com/office/powerpoint/2010/main" val="1514556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A35D577C-BBDC-0AB6-A609-91D7645DA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8D5EC65E-20ED-E52F-92C1-C18D31D99E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963ED955-E4C2-0A9F-ECB2-EBCE0BF65F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A630403F-FCF1-96F4-A206-3B67D26BB56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59348363-8694-9D98-B4FE-0AEC6BE7731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EB3C7889-87D6-8963-F422-9500747A5EF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ABB4187A-685C-3DEC-3925-6AD2038F8DC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1E53E09D-EDC2-15B1-5014-D85F771502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821FE21F-4050-E054-E92D-9F4E3535ACF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D9DEBAAA-FB24-3A8C-9FCD-1AF27D3D237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A4112FCB-D8BE-30A1-99B6-5431BBE82B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4BE5B034-D89D-A2AD-FD5A-5487D4FDE71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E54AD5CB-0E83-EEA2-FE96-C35BC96C827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CBF0861E-BA96-CD69-C8FF-01831B873ED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7004CA5A-287A-3A45-3D01-090934EBBF4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0D3AD3F2-9899-F168-5186-518A6D6BF0C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F8C0B72E-4468-1081-1D55-C618CA8ABE6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566E2DF2-8BFE-83EF-EC1B-70AA876D4D7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52BE6C80-4F25-8641-4CBA-A282A0146E9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2808BFE6-05FD-4F87-D342-B7B4CF3B6C3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8FA319FC-5B4C-75AC-E9F1-7A54D1438A8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17210C96-3BE8-A4CB-9CED-5AEA525CF61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5E5C7B7B-9DBF-F507-275C-959EBE28998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9297B265-020A-18BE-61C6-3773EDA5FE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1A2C94A3-CAAD-9F53-0A0E-3BBC12F2372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8F93A1A2-9524-3A3E-E494-67CF97E3B9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3CCCD28B-BAB4-0B32-0057-ED3CE815A6A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267A4BC8-7C1B-D06B-7E92-97D2A4646E4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2A73C899-046D-2AFD-C85E-EF881F19528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FAFFE077-06F4-4B53-4535-44DAF33EE2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B2818514-15AB-64E4-4EE0-C8945846A02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A7EB2F-7034-5460-9E65-92F9377C2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424456"/>
                </a:solidFill>
                <a:latin typeface="Trebuchet MS"/>
                <a:ea typeface="+mj-lt"/>
                <a:cs typeface="+mj-lt"/>
              </a:rPr>
              <a:t>HTML5</a:t>
            </a:r>
            <a:endParaRPr lang="en-US" sz="4000" dirty="0">
              <a:solidFill>
                <a:srgbClr val="424456"/>
              </a:solidFill>
              <a:latin typeface="Trebuchet M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B29D5E-3EC3-9AA7-8FAC-D231C7063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49" y="2249487"/>
            <a:ext cx="11547613" cy="354171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2800" b="1" dirty="0">
                <a:latin typeface="Georgia Pro"/>
                <a:ea typeface="+mn-lt"/>
                <a:cs typeface="+mn-lt"/>
              </a:rPr>
              <a:t>HTML5</a:t>
            </a:r>
            <a:r>
              <a:rPr lang="en-US" sz="2800" dirty="0">
                <a:latin typeface="Georgia Pro"/>
                <a:ea typeface="+mn-lt"/>
                <a:cs typeface="+mn-lt"/>
              </a:rPr>
              <a:t> – Jest </a:t>
            </a:r>
            <a:r>
              <a:rPr lang="en-US" sz="2800" dirty="0" err="1">
                <a:latin typeface="Georgia Pro"/>
                <a:ea typeface="+mn-lt"/>
                <a:cs typeface="+mn-lt"/>
              </a:rPr>
              <a:t>rozwinięciem</a:t>
            </a:r>
            <a:r>
              <a:rPr lang="en-US" sz="2800" dirty="0">
                <a:latin typeface="Georgia Pro"/>
                <a:ea typeface="+mn-lt"/>
                <a:cs typeface="+mn-lt"/>
              </a:rPr>
              <a:t> </a:t>
            </a:r>
            <a:r>
              <a:rPr lang="en-US" sz="2800" dirty="0" err="1">
                <a:latin typeface="Georgia Pro"/>
                <a:ea typeface="+mn-lt"/>
                <a:cs typeface="+mn-lt"/>
              </a:rPr>
              <a:t>języka</a:t>
            </a:r>
            <a:r>
              <a:rPr lang="en-US" sz="2800" dirty="0">
                <a:latin typeface="Georgia Pro"/>
                <a:ea typeface="+mn-lt"/>
                <a:cs typeface="+mn-lt"/>
              </a:rPr>
              <a:t> HTML 4 </a:t>
            </a:r>
            <a:r>
              <a:rPr lang="en-US" sz="2800" dirty="0" err="1">
                <a:latin typeface="Georgia Pro"/>
                <a:ea typeface="+mn-lt"/>
                <a:cs typeface="+mn-lt"/>
              </a:rPr>
              <a:t>i</a:t>
            </a:r>
            <a:r>
              <a:rPr lang="en-US" sz="2800" dirty="0">
                <a:latin typeface="Georgia Pro"/>
                <a:ea typeface="+mn-lt"/>
                <a:cs typeface="+mn-lt"/>
              </a:rPr>
              <a:t> </a:t>
            </a:r>
            <a:r>
              <a:rPr lang="en-US" sz="2800" dirty="0" err="1">
                <a:latin typeface="Georgia Pro"/>
                <a:ea typeface="+mn-lt"/>
                <a:cs typeface="+mn-lt"/>
              </a:rPr>
              <a:t>jego</a:t>
            </a:r>
            <a:r>
              <a:rPr lang="en-US" sz="2800" dirty="0">
                <a:latin typeface="Georgia Pro"/>
                <a:ea typeface="+mn-lt"/>
                <a:cs typeface="+mn-lt"/>
              </a:rPr>
              <a:t> XML-</a:t>
            </a:r>
            <a:r>
              <a:rPr lang="en-US" sz="2800" dirty="0" err="1">
                <a:latin typeface="Georgia Pro"/>
                <a:ea typeface="+mn-lt"/>
                <a:cs typeface="+mn-lt"/>
              </a:rPr>
              <a:t>owej</a:t>
            </a:r>
            <a:r>
              <a:rPr lang="en-US" sz="2800" dirty="0">
                <a:latin typeface="Georgia Pro"/>
                <a:ea typeface="+mn-lt"/>
                <a:cs typeface="+mn-lt"/>
              </a:rPr>
              <a:t> </a:t>
            </a:r>
            <a:r>
              <a:rPr lang="en-US" sz="2800" dirty="0" err="1">
                <a:latin typeface="Georgia Pro"/>
                <a:ea typeface="+mn-lt"/>
                <a:cs typeface="+mn-lt"/>
              </a:rPr>
              <a:t>odmiany</a:t>
            </a:r>
            <a:r>
              <a:rPr lang="en-US" sz="2800" dirty="0">
                <a:latin typeface="Georgia Pro"/>
                <a:ea typeface="+mn-lt"/>
                <a:cs typeface="+mn-lt"/>
              </a:rPr>
              <a:t> (XHTML), </a:t>
            </a:r>
            <a:r>
              <a:rPr lang="en-US" sz="2800" dirty="0" err="1">
                <a:latin typeface="Georgia Pro"/>
                <a:ea typeface="+mn-lt"/>
                <a:cs typeface="+mn-lt"/>
              </a:rPr>
              <a:t>opracowywane</a:t>
            </a:r>
            <a:r>
              <a:rPr lang="en-US" sz="2800" dirty="0">
                <a:latin typeface="Georgia Pro"/>
                <a:ea typeface="+mn-lt"/>
                <a:cs typeface="+mn-lt"/>
              </a:rPr>
              <a:t> w </a:t>
            </a:r>
            <a:r>
              <a:rPr lang="en-US" sz="2800" dirty="0" err="1">
                <a:latin typeface="Georgia Pro"/>
                <a:ea typeface="+mn-lt"/>
                <a:cs typeface="+mn-lt"/>
              </a:rPr>
              <a:t>ramach</a:t>
            </a:r>
            <a:r>
              <a:rPr lang="en-US" sz="2800" dirty="0">
                <a:latin typeface="Georgia Pro"/>
                <a:ea typeface="+mn-lt"/>
                <a:cs typeface="+mn-lt"/>
              </a:rPr>
              <a:t> </a:t>
            </a:r>
            <a:r>
              <a:rPr lang="en-US" sz="2800" dirty="0" err="1">
                <a:latin typeface="Georgia Pro"/>
                <a:ea typeface="+mn-lt"/>
                <a:cs typeface="+mn-lt"/>
              </a:rPr>
              <a:t>prac</a:t>
            </a:r>
            <a:r>
              <a:rPr lang="en-US" sz="2800" dirty="0">
                <a:latin typeface="Georgia Pro"/>
                <a:ea typeface="+mn-lt"/>
                <a:cs typeface="+mn-lt"/>
              </a:rPr>
              <a:t> </a:t>
            </a:r>
            <a:r>
              <a:rPr lang="en-US" sz="2800" dirty="0" err="1">
                <a:latin typeface="Georgia Pro"/>
                <a:ea typeface="+mn-lt"/>
                <a:cs typeface="+mn-lt"/>
              </a:rPr>
              <a:t>grupy</a:t>
            </a:r>
            <a:r>
              <a:rPr lang="en-US" sz="2800" dirty="0">
                <a:latin typeface="Georgia Pro"/>
                <a:ea typeface="+mn-lt"/>
                <a:cs typeface="+mn-lt"/>
              </a:rPr>
              <a:t> </a:t>
            </a:r>
            <a:r>
              <a:rPr lang="en-US" sz="2800" dirty="0" err="1">
                <a:latin typeface="Georgia Pro"/>
                <a:ea typeface="+mn-lt"/>
                <a:cs typeface="+mn-lt"/>
              </a:rPr>
              <a:t>roboczej</a:t>
            </a:r>
            <a:r>
              <a:rPr lang="en-US" sz="2800" dirty="0">
                <a:latin typeface="Georgia Pro"/>
                <a:ea typeface="+mn-lt"/>
                <a:cs typeface="+mn-lt"/>
              </a:rPr>
              <a:t> WHATWG (</a:t>
            </a:r>
            <a:r>
              <a:rPr lang="en-US" sz="2800" i="1" dirty="0">
                <a:latin typeface="Georgia Pro"/>
                <a:ea typeface="+mn-lt"/>
                <a:cs typeface="+mn-lt"/>
              </a:rPr>
              <a:t>Web Hypertext Application Technology Working Group</a:t>
            </a:r>
            <a:r>
              <a:rPr lang="en-US" sz="2800" dirty="0">
                <a:latin typeface="Georgia Pro"/>
                <a:ea typeface="+mn-lt"/>
                <a:cs typeface="+mn-lt"/>
              </a:rPr>
              <a:t>) </a:t>
            </a:r>
            <a:r>
              <a:rPr lang="en-US" sz="2800" dirty="0" err="1">
                <a:latin typeface="Georgia Pro"/>
                <a:ea typeface="+mn-lt"/>
                <a:cs typeface="+mn-lt"/>
              </a:rPr>
              <a:t>i</a:t>
            </a:r>
            <a:r>
              <a:rPr lang="en-US" sz="2800" dirty="0">
                <a:latin typeface="Georgia Pro"/>
                <a:ea typeface="+mn-lt"/>
                <a:cs typeface="+mn-lt"/>
              </a:rPr>
              <a:t> W3C.</a:t>
            </a:r>
            <a:endParaRPr lang="en-US" sz="2800" baseline="30000" dirty="0">
              <a:latin typeface="Georgia Pro"/>
            </a:endParaRPr>
          </a:p>
          <a:p>
            <a:pPr marL="0" indent="0">
              <a:buNone/>
            </a:pPr>
            <a:r>
              <a:rPr lang="en-US" sz="2800" dirty="0" err="1">
                <a:latin typeface="Georgia Pro"/>
                <a:ea typeface="+mn-lt"/>
                <a:cs typeface="+mn-lt"/>
              </a:rPr>
              <a:t>Prace</a:t>
            </a:r>
            <a:r>
              <a:rPr lang="en-US" sz="2800" dirty="0">
                <a:latin typeface="Georgia Pro"/>
                <a:ea typeface="+mn-lt"/>
                <a:cs typeface="+mn-lt"/>
              </a:rPr>
              <a:t> </a:t>
            </a:r>
            <a:r>
              <a:rPr lang="en-US" sz="2800" dirty="0" err="1">
                <a:latin typeface="Georgia Pro"/>
                <a:ea typeface="+mn-lt"/>
                <a:cs typeface="+mn-lt"/>
              </a:rPr>
              <a:t>nad</a:t>
            </a:r>
            <a:r>
              <a:rPr lang="en-US" sz="2800" dirty="0">
                <a:latin typeface="Georgia Pro"/>
                <a:ea typeface="+mn-lt"/>
                <a:cs typeface="+mn-lt"/>
              </a:rPr>
              <a:t> </a:t>
            </a:r>
            <a:r>
              <a:rPr lang="en-US" sz="2800" dirty="0" err="1">
                <a:latin typeface="Georgia Pro"/>
                <a:ea typeface="+mn-lt"/>
                <a:cs typeface="+mn-lt"/>
              </a:rPr>
              <a:t>specyfikacją</a:t>
            </a:r>
            <a:r>
              <a:rPr lang="en-US" sz="2800" dirty="0">
                <a:latin typeface="Georgia Pro"/>
                <a:ea typeface="+mn-lt"/>
                <a:cs typeface="+mn-lt"/>
              </a:rPr>
              <a:t> </a:t>
            </a:r>
            <a:r>
              <a:rPr lang="en-US" sz="2800" dirty="0" err="1">
                <a:latin typeface="Georgia Pro"/>
                <a:ea typeface="+mn-lt"/>
                <a:cs typeface="+mn-lt"/>
              </a:rPr>
              <a:t>zostały</a:t>
            </a:r>
            <a:r>
              <a:rPr lang="en-US" sz="2800" dirty="0">
                <a:latin typeface="Georgia Pro"/>
                <a:ea typeface="+mn-lt"/>
                <a:cs typeface="+mn-lt"/>
              </a:rPr>
              <a:t> </a:t>
            </a:r>
            <a:r>
              <a:rPr lang="en-US" sz="2800" dirty="0" err="1">
                <a:latin typeface="Georgia Pro"/>
                <a:ea typeface="+mn-lt"/>
                <a:cs typeface="+mn-lt"/>
              </a:rPr>
              <a:t>ukończone</a:t>
            </a:r>
            <a:r>
              <a:rPr lang="en-US" sz="2800" dirty="0">
                <a:latin typeface="Georgia Pro"/>
                <a:ea typeface="+mn-lt"/>
                <a:cs typeface="+mn-lt"/>
              </a:rPr>
              <a:t> w 2014 </a:t>
            </a:r>
            <a:r>
              <a:rPr lang="en-US" sz="2800" dirty="0" err="1">
                <a:latin typeface="Georgia Pro"/>
                <a:ea typeface="+mn-lt"/>
                <a:cs typeface="+mn-lt"/>
              </a:rPr>
              <a:t>roku</a:t>
            </a:r>
            <a:r>
              <a:rPr lang="en-US" sz="2800" dirty="0">
                <a:latin typeface="Georgia Pro"/>
                <a:ea typeface="+mn-lt"/>
                <a:cs typeface="+mn-lt"/>
              </a:rPr>
              <a:t> – 28 </a:t>
            </a:r>
            <a:r>
              <a:rPr lang="en-US" sz="2800" dirty="0" err="1">
                <a:latin typeface="Georgia Pro"/>
                <a:ea typeface="+mn-lt"/>
                <a:cs typeface="+mn-lt"/>
              </a:rPr>
              <a:t>października</a:t>
            </a:r>
            <a:r>
              <a:rPr lang="en-US" sz="2800" dirty="0">
                <a:latin typeface="Georgia Pro"/>
                <a:ea typeface="+mn-lt"/>
                <a:cs typeface="+mn-lt"/>
              </a:rPr>
              <a:t> standard </a:t>
            </a:r>
            <a:r>
              <a:rPr lang="en-US" sz="2800" dirty="0" err="1">
                <a:latin typeface="Georgia Pro"/>
                <a:ea typeface="+mn-lt"/>
                <a:cs typeface="+mn-lt"/>
              </a:rPr>
              <a:t>został</a:t>
            </a:r>
            <a:r>
              <a:rPr lang="en-US" sz="2800" dirty="0">
                <a:latin typeface="Georgia Pro"/>
                <a:ea typeface="+mn-lt"/>
                <a:cs typeface="+mn-lt"/>
              </a:rPr>
              <a:t> </a:t>
            </a:r>
            <a:r>
              <a:rPr lang="en-US" sz="2800" dirty="0" err="1">
                <a:latin typeface="Georgia Pro"/>
                <a:ea typeface="+mn-lt"/>
                <a:cs typeface="+mn-lt"/>
              </a:rPr>
              <a:t>oficjalnie</a:t>
            </a:r>
            <a:r>
              <a:rPr lang="en-US" sz="2800" dirty="0">
                <a:latin typeface="Georgia Pro"/>
                <a:ea typeface="+mn-lt"/>
                <a:cs typeface="+mn-lt"/>
              </a:rPr>
              <a:t> </a:t>
            </a:r>
            <a:r>
              <a:rPr lang="en-US" sz="2800" dirty="0" err="1">
                <a:latin typeface="Georgia Pro"/>
                <a:ea typeface="+mn-lt"/>
                <a:cs typeface="+mn-lt"/>
              </a:rPr>
              <a:t>wydany</a:t>
            </a:r>
            <a:r>
              <a:rPr lang="en-US" sz="2800" dirty="0">
                <a:latin typeface="Georgia Pro"/>
                <a:ea typeface="+mn-lt"/>
                <a:cs typeface="+mn-lt"/>
              </a:rPr>
              <a:t> </a:t>
            </a:r>
            <a:r>
              <a:rPr lang="en-US" sz="2800" dirty="0" err="1">
                <a:latin typeface="Georgia Pro"/>
                <a:ea typeface="+mn-lt"/>
                <a:cs typeface="+mn-lt"/>
              </a:rPr>
              <a:t>jako</a:t>
            </a:r>
            <a:r>
              <a:rPr lang="en-US" sz="2800" dirty="0">
                <a:latin typeface="Georgia Pro"/>
                <a:ea typeface="+mn-lt"/>
                <a:cs typeface="+mn-lt"/>
              </a:rPr>
              <a:t> </a:t>
            </a:r>
            <a:r>
              <a:rPr lang="en-US" sz="2800" dirty="0" err="1">
                <a:latin typeface="Georgia Pro"/>
                <a:ea typeface="+mn-lt"/>
                <a:cs typeface="+mn-lt"/>
              </a:rPr>
              <a:t>rekomendacja</a:t>
            </a:r>
            <a:r>
              <a:rPr lang="en-US" sz="2800" dirty="0">
                <a:latin typeface="Georgia Pro"/>
                <a:ea typeface="+mn-lt"/>
                <a:cs typeface="+mn-lt"/>
              </a:rPr>
              <a:t> </a:t>
            </a:r>
            <a:r>
              <a:rPr lang="en-US" sz="2800" dirty="0" smtClean="0">
                <a:latin typeface="Georgia Pro"/>
                <a:ea typeface="+mn-lt"/>
                <a:cs typeface="+mn-lt"/>
              </a:rPr>
              <a:t>W3C</a:t>
            </a:r>
            <a:r>
              <a:rPr lang="pl-PL" sz="2800" baseline="30000" dirty="0" smtClean="0">
                <a:latin typeface="Georgia Pro"/>
                <a:ea typeface="+mn-lt"/>
                <a:cs typeface="+mn-lt"/>
              </a:rPr>
              <a:t>.</a:t>
            </a:r>
            <a:r>
              <a:rPr lang="pl-PL" sz="2800" dirty="0" smtClean="0">
                <a:latin typeface="Georgia Pro"/>
                <a:ea typeface="+mn-lt"/>
                <a:cs typeface="+mn-lt"/>
              </a:rPr>
              <a:t> </a:t>
            </a:r>
            <a:r>
              <a:rPr lang="en-US" sz="2800" dirty="0" err="1" smtClean="0">
                <a:latin typeface="Georgia Pro"/>
                <a:ea typeface="+mn-lt"/>
                <a:cs typeface="+mn-lt"/>
              </a:rPr>
              <a:t>Dwa</a:t>
            </a:r>
            <a:r>
              <a:rPr lang="en-US" sz="2800" dirty="0" smtClean="0">
                <a:latin typeface="Georgia Pro"/>
                <a:ea typeface="+mn-lt"/>
                <a:cs typeface="+mn-lt"/>
              </a:rPr>
              <a:t> </a:t>
            </a:r>
            <a:r>
              <a:rPr lang="en-US" sz="2800" dirty="0" err="1">
                <a:latin typeface="Georgia Pro"/>
                <a:ea typeface="+mn-lt"/>
                <a:cs typeface="+mn-lt"/>
              </a:rPr>
              <a:t>lata</a:t>
            </a:r>
            <a:r>
              <a:rPr lang="en-US" sz="2800" dirty="0">
                <a:latin typeface="Georgia Pro"/>
                <a:ea typeface="+mn-lt"/>
                <a:cs typeface="+mn-lt"/>
              </a:rPr>
              <a:t> </a:t>
            </a:r>
            <a:r>
              <a:rPr lang="en-US" sz="2800" dirty="0" err="1">
                <a:latin typeface="Georgia Pro"/>
                <a:ea typeface="+mn-lt"/>
                <a:cs typeface="+mn-lt"/>
              </a:rPr>
              <a:t>później</a:t>
            </a:r>
            <a:r>
              <a:rPr lang="en-US" sz="2800" dirty="0">
                <a:latin typeface="Georgia Pro"/>
                <a:ea typeface="+mn-lt"/>
                <a:cs typeface="+mn-lt"/>
              </a:rPr>
              <a:t> – 1 </a:t>
            </a:r>
            <a:r>
              <a:rPr lang="en-US" sz="2800" dirty="0" err="1">
                <a:latin typeface="Georgia Pro"/>
                <a:ea typeface="+mn-lt"/>
                <a:cs typeface="+mn-lt"/>
              </a:rPr>
              <a:t>listopada</a:t>
            </a:r>
            <a:r>
              <a:rPr lang="en-US" sz="2800" dirty="0">
                <a:latin typeface="Georgia Pro"/>
                <a:ea typeface="+mn-lt"/>
                <a:cs typeface="+mn-lt"/>
              </a:rPr>
              <a:t> 2016 </a:t>
            </a:r>
            <a:r>
              <a:rPr lang="en-US" sz="2800" dirty="0" err="1">
                <a:latin typeface="Georgia Pro"/>
                <a:ea typeface="+mn-lt"/>
                <a:cs typeface="+mn-lt"/>
              </a:rPr>
              <a:t>roku</a:t>
            </a:r>
            <a:r>
              <a:rPr lang="en-US" sz="2800" dirty="0">
                <a:latin typeface="Georgia Pro"/>
                <a:ea typeface="+mn-lt"/>
                <a:cs typeface="+mn-lt"/>
              </a:rPr>
              <a:t> – </a:t>
            </a:r>
            <a:r>
              <a:rPr lang="en-US" sz="2800" dirty="0" err="1">
                <a:latin typeface="Georgia Pro"/>
                <a:ea typeface="+mn-lt"/>
                <a:cs typeface="+mn-lt"/>
              </a:rPr>
              <a:t>została</a:t>
            </a:r>
            <a:r>
              <a:rPr lang="en-US" sz="2800" dirty="0">
                <a:latin typeface="Georgia Pro"/>
                <a:ea typeface="+mn-lt"/>
                <a:cs typeface="+mn-lt"/>
              </a:rPr>
              <a:t> </a:t>
            </a:r>
            <a:r>
              <a:rPr lang="en-US" sz="2800" dirty="0" err="1">
                <a:latin typeface="Georgia Pro"/>
                <a:ea typeface="+mn-lt"/>
                <a:cs typeface="+mn-lt"/>
              </a:rPr>
              <a:t>wydana</a:t>
            </a:r>
            <a:r>
              <a:rPr lang="en-US" sz="2800" dirty="0">
                <a:latin typeface="Georgia Pro"/>
                <a:ea typeface="+mn-lt"/>
                <a:cs typeface="+mn-lt"/>
              </a:rPr>
              <a:t> </a:t>
            </a:r>
            <a:r>
              <a:rPr lang="en-US" sz="2800" dirty="0" err="1">
                <a:latin typeface="Georgia Pro"/>
                <a:ea typeface="+mn-lt"/>
                <a:cs typeface="+mn-lt"/>
              </a:rPr>
              <a:t>wersja</a:t>
            </a:r>
            <a:r>
              <a:rPr lang="en-US" sz="2800" dirty="0">
                <a:latin typeface="Georgia Pro"/>
                <a:ea typeface="+mn-lt"/>
                <a:cs typeface="+mn-lt"/>
              </a:rPr>
              <a:t> HTML </a:t>
            </a:r>
            <a:r>
              <a:rPr lang="en-US" sz="2800" dirty="0" smtClean="0">
                <a:latin typeface="Georgia Pro"/>
                <a:ea typeface="+mn-lt"/>
                <a:cs typeface="+mn-lt"/>
              </a:rPr>
              <a:t>5 </a:t>
            </a:r>
            <a:r>
              <a:rPr lang="en-US" sz="2800" dirty="0" err="1">
                <a:latin typeface="Georgia Pro"/>
                <a:ea typeface="+mn-lt"/>
                <a:cs typeface="+mn-lt"/>
              </a:rPr>
              <a:t>jako</a:t>
            </a:r>
            <a:r>
              <a:rPr lang="en-US" sz="2800" dirty="0">
                <a:latin typeface="Georgia Pro"/>
                <a:ea typeface="+mn-lt"/>
                <a:cs typeface="+mn-lt"/>
              </a:rPr>
              <a:t> </a:t>
            </a:r>
            <a:r>
              <a:rPr lang="en-US" sz="2800" dirty="0" err="1">
                <a:latin typeface="Georgia Pro"/>
                <a:ea typeface="+mn-lt"/>
                <a:cs typeface="+mn-lt"/>
              </a:rPr>
              <a:t>oficjalna</a:t>
            </a:r>
            <a:r>
              <a:rPr lang="en-US" sz="2800" dirty="0">
                <a:latin typeface="Georgia Pro"/>
                <a:ea typeface="+mn-lt"/>
                <a:cs typeface="+mn-lt"/>
              </a:rPr>
              <a:t> </a:t>
            </a:r>
            <a:r>
              <a:rPr lang="en-US" sz="2800" dirty="0" err="1">
                <a:latin typeface="Georgia Pro"/>
                <a:ea typeface="+mn-lt"/>
                <a:cs typeface="+mn-lt"/>
              </a:rPr>
              <a:t>rekomendacja</a:t>
            </a:r>
            <a:r>
              <a:rPr lang="en-US" sz="2800" dirty="0">
                <a:latin typeface="Georgia Pro"/>
                <a:ea typeface="+mn-lt"/>
                <a:cs typeface="+mn-lt"/>
              </a:rPr>
              <a:t> </a:t>
            </a:r>
            <a:r>
              <a:rPr lang="en-US" sz="2800" dirty="0" smtClean="0">
                <a:latin typeface="Georgia Pro"/>
                <a:ea typeface="+mn-lt"/>
                <a:cs typeface="+mn-lt"/>
              </a:rPr>
              <a:t>W3C</a:t>
            </a:r>
            <a:r>
              <a:rPr lang="pl-PL" sz="2800" dirty="0" smtClean="0">
                <a:latin typeface="Georgia Pro"/>
                <a:ea typeface="+mn-lt"/>
                <a:cs typeface="+mn-lt"/>
              </a:rPr>
              <a:t>.</a:t>
            </a:r>
            <a:endParaRPr lang="en-US" sz="2800" baseline="30000" dirty="0">
              <a:latin typeface="Georgia Pro"/>
            </a:endParaRP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80ED4213-8EDE-729F-AC6B-BA3575E9CB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F18A9DAD-4187-C8DB-9BC5-D34AC1E23FF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FC41198D-BD15-D335-5276-450C420B8D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42AF287F-C677-1BB2-C015-884BE52F22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6BA2BA08-6C74-22DB-406A-7B168C93F01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46ED9382-CBFC-1420-6076-F24B75A8FD6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F6A26393-F219-C8D9-C96B-388C9E4F2DA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D2F6FC1C-989E-2285-FB6F-7FCC35CCE5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20A1E530-F5CD-7950-2930-A908FC8E24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E7BC02BA-8668-DEBB-45B2-2F24B98728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1FCCD38C-40DC-647A-3B01-D4DBF14708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Picture 3" descr="Ikona formatu">
            <a:extLst>
              <a:ext uri="{FF2B5EF4-FFF2-40B4-BE49-F238E27FC236}">
                <a16:creationId xmlns="" xmlns:a16="http://schemas.microsoft.com/office/drawing/2014/main" id="{257D843B-4F3B-B9EC-821A-D221BF146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050" y="200451"/>
            <a:ext cx="1532529" cy="15211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33897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509652B0-C18F-59A1-F6EB-20C8C3D47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B100AEF2-3B3C-DC5D-F520-9130629259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7390DEED-3AB5-DD9D-2CFC-115E37F82F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1EF65580-95F7-C016-69A0-3E2A38F180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92CF973E-9273-F608-DB3C-FD3B0505741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5BBCF40E-6760-F495-4453-43DD1D1F84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D8EE4095-1511-E018-444B-824D7D99832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FD738CB8-838B-5DC4-F5DE-58F934A6663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2A78E174-2AF0-6A02-2CDC-8CA445D6119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A131013A-48CA-19E5-6413-E04C6ED798C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C0F79681-15F4-9025-2736-840595145B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F5BAD9CE-290A-4E06-D3B9-F9A1473C68E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A75B0936-CF4D-1E9E-BFF4-A22E8C802B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2D074857-5F4A-8830-58C4-F62C6819BF9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F618637C-EA6E-E7B6-E8DC-1FB29A421EB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02ED94E2-421F-2F53-2908-25715D98385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4FB743AF-7A05-7DAE-7474-FED7E8EFFC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2D9389A3-4E07-206E-A8C7-F17E3306BB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EDCE6B81-11E5-8678-EBAD-3F4E8F145E7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0246BAAC-85AD-6231-5DEA-44B6D97F0C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3C5B4316-2962-11FB-40C6-3C1A6B923E9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E671A69D-1EC9-5BDA-25DD-3BA040815E8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B480E8AB-BB36-251B-FE34-47ABDF844DC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BA0C540A-E409-0514-A802-207601C01D6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DB72BC4B-3F22-A015-780B-F47AC26A101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983E0F54-112B-AC9A-FA1F-0709AB2FAD2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F3922B22-C786-79DA-C6CC-D891F3EC5F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D9E4965A-06BC-A9DC-370E-05CFE0E9EDC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C2F0E021-1172-379D-79B1-61BF9C9AEF7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926D767C-750E-220D-F7DF-58E3BDDA09F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47D220C9-AE10-9396-3C70-A3CF66F783D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7FB6FA-984F-409B-CBD6-D90CE2075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/>
              <a:t>Wszystkie elementy języka HTML5</a:t>
            </a:r>
            <a:endParaRPr lang="en-US" sz="4000" dirty="0">
              <a:solidFill>
                <a:srgbClr val="424456"/>
              </a:solidFill>
              <a:latin typeface="Trebuchet M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DBCDDE2-87AC-4017-B8FC-626F0D191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5716" y="1714950"/>
            <a:ext cx="9159255" cy="117610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2800" b="1" dirty="0" err="1">
                <a:latin typeface="Georgia Pro"/>
              </a:rPr>
              <a:t>Dokumentacja</a:t>
            </a:r>
            <a:r>
              <a:rPr lang="en-US" sz="2800" b="1" dirty="0">
                <a:latin typeface="Georgia Pro"/>
              </a:rPr>
              <a:t>: </a:t>
            </a:r>
            <a:r>
              <a:rPr lang="en-US" sz="2800" dirty="0">
                <a:ea typeface="+mn-lt"/>
                <a:cs typeface="+mn-lt"/>
              </a:rPr>
              <a:t>http://dev.w3.org/html5/spec/ http://www.w3.org/TR/html-markup/</a:t>
            </a:r>
            <a:endParaRPr lang="en-US" sz="2800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5020727A-0926-A833-2D3C-13AAFEBA61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E7B81E30-BEE4-A4F6-4F17-5DDF43F29FB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76AA3B71-6242-4B6A-99D6-A0654D977C3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EF378824-D7E5-7CCA-E2AC-568C0CEE4C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41193594-426E-D88D-1F37-49481E945AB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C97557C3-D34A-8DE5-E36B-2877CD518A5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BDFDDBCE-A267-D720-FEE3-1F6462D55D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8AA934C7-C08E-D3D2-693F-0B036167238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EEA45E2D-6184-F6E9-2300-69D99E44135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7382F53B-019C-81A6-3C13-DCFA420324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7B98EC26-A91B-D9A2-D80F-A7448E2AADD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Picture 3" descr="Ikona formatu">
            <a:extLst>
              <a:ext uri="{FF2B5EF4-FFF2-40B4-BE49-F238E27FC236}">
                <a16:creationId xmlns="" xmlns:a16="http://schemas.microsoft.com/office/drawing/2014/main" id="{4C6E9C75-D23C-B6C4-5D97-50360CC44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57" y="257317"/>
            <a:ext cx="1532529" cy="1521156"/>
          </a:xfrm>
          <a:prstGeom prst="rect">
            <a:avLst/>
          </a:prstGeom>
        </p:spPr>
      </p:pic>
      <p:pic>
        <p:nvPicPr>
          <p:cNvPr id="6" name="Picture 5" descr="A screenshot of a computer code&#10;&#10;Description automatically generated">
            <a:extLst>
              <a:ext uri="{FF2B5EF4-FFF2-40B4-BE49-F238E27FC236}">
                <a16:creationId xmlns="" xmlns:a16="http://schemas.microsoft.com/office/drawing/2014/main" id="{B45FAB38-179F-1D86-A5CF-CFF85E276E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835" y="2884845"/>
            <a:ext cx="10966040" cy="395195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772961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A7B340FC-9BA5-F2AE-E171-6D028F42D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64E997F1-0834-3164-1773-3B2F53E57D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4B35AB1C-8563-8E00-E3BB-2263382BBA8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D7DA0357-4BAF-490A-02F3-1DF8E7BD227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D356C204-14C5-E226-FDD2-87F05632D4A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E9E63C99-15BF-EB5D-4739-611CDDA2A4F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69AB26C3-AA1C-B562-6F51-136D46CEF00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925AD6E7-B160-8472-0A00-FE8C529741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86B69457-9E59-C3D6-2E87-E995E463D3A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5DEC01A0-2FEF-B127-CDBF-955E9A93B2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DC1E77C1-210D-8277-D56E-6E149E1162B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B272D672-AE08-7BD4-C0B1-96CC4ADA45A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438172F3-EBEC-7671-0F1B-22C72C3B70F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638AA114-89AB-D321-8A54-E80FE9D4AD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5ECB2B0A-7E88-A1AD-EE00-D832583477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30C6FB66-1221-E5E0-4B1A-8D79E94B4B9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9BF0947A-1E3F-6612-65F3-8EFF6FC513F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344151B6-AF13-AE2B-DE35-FBA991F9D44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3353A6D1-8324-2C7C-4A8E-FB8EE9C23F9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43287F7F-3362-9CEC-1E3F-B43A0EF65FF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C7624659-85B4-F897-0D5E-850F9E5870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3261BE72-8956-9CA1-E7C0-E8615CAE0A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31F0AB5F-167F-6B2C-8440-6EB1CD6588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D226E23D-142E-FB88-ED98-BC7F4663EC1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66F66FFA-9D11-73BF-A084-178E0EB3CB6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41DEDC76-841E-6BF9-A52E-416E3CF792A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2E696BFD-C7AE-6BAF-DCCD-FBE3F4BEC6C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57E919C7-D783-B8E5-31E9-4308CB5EB93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75ED95BA-632F-6A05-AD9D-DB84FDA3173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0D11D880-642E-38D7-B1D5-54CDA68032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ECB81834-B707-209E-1D4A-45B89D52318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248322-E071-FC3E-F20C-1664AB091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/>
              <a:t>Wszystkie elementy języka HTML5</a:t>
            </a:r>
            <a:endParaRPr lang="en-US" sz="4000" dirty="0">
              <a:solidFill>
                <a:srgbClr val="424456"/>
              </a:solidFill>
              <a:latin typeface="Trebuchet M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FCFE18-BB1B-B44F-1926-9C37176A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5716" y="1714950"/>
            <a:ext cx="9159255" cy="117610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2800" b="1" dirty="0" err="1">
                <a:latin typeface="Georgia Pro"/>
              </a:rPr>
              <a:t>Dokumentacja</a:t>
            </a:r>
            <a:r>
              <a:rPr lang="en-US" sz="2800" b="1" dirty="0">
                <a:latin typeface="Georgia Pro"/>
              </a:rPr>
              <a:t>: </a:t>
            </a:r>
            <a:r>
              <a:rPr lang="en-US" sz="2800" dirty="0">
                <a:ea typeface="+mn-lt"/>
                <a:cs typeface="+mn-lt"/>
              </a:rPr>
              <a:t>http://dev.w3.org/html5/spec/ http://www.w3.org/TR/html-markup/</a:t>
            </a:r>
            <a:endParaRPr lang="en-US" sz="2800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1ECF3DD5-8D3B-AF05-B8CF-1E430A5468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5645789D-14FC-C4E6-1209-692AC42C847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52203737-C165-206A-92B4-C7B8952217F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4AEA4A6B-9E5B-6699-247A-E58F9B5936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76F29677-E525-765D-D15A-1192F1C9D98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C1B57CAC-E307-EF02-6F49-4F107329B2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0CF96D53-99D7-C63B-A6D7-1DE5B00D3B0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DAB65734-F4E2-032C-4FF2-D43298E10D0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28FAC0C9-D053-7D95-7894-66AF9020C27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4A5574AE-90B2-D08A-EB69-1C36CCD38C8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5280CE0C-E814-2227-DF46-FC4B5BED69B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Picture 3" descr="Ikona formatu">
            <a:extLst>
              <a:ext uri="{FF2B5EF4-FFF2-40B4-BE49-F238E27FC236}">
                <a16:creationId xmlns="" xmlns:a16="http://schemas.microsoft.com/office/drawing/2014/main" id="{0F5D8B38-8ED6-C3E9-A130-B246BF466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57" y="257317"/>
            <a:ext cx="1532529" cy="1521156"/>
          </a:xfrm>
          <a:prstGeom prst="rect">
            <a:avLst/>
          </a:prstGeom>
        </p:spPr>
      </p:pic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="" xmlns:a16="http://schemas.microsoft.com/office/drawing/2014/main" id="{001BA3BA-5971-F67E-BE51-1E5D0936B7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381" y="1872738"/>
            <a:ext cx="10820400" cy="48577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567731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EADF8035-266B-FF56-CDFA-E4876C213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8CE760C-712C-4BD0-6F38-FA35F1FD7A3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133FFA43-530B-5B98-FD7A-FE27DEF9282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CAB8600C-B045-DEF1-15FE-65532AEA05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EC3F2F44-1B2D-2992-16BD-E756D8563E0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46FE3685-093E-6E23-B685-7E907869CF5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799447B9-D41C-2124-E52E-E8BE74C9409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E9768AE7-594F-0ADC-00A6-D7E5D16A89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1F8FFB1E-C3E9-96B6-687B-BBCF5CCA8C7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CB3824BB-9C21-FC32-2647-D64D85694B5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2BBDF7B2-3D99-FDF3-A2A1-3AA8706194B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E949A966-A4BB-31E5-DD34-7E02618A634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0AFCA52D-F32E-239B-70FA-1B75086AA91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29A4ACE1-6E0D-73C2-EF24-F807B4D8853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3B2523CF-4A15-8608-1F57-2B8D32CCC89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29AD6BA6-FB5A-AA7D-207F-44BFEDD804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EEE9C506-BA13-FE43-D1FA-565913D6FBF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B52FE612-274D-4492-D4F1-3D39F25ED94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3D14FF96-A134-3B3D-29BA-1FC2A1BCF69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FCE576A0-1899-F968-D050-0A105561B9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8CE65332-BCE6-5660-C122-1A0A08A71F9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0985C2A2-50C1-8CEB-7A5F-66918E30B7A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BD32E82A-1432-1FCA-18F8-72B727F99A6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89C2D995-10E6-8640-6124-E0D1FA27C2B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7604097A-1A54-B6D5-87E4-B8B5EC4B2B4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EA74405F-EF15-5D84-E081-985781B85B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344DF662-0FB1-61F9-9E23-6C58915DC29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D19A7837-8017-8D1D-5946-A8888EFACFA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107ECA19-100A-F3D1-011C-2D50AB646EE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318F822C-22A7-5C4D-EC8C-BFDF3E42F8E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C5A64EF3-B178-4FE1-F225-BF8920890D9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2C9AB2-4EFF-7B84-1B46-340129932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Tw Cen MT"/>
              </a:rPr>
              <a:t>Znaczniki</a:t>
            </a:r>
            <a:r>
              <a:rPr lang="en-US" dirty="0">
                <a:solidFill>
                  <a:srgbClr val="000000"/>
                </a:solidFill>
                <a:latin typeface="Tw Cen MT"/>
              </a:rPr>
              <a:t> (ang. </a:t>
            </a:r>
            <a:r>
              <a:rPr lang="en-US" dirty="0" err="1">
                <a:solidFill>
                  <a:srgbClr val="000000"/>
                </a:solidFill>
                <a:latin typeface="Tw Cen MT"/>
              </a:rPr>
              <a:t>Tagi</a:t>
            </a:r>
            <a:r>
              <a:rPr lang="en-US" dirty="0">
                <a:solidFill>
                  <a:srgbClr val="000000"/>
                </a:solidFill>
                <a:latin typeface="Tw Cen MT"/>
              </a:rPr>
              <a:t>) </a:t>
            </a:r>
            <a:r>
              <a:rPr lang="en-US" dirty="0" err="1">
                <a:solidFill>
                  <a:srgbClr val="000000"/>
                </a:solidFill>
                <a:latin typeface="Tw Cen MT"/>
              </a:rPr>
              <a:t>wycofane</a:t>
            </a:r>
            <a:r>
              <a:rPr lang="en-US" dirty="0">
                <a:solidFill>
                  <a:srgbClr val="000000"/>
                </a:solidFill>
                <a:latin typeface="Tw Cen MT"/>
              </a:rPr>
              <a:t> w HTML5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0D44D23-8C8F-7038-7912-E7E1EABBB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942" y="2489240"/>
            <a:ext cx="9159255" cy="117610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2800" dirty="0" err="1">
                <a:ea typeface="+mn-lt"/>
                <a:cs typeface="+mn-lt"/>
              </a:rPr>
              <a:t>basefont</a:t>
            </a:r>
            <a:r>
              <a:rPr lang="en-US" sz="2800" dirty="0">
                <a:ea typeface="+mn-lt"/>
                <a:cs typeface="+mn-lt"/>
              </a:rPr>
              <a:t> big center font s strike </a:t>
            </a:r>
            <a:r>
              <a:rPr lang="en-US" sz="2800" dirty="0" err="1">
                <a:ea typeface="+mn-lt"/>
                <a:cs typeface="+mn-lt"/>
              </a:rPr>
              <a:t>tt</a:t>
            </a:r>
            <a:r>
              <a:rPr lang="en-US" sz="2800" dirty="0">
                <a:ea typeface="+mn-lt"/>
                <a:cs typeface="+mn-lt"/>
              </a:rPr>
              <a:t> u frame frameset </a:t>
            </a:r>
            <a:r>
              <a:rPr lang="en-US" sz="2800" dirty="0" err="1">
                <a:ea typeface="+mn-lt"/>
                <a:cs typeface="+mn-lt"/>
              </a:rPr>
              <a:t>noframes</a:t>
            </a:r>
            <a:r>
              <a:rPr lang="en-US" sz="2800" dirty="0">
                <a:ea typeface="+mn-lt"/>
                <a:cs typeface="+mn-lt"/>
              </a:rPr>
              <a:t> acronym applet </a:t>
            </a:r>
            <a:r>
              <a:rPr lang="en-US" sz="2800" dirty="0" err="1">
                <a:ea typeface="+mn-lt"/>
                <a:cs typeface="+mn-lt"/>
              </a:rPr>
              <a:t>isindex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dir</a:t>
            </a:r>
            <a:endParaRPr lang="en-US" dirty="0" err="1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0B6BD08D-9BF1-9B2A-F55C-D5CAFD9FB68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279F1E80-6347-0273-5543-3E6845461C2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875341C6-C183-E4F6-1893-B52C3CEBE40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D20804EC-2B54-67C5-A7D5-5AE2E60E25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04FA1C0B-8A2E-F3BF-0BA3-F5B393AF5B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EBDFFEE0-9EC2-2A5B-C667-7C4EDC0B915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F27D3736-2941-FF4B-748B-3B9D678EA5D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AE24038B-58BA-C061-7817-9CFD15D6889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84531F38-1C06-0517-D59F-9AEE879D19A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ECA27F9B-70FD-8C42-36BB-82C6E5A9125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ED481A93-9701-D1F1-040A-6FB781244C6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Picture 3" descr="Ikona formatu">
            <a:extLst>
              <a:ext uri="{FF2B5EF4-FFF2-40B4-BE49-F238E27FC236}">
                <a16:creationId xmlns="" xmlns:a16="http://schemas.microsoft.com/office/drawing/2014/main" id="{AF044BA3-3CC5-D9E8-D7E4-4270D0AD6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15" y="195865"/>
            <a:ext cx="1532529" cy="15211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33561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72DCCE62-1D1C-10DA-3799-5E836B1B9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54E44D15-8D56-028A-F09E-066F3EC84E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7443020A-6571-D7C5-AD01-2096727D52D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1A5A9D17-9CC7-9DA1-AF95-8E6E4C5DEF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25A3E939-16E0-D8F3-4CF4-A6EEE92E41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D98FBF81-AB9C-E96F-8FF5-32B3332EB3E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C3D8851B-30EE-CC66-A77A-21557E7FC3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F6F2D2BF-04F7-1037-8320-A699A41FA35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A73B8238-09E3-4D39-ECB8-D8EA1694471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6E841F28-DB64-418E-4462-565CDE8BA99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32A53957-4F06-DD65-9D82-6A31F05EB13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10DD70EC-6142-49DD-5938-9EFB108C8A0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4024E14C-8C05-9466-963D-5976947844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D7257023-94F7-1E16-63BB-6065AB7AE01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0CEA329F-CC1D-F66A-0E15-77229DD8E8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84704386-9DA8-843B-DFEE-ED5EB86B3A9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14AD55D3-09FE-7A6B-5585-9CEAE7CFB3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9D20195C-54A1-5CEB-9034-0C2F3BA9EA3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F80C612D-98BE-4783-141F-5B6500BCBA1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088BC592-733A-FD04-F9B9-5D588E66AA6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8B8B040F-E1E2-B44D-6A5F-0765001C94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D65CB345-F427-8C79-ECE1-81D5550EE1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5F6263BA-BCA0-9967-3F76-F1CA79A3A01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70E35233-B47B-D645-12A1-D7DDB2D7733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835F5624-0E57-0BDA-0B91-93A2417407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C549016E-4C45-5AEB-1AE2-6E7C0D4C75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FDCEC398-7E3A-7C1D-3190-CFFFFAEB223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1E2D77D9-EBA5-1FFD-7A7C-FE13C7FE2C5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BF0C71D5-F71C-9F06-BD9D-8BA0D8299A4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614B00B6-C8C3-7EEA-1B18-332E8B5CDA2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D2B4AA16-25BF-B2AE-E9E3-F8E812809E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04A5F0-98DB-97B0-59B8-DFA2E7CBD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rgbClr val="000000"/>
                </a:solidFill>
                <a:ea typeface="+mj-lt"/>
                <a:cs typeface="+mj-lt"/>
              </a:rPr>
              <a:t>Struktura</a:t>
            </a:r>
            <a:r>
              <a:rPr lang="en-US" dirty="0">
                <a:solidFill>
                  <a:srgbClr val="000000"/>
                </a:solidFill>
                <a:ea typeface="+mj-lt"/>
                <a:cs typeface="+mj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j-lt"/>
                <a:cs typeface="+mj-lt"/>
              </a:rPr>
              <a:t>dokumentu</a:t>
            </a:r>
            <a:r>
              <a:rPr lang="en-US" dirty="0">
                <a:solidFill>
                  <a:srgbClr val="000000"/>
                </a:solidFill>
                <a:ea typeface="+mj-lt"/>
                <a:cs typeface="+mj-lt"/>
              </a:rPr>
              <a:t> HTML5</a:t>
            </a:r>
            <a:endParaRPr lang="en-US" dirty="0">
              <a:ea typeface="+mj-lt"/>
              <a:cs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E2EC74AA-6DFC-987B-7423-4A6A52C2B2E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B5121333-AB57-D057-286F-7A580680354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4F96E635-9CDD-58F3-BFDC-FDD9C7D3D4C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3C433F5F-1848-AF84-2979-CD68329B955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F6EB117C-4E0B-37FF-19DF-51B1E9FA35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3D7033FD-7CA2-B0D9-B461-D44EFA0F6EC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BDB12F32-7B4C-A171-865A-3242B366390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3D38EA5A-E6EE-AE85-3C81-F6F08C313F6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DA98A833-FB7D-95B7-8E1A-EE2BDE0CFD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626AD504-109B-843B-89FC-B7E7A3DB34D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64E0CFAA-67DC-6C7C-A54F-6CD454ED72D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Picture 3" descr="Ikona formatu">
            <a:extLst>
              <a:ext uri="{FF2B5EF4-FFF2-40B4-BE49-F238E27FC236}">
                <a16:creationId xmlns="" xmlns:a16="http://schemas.microsoft.com/office/drawing/2014/main" id="{D16954E4-2DC0-6F84-A558-F004EE90C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15" y="195865"/>
            <a:ext cx="1532529" cy="1521156"/>
          </a:xfrm>
          <a:prstGeom prst="rect">
            <a:avLst/>
          </a:prstGeom>
        </p:spPr>
      </p:pic>
      <p:pic>
        <p:nvPicPr>
          <p:cNvPr id="5" name="Picture 4" descr="A computer code with black text&#10;&#10;Description automatically generated">
            <a:extLst>
              <a:ext uri="{FF2B5EF4-FFF2-40B4-BE49-F238E27FC236}">
                <a16:creationId xmlns="" xmlns:a16="http://schemas.microsoft.com/office/drawing/2014/main" id="{A7136C79-4671-5FA2-FA2A-81ED0F43F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6223" y="2009008"/>
            <a:ext cx="7782232" cy="469582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46651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B87BA76D-6FA8-5296-6142-5F982A17F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7D75B24-294D-7B81-FFC7-2E20C1EA683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FBB9176E-1B6C-0FAB-5C45-8F8DB45507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4878D797-31AC-2AC8-14B8-9E144C59C40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A85E7F18-D3BB-9CA6-82B7-FE7666110F5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E2D6109C-C486-31AA-AD15-07FCA053C8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E23D833C-8009-EB21-583A-6CD3F3C2B7B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D4297D00-EDB6-A82D-45CE-B29CE99FCEC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F806F425-5875-1A57-5895-F87B94527AC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FF4A35D7-6D08-930A-B9D6-A90F32D80E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6DA22046-266C-72B9-608A-A19522779E9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892BD545-6757-5338-58F6-122DB5629BB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B5EB4DCA-7D27-AE24-65E1-08E9EF187DA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1E0C0D53-4CC5-F5E3-0302-27B247CE1E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9CF8E32E-F0D8-1242-6CD6-1B95CCDA19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7D8FBE80-C0C9-9A38-518A-8C5E8C03C84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DF72C619-2451-4EBD-E324-32640778109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AD609B7B-09DE-0D91-0FEE-DBEC7B1142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A4AA6349-58CE-C991-C62B-B738C971DD7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AD683F13-4F5F-6427-9AD5-7D4CA5DE37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C8113F0B-429B-46B7-EECF-0AC4315394E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B763CC0B-83CF-CDA9-42A9-884442B984D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1529E09A-3AC5-C55D-C39D-9D156903449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505917C5-B394-D802-CC83-8FD5947F92A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EA41070C-9837-6B02-3697-C1901305AC1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08E520F6-8D1B-0015-6173-7FE8914DF88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8623CEFA-4302-76B7-6782-88725AB96E6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3B624A15-F19D-AF08-A532-CB70ACFEC00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05F7C85F-9117-BDB9-3486-D045FB3AC35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52F3D144-E786-7FCB-CBC0-14F73031BC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4F7E24A0-F2A2-C7E2-D6B4-8B678A67C4C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EE2BA1-6DA3-45A8-2879-4B02DDA9F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a typeface="+mj-lt"/>
                <a:cs typeface="+mj-lt"/>
              </a:rPr>
              <a:t>Dobra </a:t>
            </a:r>
            <a:r>
              <a:rPr lang="en-US" dirty="0" err="1">
                <a:solidFill>
                  <a:srgbClr val="000000"/>
                </a:solidFill>
                <a:ea typeface="+mj-lt"/>
                <a:cs typeface="+mj-lt"/>
              </a:rPr>
              <a:t>praktyka</a:t>
            </a:r>
            <a:endParaRPr lang="en-US" dirty="0" err="1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C6AA4DA-A7C8-1903-E584-A2A87780A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942" y="2489240"/>
            <a:ext cx="9159255" cy="117610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2800" dirty="0" err="1">
                <a:ea typeface="+mn-lt"/>
                <a:cs typeface="+mn-lt"/>
              </a:rPr>
              <a:t>basefont</a:t>
            </a:r>
            <a:r>
              <a:rPr lang="en-US" sz="2800" dirty="0">
                <a:ea typeface="+mn-lt"/>
                <a:cs typeface="+mn-lt"/>
              </a:rPr>
              <a:t> big center font s strike </a:t>
            </a:r>
            <a:r>
              <a:rPr lang="en-US" sz="2800" dirty="0" err="1">
                <a:ea typeface="+mn-lt"/>
                <a:cs typeface="+mn-lt"/>
              </a:rPr>
              <a:t>tt</a:t>
            </a:r>
            <a:r>
              <a:rPr lang="en-US" sz="2800" dirty="0">
                <a:ea typeface="+mn-lt"/>
                <a:cs typeface="+mn-lt"/>
              </a:rPr>
              <a:t> u frame frameset </a:t>
            </a:r>
            <a:r>
              <a:rPr lang="en-US" sz="2800" dirty="0" err="1">
                <a:ea typeface="+mn-lt"/>
                <a:cs typeface="+mn-lt"/>
              </a:rPr>
              <a:t>noframes</a:t>
            </a:r>
            <a:r>
              <a:rPr lang="en-US" sz="2800" dirty="0">
                <a:ea typeface="+mn-lt"/>
                <a:cs typeface="+mn-lt"/>
              </a:rPr>
              <a:t> acronym applet </a:t>
            </a:r>
            <a:r>
              <a:rPr lang="en-US" sz="2800" dirty="0" err="1">
                <a:ea typeface="+mn-lt"/>
                <a:cs typeface="+mn-lt"/>
              </a:rPr>
              <a:t>isindex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dir</a:t>
            </a:r>
            <a:endParaRPr lang="en-US" dirty="0" err="1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EDD73172-1D41-5676-48B6-DD8737F751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C913111D-C437-22D8-8B4C-483DE26A839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7ECE9BFF-7403-ABE6-0EEF-0A1980C81FE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A432C6B0-6F33-376D-0E23-A91269F00C6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31A33E16-EE3C-1CCD-3A56-80056781CB1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4A202B25-2F5E-AE09-5933-C161ACC0600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50AC9751-D25E-064A-76C7-232906534F0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BDEB7FDE-79E6-C8F1-0EBE-6152456FCF7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F76BBA3E-1E4F-4259-40F4-28AA0F1BE0C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3EE72BDD-83E8-A19E-A841-718C2B78656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D9057361-7F35-FD21-46C3-2B97EAC6596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Picture 3" descr="Ikona formatu">
            <a:extLst>
              <a:ext uri="{FF2B5EF4-FFF2-40B4-BE49-F238E27FC236}">
                <a16:creationId xmlns="" xmlns:a16="http://schemas.microsoft.com/office/drawing/2014/main" id="{C1C0F44B-4A9B-7C9D-46B5-63AED0853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15" y="195865"/>
            <a:ext cx="1532529" cy="1521156"/>
          </a:xfrm>
          <a:prstGeom prst="rect">
            <a:avLst/>
          </a:prstGeom>
        </p:spPr>
      </p:pic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="" xmlns:a16="http://schemas.microsoft.com/office/drawing/2014/main" id="{B8746F24-6780-71C6-00E5-9DB21F9C3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163" y="1983198"/>
            <a:ext cx="10353675" cy="36290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841614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10" y="0"/>
            <a:ext cx="6088073" cy="4643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3" y="1428736"/>
            <a:ext cx="514350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Prostokąt 5"/>
          <p:cNvSpPr/>
          <p:nvPr/>
        </p:nvSpPr>
        <p:spPr>
          <a:xfrm>
            <a:off x="1333467" y="5429265"/>
            <a:ext cx="39052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3200" dirty="0">
                <a:hlinkClick r:id="rId4"/>
              </a:rPr>
              <a:t>w3schools.com</a:t>
            </a:r>
            <a:endParaRPr lang="pl-PL" sz="3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1D4CDE26-4225-2931-6540-D1F488E54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60A1F0C-2A9E-FB62-9046-59501128FB6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D7A63433-E592-2321-7E69-0431296085E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A47DC56F-F7EB-0361-5ED1-D3242AF0AD8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24431F72-5230-77EA-056B-FAFC257CD36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52DAB21D-3517-89B2-A4DA-D8B4A9AA2F5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C409ED6F-C483-B446-35E0-8BA4B087F68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304F3A62-17D0-F556-D022-41098CF037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F073C330-BA52-5336-3768-6400EC4201A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0869C8FA-4672-9BF4-67E6-888992AE13D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C4AB223D-69A8-9E8E-0FDB-D11F71C259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217AF5D9-29D8-5A2F-0754-F26B60AD1C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4D49FBD6-9574-0A87-5EFE-309EF2A3EF4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1B377715-C897-E773-6E42-C61D8623C93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40C3BE36-B97E-0043-F8E5-F5181B0206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DE173FE9-722E-059A-D2BA-105163907B9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81AEE686-FE08-D54B-F7BC-2968E220011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53A37E8C-4FE6-4C87-4FD1-B478EE39117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12053BA6-1882-9EA0-2174-895DE9024DE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893781F2-2605-4B64-5501-2A2F0410080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63E9F912-EE3E-7E8F-AC72-BF4AE92E95B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A3C9F072-75E0-AF39-7F2D-85E6AC296C2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7E593395-DEA5-AE70-8FD4-E600CDDDFE4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C4AFB068-22FC-2009-E82D-9E67E7F2200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DB026D3E-0A84-4BEA-FF3E-26380CFD3A3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57B1FC1E-AAD9-9181-7125-30667BE6B77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ADC59F0F-4A4A-9E0B-607C-35A1051041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10F41431-790E-7194-45F3-4B59BDDFA27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FA00812A-3EA7-7DB5-5971-E83D5A06364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E1C00508-0CF3-2C0D-A266-CC23373C8D1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96977B91-021D-CC0B-91F2-5D4A52E3125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CC1210-C61F-87FF-E910-75840933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ea typeface="+mj-lt"/>
                <a:cs typeface="+mj-lt"/>
              </a:rPr>
              <a:t>Google- </a:t>
            </a:r>
            <a:r>
              <a:rPr lang="en-US" dirty="0" err="1">
                <a:ea typeface="+mj-lt"/>
                <a:cs typeface="+mj-lt"/>
              </a:rPr>
              <a:t>narzędzia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developerskie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59ED78B-C1AC-B761-7ACD-423B9E513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942" y="2489240"/>
            <a:ext cx="9159255" cy="117610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2800" dirty="0" err="1">
                <a:ea typeface="+mn-lt"/>
                <a:cs typeface="+mn-lt"/>
              </a:rPr>
              <a:t>basefont</a:t>
            </a:r>
            <a:r>
              <a:rPr lang="en-US" sz="2800" dirty="0">
                <a:ea typeface="+mn-lt"/>
                <a:cs typeface="+mn-lt"/>
              </a:rPr>
              <a:t> big center font s strike </a:t>
            </a:r>
            <a:r>
              <a:rPr lang="en-US" sz="2800" dirty="0" err="1">
                <a:ea typeface="+mn-lt"/>
                <a:cs typeface="+mn-lt"/>
              </a:rPr>
              <a:t>tt</a:t>
            </a:r>
            <a:r>
              <a:rPr lang="en-US" sz="2800" dirty="0">
                <a:ea typeface="+mn-lt"/>
                <a:cs typeface="+mn-lt"/>
              </a:rPr>
              <a:t> u frame frameset </a:t>
            </a:r>
            <a:r>
              <a:rPr lang="en-US" sz="2800" dirty="0" err="1">
                <a:ea typeface="+mn-lt"/>
                <a:cs typeface="+mn-lt"/>
              </a:rPr>
              <a:t>noframes</a:t>
            </a:r>
            <a:r>
              <a:rPr lang="en-US" sz="2800" dirty="0">
                <a:ea typeface="+mn-lt"/>
                <a:cs typeface="+mn-lt"/>
              </a:rPr>
              <a:t> acronym applet </a:t>
            </a:r>
            <a:r>
              <a:rPr lang="en-US" sz="2800" dirty="0" err="1">
                <a:ea typeface="+mn-lt"/>
                <a:cs typeface="+mn-lt"/>
              </a:rPr>
              <a:t>isindex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dirty="0" err="1">
                <a:ea typeface="+mn-lt"/>
                <a:cs typeface="+mn-lt"/>
              </a:rPr>
              <a:t>dir</a:t>
            </a:r>
            <a:endParaRPr lang="en-US" dirty="0" err="1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6D954A91-DDCE-FC83-0DF8-2B8660FA969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E29B4356-FF3F-8EF6-C2E4-FF3C80624CF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27189E87-73AA-037F-3A89-5390ED67E30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210C86FF-EEB3-A36C-8561-E316FD4FE27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493BCAFB-C644-3948-95F1-B22E6A51CA4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6FB21D4A-BE77-08E9-FED5-3391CEC6769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2763E3F0-77F6-B442-4846-73967AB139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DA461957-1B96-2155-53AD-75DE3920D6F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8E7F5330-38D8-9134-6714-38BB2900F7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DA159F93-42B6-3386-85AD-6CB3FE94C42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66D6F1E8-F4ED-FD0A-2B7B-715E2790912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Picture 3" descr="Ikona formatu">
            <a:extLst>
              <a:ext uri="{FF2B5EF4-FFF2-40B4-BE49-F238E27FC236}">
                <a16:creationId xmlns="" xmlns:a16="http://schemas.microsoft.com/office/drawing/2014/main" id="{7F296B46-2478-74D9-82BE-A396DF63A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15" y="195865"/>
            <a:ext cx="1532529" cy="1521156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="" xmlns:a16="http://schemas.microsoft.com/office/drawing/2014/main" id="{06A685EB-6DAE-0BB7-3D18-FCC33DFC07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14604"/>
            <a:ext cx="12192000" cy="516172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68120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CD0D2F77-53D4-1B9F-6727-78DB43AAD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70110FE1-BA1C-F8F9-C829-427C665063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4A1811CA-08AC-DFD2-45DA-6B054355DE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410FECE1-CB93-528C-F4DD-09FBCB7C88E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E50E1EB3-F509-0972-37CE-EC6B0055236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6AA98982-8344-1CFE-A731-4E4E355A6A7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AD8A9B97-DE71-1958-ACFB-4EB9142E16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9B3E971F-977E-AA4D-BF5B-4AE1D97A1C2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597C57CD-C6AE-815A-9BFA-5A2C2A0C8F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5FD2C484-077C-A346-2377-9B4DD248A90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45B235CC-2756-2ADA-35FA-699F7A7019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44BE1A3D-500F-2877-21A8-3AF23C718EB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032A8966-6533-E8E3-1197-C5AF1F2563E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235097F3-D2FE-6BAA-CF8C-6792B545845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1533FDCA-803C-4348-EC88-F94BA0B5B71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D78D32D7-B695-66C5-FF17-2CD871BEA15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5545ADDB-814E-8179-46F7-1BFA1569BF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4D1D7D6C-7131-7135-AB9F-3FB409B9F9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94B9C730-F826-22F5-B826-B8710BBA509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BF56610C-4E40-9091-7E1E-5B4EE7C289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1675CF87-7546-51A3-C8AF-159E7BDDEFF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7DFF639B-93D3-2CE3-901B-47FD3939EA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0235BE1E-126E-BC99-8458-116B37C3B85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A8B1A07B-F35C-AB49-E07F-9F2B9331884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6D2E1CD6-E53A-6EFF-AEFA-223A1A2946A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4AD736F2-7612-FD10-B2C3-C8D4B08AE1A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1BE3DFFC-FFD3-9895-1A84-12B9BEF8A66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2F3E1406-95D5-87E4-4F1B-6752B76BAEA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8CF267C3-6497-AA07-3038-E8EF3E3955D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F8E00012-FC2F-8CBE-A19A-FECB15FA4AB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217B7802-EB44-2643-EDFB-2D66C37D3AE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FD2030-4EE4-5137-0336-75DEB759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ea typeface="+mj-lt"/>
                <a:cs typeface="+mj-lt"/>
              </a:rPr>
              <a:t>Znaczniki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otwierające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i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zamykające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7DCF82B-1D41-D8B5-C648-B6F1C19CE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942" y="2489240"/>
            <a:ext cx="9159255" cy="117610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buNone/>
            </a:pPr>
            <a:r>
              <a:rPr lang="pl-PL" sz="2800" dirty="0" smtClean="0"/>
              <a:t>W języku HTML5 możemy pomijać nie tylko znaczniki zamykające, ale także niektóre znaczniki otwierające. Dokument pozbawiony znaczników body oraz </a:t>
            </a:r>
            <a:r>
              <a:rPr lang="pl-PL" sz="2800" dirty="0" err="1" smtClean="0"/>
              <a:t>head</a:t>
            </a:r>
            <a:r>
              <a:rPr lang="pl-PL" sz="2800" dirty="0" smtClean="0"/>
              <a:t> może być poprawnym dokumentem HTML5. Moim zdaniem takie uproszczenia wprowadzają w dokumencie bałagan i dlatego nigdy ich nie stosuję</a:t>
            </a: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FC2C8388-EE5E-6803-5CFB-FBDAAAC2F26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83D36B9B-9B40-ED6E-4171-2E98962087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13E4DB7A-8B12-1AF6-D970-F3C8C0DC86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2856F92C-D091-7311-A5FF-8FBB12D0C7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D0BF28B0-35F7-8240-0BE1-9CC7480015D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53F7FD6F-9174-9F4F-A0F2-8880FAE4974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592BF217-6D25-A771-004D-CACF1501D8C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BF86DF80-FDDE-AA11-7C4B-E2BC390587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92976934-2A6D-F6EA-F1DB-557148BF03A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5FF5D36F-7903-CC6A-8D93-1CACE1A6319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E7785588-9273-4C78-B62F-17FB95254F3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Picture 3" descr="Ikona formatu">
            <a:extLst>
              <a:ext uri="{FF2B5EF4-FFF2-40B4-BE49-F238E27FC236}">
                <a16:creationId xmlns="" xmlns:a16="http://schemas.microsoft.com/office/drawing/2014/main" id="{0BF27871-FA09-906D-A9BC-945BCE209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15" y="195865"/>
            <a:ext cx="1532529" cy="15211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81039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CD0D2F77-53D4-1B9F-6727-78DB43AAD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70110FE1-BA1C-F8F9-C829-427C665063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4A1811CA-08AC-DFD2-45DA-6B054355DE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1">
            <a:extLst>
              <a:ext uri="{FF2B5EF4-FFF2-40B4-BE49-F238E27FC236}">
                <a16:creationId xmlns="" xmlns:a16="http://schemas.microsoft.com/office/drawing/2014/main" id="{410FECE1-CB93-528C-F4DD-09FBCB7C88E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E50E1EB3-F509-0972-37CE-EC6B0055236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6AA98982-8344-1CFE-A731-4E4E355A6A7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AD8A9B97-DE71-1958-ACFB-4EB9142E16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9B3E971F-977E-AA4D-BF5B-4AE1D97A1C2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597C57CD-C6AE-815A-9BFA-5A2C2A0C8F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5FD2C484-077C-A346-2377-9B4DD248A90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45B235CC-2756-2ADA-35FA-699F7A7019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44BE1A3D-500F-2877-21A8-3AF23C718EB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032A8966-6533-E8E3-1197-C5AF1F2563E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235097F3-D2FE-6BAA-CF8C-6792B545845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1533FDCA-803C-4348-EC88-F94BA0B5B71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D78D32D7-B695-66C5-FF17-2CD871BEA15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5545ADDB-814E-8179-46F7-1BFA1569BF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4D1D7D6C-7131-7135-AB9F-3FB409B9F9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94B9C730-F826-22F5-B826-B8710BBA509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BF56610C-4E40-9091-7E1E-5B4EE7C289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1675CF87-7546-51A3-C8AF-159E7BDDEFF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7DFF639B-93D3-2CE3-901B-47FD3939EA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0235BE1E-126E-BC99-8458-116B37C3B85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A8B1A07B-F35C-AB49-E07F-9F2B9331884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6D2E1CD6-E53A-6EFF-AEFA-223A1A2946A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4AD736F2-7612-FD10-B2C3-C8D4B08AE1A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1BE3DFFC-FFD3-9895-1A84-12B9BEF8A66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2F3E1406-95D5-87E4-4F1B-6752B76BAEA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8CF267C3-6497-AA07-3038-E8EF3E3955D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F8E00012-FC2F-8CBE-A19A-FECB15FA4AB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217B7802-EB44-2643-EDFB-2D66C37D3AE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FD2030-4EE4-5137-0336-75DEB759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ea typeface="+mj-lt"/>
                <a:cs typeface="+mj-lt"/>
              </a:rPr>
              <a:t>Znaczniki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otwierające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i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zamykające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7DCF82B-1D41-D8B5-C648-B6F1C19CE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942" y="2489240"/>
            <a:ext cx="9159255" cy="117610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buNone/>
            </a:pPr>
            <a:r>
              <a:rPr lang="pl-PL" sz="2800" dirty="0" smtClean="0"/>
              <a:t>Niektóre elementy nie mają znaczników zamykających. Elementy takie nazywamy pustymi. Przykładami elementów pustych są </a:t>
            </a:r>
            <a:r>
              <a:rPr lang="pl-PL" sz="2800" dirty="0" err="1" smtClean="0"/>
              <a:t>br</a:t>
            </a:r>
            <a:r>
              <a:rPr lang="pl-PL" sz="2800" dirty="0" smtClean="0"/>
              <a:t> oraz hr. </a:t>
            </a:r>
          </a:p>
          <a:p>
            <a:pPr algn="ctr">
              <a:buNone/>
            </a:pPr>
            <a:r>
              <a:rPr lang="pl-PL" sz="2800" dirty="0" smtClean="0"/>
              <a:t>Elementy puste zapisuje się w postaci jednego znacznika:</a:t>
            </a:r>
            <a:endParaRPr lang="en-US" dirty="0"/>
          </a:p>
        </p:txBody>
      </p:sp>
      <p:grpSp>
        <p:nvGrpSpPr>
          <p:cNvPr id="6" name="Group 40">
            <a:extLst>
              <a:ext uri="{FF2B5EF4-FFF2-40B4-BE49-F238E27FC236}">
                <a16:creationId xmlns="" xmlns:a16="http://schemas.microsoft.com/office/drawing/2014/main" id="{FC2C8388-EE5E-6803-5CFB-FBDAAAC2F26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83D36B9B-9B40-ED6E-4171-2E98962087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13E4DB7A-8B12-1AF6-D970-F3C8C0DC86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2856F92C-D091-7311-A5FF-8FBB12D0C7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D0BF28B0-35F7-8240-0BE1-9CC7480015D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53F7FD6F-9174-9F4F-A0F2-8880FAE4974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592BF217-6D25-A771-004D-CACF1501D8C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BF86DF80-FDDE-AA11-7C4B-E2BC390587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92976934-2A6D-F6EA-F1DB-557148BF03A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5FF5D36F-7903-CC6A-8D93-1CACE1A6319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E7785588-9273-4C78-B62F-17FB95254F3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Picture 3" descr="Ikona formatu">
            <a:extLst>
              <a:ext uri="{FF2B5EF4-FFF2-40B4-BE49-F238E27FC236}">
                <a16:creationId xmlns="" xmlns:a16="http://schemas.microsoft.com/office/drawing/2014/main" id="{0BF27871-FA09-906D-A9BC-945BCE209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15" y="195865"/>
            <a:ext cx="1532529" cy="15211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81039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CD0D2F77-53D4-1B9F-6727-78DB43AAD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70110FE1-BA1C-F8F9-C829-427C665063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4A1811CA-08AC-DFD2-45DA-6B054355DE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1">
            <a:extLst>
              <a:ext uri="{FF2B5EF4-FFF2-40B4-BE49-F238E27FC236}">
                <a16:creationId xmlns="" xmlns:a16="http://schemas.microsoft.com/office/drawing/2014/main" id="{410FECE1-CB93-528C-F4DD-09FBCB7C88E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E50E1EB3-F509-0972-37CE-EC6B0055236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6AA98982-8344-1CFE-A731-4E4E355A6A7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AD8A9B97-DE71-1958-ACFB-4EB9142E16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9B3E971F-977E-AA4D-BF5B-4AE1D97A1C2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597C57CD-C6AE-815A-9BFA-5A2C2A0C8F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5FD2C484-077C-A346-2377-9B4DD248A90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45B235CC-2756-2ADA-35FA-699F7A7019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44BE1A3D-500F-2877-21A8-3AF23C718EB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032A8966-6533-E8E3-1197-C5AF1F2563E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235097F3-D2FE-6BAA-CF8C-6792B545845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1533FDCA-803C-4348-EC88-F94BA0B5B71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D78D32D7-B695-66C5-FF17-2CD871BEA15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5545ADDB-814E-8179-46F7-1BFA1569BF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4D1D7D6C-7131-7135-AB9F-3FB409B9F9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94B9C730-F826-22F5-B826-B8710BBA509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BF56610C-4E40-9091-7E1E-5B4EE7C289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1675CF87-7546-51A3-C8AF-159E7BDDEFF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7DFF639B-93D3-2CE3-901B-47FD3939EA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0235BE1E-126E-BC99-8458-116B37C3B85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A8B1A07B-F35C-AB49-E07F-9F2B9331884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6D2E1CD6-E53A-6EFF-AEFA-223A1A2946A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4AD736F2-7612-FD10-B2C3-C8D4B08AE1A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1BE3DFFC-FFD3-9895-1A84-12B9BEF8A66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2F3E1406-95D5-87E4-4F1B-6752B76BAEA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8CF267C3-6497-AA07-3038-E8EF3E3955D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F8E00012-FC2F-8CBE-A19A-FECB15FA4AB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217B7802-EB44-2643-EDFB-2D66C37D3AE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FD2030-4EE4-5137-0336-75DEB759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ea typeface="+mj-lt"/>
                <a:cs typeface="+mj-lt"/>
              </a:rPr>
              <a:t>Znaczniki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otwierające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i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zamykające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7DCF82B-1D41-D8B5-C648-B6F1C19CE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942" y="2489240"/>
            <a:ext cx="9159255" cy="117610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buNone/>
            </a:pPr>
            <a:r>
              <a:rPr lang="pl-PL" sz="2800" dirty="0" smtClean="0"/>
              <a:t/>
            </a:r>
            <a:br>
              <a:rPr lang="pl-PL" sz="2800" dirty="0" smtClean="0"/>
            </a:br>
            <a:endParaRPr lang="en-US" dirty="0"/>
          </a:p>
        </p:txBody>
      </p:sp>
      <p:grpSp>
        <p:nvGrpSpPr>
          <p:cNvPr id="6" name="Group 40">
            <a:extLst>
              <a:ext uri="{FF2B5EF4-FFF2-40B4-BE49-F238E27FC236}">
                <a16:creationId xmlns="" xmlns:a16="http://schemas.microsoft.com/office/drawing/2014/main" id="{FC2C8388-EE5E-6803-5CFB-FBDAAAC2F26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83D36B9B-9B40-ED6E-4171-2E98962087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13E4DB7A-8B12-1AF6-D970-F3C8C0DC86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2856F92C-D091-7311-A5FF-8FBB12D0C7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D0BF28B0-35F7-8240-0BE1-9CC7480015D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53F7FD6F-9174-9F4F-A0F2-8880FAE4974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592BF217-6D25-A771-004D-CACF1501D8C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BF86DF80-FDDE-AA11-7C4B-E2BC390587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92976934-2A6D-F6EA-F1DB-557148BF03A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5FF5D36F-7903-CC6A-8D93-1CACE1A6319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E7785588-9273-4C78-B62F-17FB95254F3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Picture 3" descr="Ikona formatu">
            <a:extLst>
              <a:ext uri="{FF2B5EF4-FFF2-40B4-BE49-F238E27FC236}">
                <a16:creationId xmlns="" xmlns:a16="http://schemas.microsoft.com/office/drawing/2014/main" id="{0BF27871-FA09-906D-A9BC-945BCE209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15" y="195865"/>
            <a:ext cx="1532529" cy="152115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92934" y="1717531"/>
            <a:ext cx="10267950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81039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CD0D2F77-53D4-1B9F-6727-78DB43AAD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70110FE1-BA1C-F8F9-C829-427C665063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4A1811CA-08AC-DFD2-45DA-6B054355DE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1">
            <a:extLst>
              <a:ext uri="{FF2B5EF4-FFF2-40B4-BE49-F238E27FC236}">
                <a16:creationId xmlns="" xmlns:a16="http://schemas.microsoft.com/office/drawing/2014/main" id="{410FECE1-CB93-528C-F4DD-09FBCB7C88E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E50E1EB3-F509-0972-37CE-EC6B0055236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6AA98982-8344-1CFE-A731-4E4E355A6A7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AD8A9B97-DE71-1958-ACFB-4EB9142E16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9B3E971F-977E-AA4D-BF5B-4AE1D97A1C2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597C57CD-C6AE-815A-9BFA-5A2C2A0C8F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5FD2C484-077C-A346-2377-9B4DD248A90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45B235CC-2756-2ADA-35FA-699F7A7019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44BE1A3D-500F-2877-21A8-3AF23C718EB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032A8966-6533-E8E3-1197-C5AF1F2563E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235097F3-D2FE-6BAA-CF8C-6792B545845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1533FDCA-803C-4348-EC88-F94BA0B5B71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D78D32D7-B695-66C5-FF17-2CD871BEA15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5545ADDB-814E-8179-46F7-1BFA1569BF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4D1D7D6C-7131-7135-AB9F-3FB409B9F9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94B9C730-F826-22F5-B826-B8710BBA509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BF56610C-4E40-9091-7E1E-5B4EE7C289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1675CF87-7546-51A3-C8AF-159E7BDDEFF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7DFF639B-93D3-2CE3-901B-47FD3939EA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0235BE1E-126E-BC99-8458-116B37C3B85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A8B1A07B-F35C-AB49-E07F-9F2B9331884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6D2E1CD6-E53A-6EFF-AEFA-223A1A2946A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4AD736F2-7612-FD10-B2C3-C8D4B08AE1A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1BE3DFFC-FFD3-9895-1A84-12B9BEF8A66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2F3E1406-95D5-87E4-4F1B-6752B76BAEA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8CF267C3-6497-AA07-3038-E8EF3E3955D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F8E00012-FC2F-8CBE-A19A-FECB15FA4AB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217B7802-EB44-2643-EDFB-2D66C37D3AE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FD2030-4EE4-5137-0336-75DEB759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ea typeface="+mj-lt"/>
                <a:cs typeface="+mj-lt"/>
              </a:rPr>
              <a:t>Znaczniki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otwierające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i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zamykające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7DCF82B-1D41-D8B5-C648-B6F1C19CE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942" y="2489240"/>
            <a:ext cx="9159255" cy="117610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buNone/>
            </a:pPr>
            <a:r>
              <a:rPr lang="pl-PL" sz="2800" dirty="0" smtClean="0"/>
              <a:t/>
            </a:r>
            <a:br>
              <a:rPr lang="pl-PL" sz="2800" dirty="0" smtClean="0"/>
            </a:br>
            <a:endParaRPr lang="en-US" dirty="0"/>
          </a:p>
        </p:txBody>
      </p:sp>
      <p:grpSp>
        <p:nvGrpSpPr>
          <p:cNvPr id="6" name="Group 40">
            <a:extLst>
              <a:ext uri="{FF2B5EF4-FFF2-40B4-BE49-F238E27FC236}">
                <a16:creationId xmlns="" xmlns:a16="http://schemas.microsoft.com/office/drawing/2014/main" id="{FC2C8388-EE5E-6803-5CFB-FBDAAAC2F26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83D36B9B-9B40-ED6E-4171-2E98962087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13E4DB7A-8B12-1AF6-D970-F3C8C0DC86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2856F92C-D091-7311-A5FF-8FBB12D0C7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D0BF28B0-35F7-8240-0BE1-9CC7480015D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53F7FD6F-9174-9F4F-A0F2-8880FAE4974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592BF217-6D25-A771-004D-CACF1501D8C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BF86DF80-FDDE-AA11-7C4B-E2BC390587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92976934-2A6D-F6EA-F1DB-557148BF03A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5FF5D36F-7903-CC6A-8D93-1CACE1A6319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E7785588-9273-4C78-B62F-17FB95254F3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Picture 3" descr="Ikona formatu">
            <a:extLst>
              <a:ext uri="{FF2B5EF4-FFF2-40B4-BE49-F238E27FC236}">
                <a16:creationId xmlns="" xmlns:a16="http://schemas.microsoft.com/office/drawing/2014/main" id="{0BF27871-FA09-906D-A9BC-945BCE209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15" y="195865"/>
            <a:ext cx="1532529" cy="1521156"/>
          </a:xfrm>
          <a:prstGeom prst="rect">
            <a:avLst/>
          </a:prstGeom>
        </p:spPr>
      </p:pic>
      <p:sp>
        <p:nvSpPr>
          <p:cNvPr id="52" name="pole tekstowe 51"/>
          <p:cNvSpPr txBox="1"/>
          <p:nvPr/>
        </p:nvSpPr>
        <p:spPr>
          <a:xfrm>
            <a:off x="2484582" y="2235200"/>
            <a:ext cx="71212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smtClean="0"/>
              <a:t>Elementami pustymi w języku HTML5 są: </a:t>
            </a:r>
            <a:r>
              <a:rPr lang="pl-PL" sz="3200" b="1" u="sng" dirty="0" err="1" smtClean="0"/>
              <a:t>area</a:t>
            </a:r>
            <a:r>
              <a:rPr lang="pl-PL" sz="3200" b="1" u="sng" dirty="0" smtClean="0"/>
              <a:t>, </a:t>
            </a:r>
            <a:r>
              <a:rPr lang="pl-PL" sz="3200" b="1" u="sng" dirty="0" err="1" smtClean="0"/>
              <a:t>base</a:t>
            </a:r>
            <a:r>
              <a:rPr lang="pl-PL" sz="3200" b="1" u="sng" dirty="0" smtClean="0"/>
              <a:t>, </a:t>
            </a:r>
            <a:r>
              <a:rPr lang="pl-PL" sz="3200" b="1" u="sng" dirty="0" err="1" smtClean="0"/>
              <a:t>br</a:t>
            </a:r>
            <a:r>
              <a:rPr lang="pl-PL" sz="3200" b="1" u="sng" dirty="0" smtClean="0"/>
              <a:t>, </a:t>
            </a:r>
            <a:r>
              <a:rPr lang="pl-PL" sz="3200" b="1" u="sng" dirty="0" err="1" smtClean="0"/>
              <a:t>button</a:t>
            </a:r>
            <a:r>
              <a:rPr lang="pl-PL" sz="3200" b="1" u="sng" dirty="0" smtClean="0"/>
              <a:t>, </a:t>
            </a:r>
            <a:r>
              <a:rPr lang="pl-PL" sz="3200" b="1" u="sng" dirty="0" err="1" smtClean="0"/>
              <a:t>col</a:t>
            </a:r>
            <a:r>
              <a:rPr lang="pl-PL" sz="3200" b="1" u="sng" dirty="0" smtClean="0"/>
              <a:t>, </a:t>
            </a:r>
            <a:r>
              <a:rPr lang="pl-PL" sz="3200" b="1" u="sng" dirty="0" err="1" smtClean="0"/>
              <a:t>command</a:t>
            </a:r>
            <a:r>
              <a:rPr lang="pl-PL" sz="3200" b="1" u="sng" dirty="0" smtClean="0"/>
              <a:t>, </a:t>
            </a:r>
            <a:r>
              <a:rPr lang="pl-PL" sz="3200" b="1" u="sng" dirty="0" err="1" smtClean="0"/>
              <a:t>embed</a:t>
            </a:r>
            <a:r>
              <a:rPr lang="pl-PL" sz="3200" b="1" u="sng" dirty="0" smtClean="0"/>
              <a:t>, </a:t>
            </a:r>
            <a:r>
              <a:rPr lang="pl-PL" sz="3200" b="1" u="sng" dirty="0" err="1" smtClean="0"/>
              <a:t>hr</a:t>
            </a:r>
            <a:r>
              <a:rPr lang="pl-PL" sz="3200" b="1" u="sng" dirty="0" smtClean="0"/>
              <a:t>, </a:t>
            </a:r>
            <a:r>
              <a:rPr lang="pl-PL" sz="3200" b="1" u="sng" dirty="0" err="1" smtClean="0"/>
              <a:t>img</a:t>
            </a:r>
            <a:r>
              <a:rPr lang="pl-PL" sz="3200" b="1" u="sng" dirty="0" smtClean="0"/>
              <a:t>, </a:t>
            </a:r>
            <a:r>
              <a:rPr lang="pl-PL" sz="3200" b="1" u="sng" dirty="0" err="1" smtClean="0"/>
              <a:t>input</a:t>
            </a:r>
            <a:r>
              <a:rPr lang="pl-PL" sz="3200" b="1" u="sng" dirty="0" smtClean="0"/>
              <a:t>, </a:t>
            </a:r>
            <a:r>
              <a:rPr lang="pl-PL" sz="3200" b="1" u="sng" dirty="0" err="1" smtClean="0"/>
              <a:t>keygen</a:t>
            </a:r>
            <a:r>
              <a:rPr lang="pl-PL" sz="3200" b="1" u="sng" dirty="0" smtClean="0"/>
              <a:t>, link, meta, param, </a:t>
            </a:r>
            <a:r>
              <a:rPr lang="pl-PL" sz="3200" b="1" u="sng" dirty="0" err="1" smtClean="0"/>
              <a:t>source</a:t>
            </a:r>
            <a:r>
              <a:rPr lang="pl-PL" sz="3200" b="1" u="sng" dirty="0" smtClean="0"/>
              <a:t>, </a:t>
            </a:r>
            <a:r>
              <a:rPr lang="pl-PL" sz="3200" b="1" u="sng" dirty="0" err="1" smtClean="0"/>
              <a:t>track</a:t>
            </a:r>
            <a:r>
              <a:rPr lang="pl-PL" sz="3200" b="1" u="sng" dirty="0" smtClean="0"/>
              <a:t>, </a:t>
            </a:r>
            <a:r>
              <a:rPr lang="pl-PL" sz="3200" b="1" u="sng" dirty="0" err="1" smtClean="0"/>
              <a:t>wbr</a:t>
            </a:r>
            <a:r>
              <a:rPr lang="pl-PL" sz="3200" b="1" u="sng" dirty="0" smtClean="0"/>
              <a:t>. </a:t>
            </a:r>
            <a:r>
              <a:rPr lang="pl-PL" sz="3200" dirty="0" smtClean="0"/>
              <a:t>Wszystkie pozostałe elementy są niepuste, a więc mają znaczniki zamykające.</a:t>
            </a:r>
            <a:endParaRPr lang="pl-PL" sz="3200" dirty="0"/>
          </a:p>
        </p:txBody>
      </p:sp>
    </p:spTree>
    <p:extLst>
      <p:ext uri="{BB962C8B-B14F-4D97-AF65-F5344CB8AC3E}">
        <p14:creationId xmlns="" xmlns:p14="http://schemas.microsoft.com/office/powerpoint/2010/main" val="2581039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CD0D2F77-53D4-1B9F-6727-78DB43AAD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70110FE1-BA1C-F8F9-C829-427C665063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4A1811CA-08AC-DFD2-45DA-6B054355DE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1">
            <a:extLst>
              <a:ext uri="{FF2B5EF4-FFF2-40B4-BE49-F238E27FC236}">
                <a16:creationId xmlns="" xmlns:a16="http://schemas.microsoft.com/office/drawing/2014/main" id="{410FECE1-CB93-528C-F4DD-09FBCB7C88E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E50E1EB3-F509-0972-37CE-EC6B0055236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6AA98982-8344-1CFE-A731-4E4E355A6A7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AD8A9B97-DE71-1958-ACFB-4EB9142E16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9B3E971F-977E-AA4D-BF5B-4AE1D97A1C2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597C57CD-C6AE-815A-9BFA-5A2C2A0C8F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5FD2C484-077C-A346-2377-9B4DD248A90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45B235CC-2756-2ADA-35FA-699F7A7019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44BE1A3D-500F-2877-21A8-3AF23C718EB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032A8966-6533-E8E3-1197-C5AF1F2563E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235097F3-D2FE-6BAA-CF8C-6792B545845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1533FDCA-803C-4348-EC88-F94BA0B5B71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D78D32D7-B695-66C5-FF17-2CD871BEA15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5545ADDB-814E-8179-46F7-1BFA1569BF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4D1D7D6C-7131-7135-AB9F-3FB409B9F9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94B9C730-F826-22F5-B826-B8710BBA509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BF56610C-4E40-9091-7E1E-5B4EE7C289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1675CF87-7546-51A3-C8AF-159E7BDDEFF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7DFF639B-93D3-2CE3-901B-47FD3939EA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0235BE1E-126E-BC99-8458-116B37C3B85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A8B1A07B-F35C-AB49-E07F-9F2B9331884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6D2E1CD6-E53A-6EFF-AEFA-223A1A2946A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4AD736F2-7612-FD10-B2C3-C8D4B08AE1A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1BE3DFFC-FFD3-9895-1A84-12B9BEF8A66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2F3E1406-95D5-87E4-4F1B-6752B76BAEA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8CF267C3-6497-AA07-3038-E8EF3E3955D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F8E00012-FC2F-8CBE-A19A-FECB15FA4AB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217B7802-EB44-2643-EDFB-2D66C37D3AE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FD2030-4EE4-5137-0336-75DEB759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ea typeface="+mj-lt"/>
                <a:cs typeface="+mj-lt"/>
              </a:rPr>
              <a:t>Znaczniki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otwierające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i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zamykające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7DCF82B-1D41-D8B5-C648-B6F1C19CE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942" y="2489240"/>
            <a:ext cx="9159255" cy="117610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buNone/>
            </a:pPr>
            <a:r>
              <a:rPr lang="pl-PL" sz="2800" dirty="0" smtClean="0"/>
              <a:t/>
            </a:r>
            <a:br>
              <a:rPr lang="pl-PL" sz="2800" dirty="0" smtClean="0"/>
            </a:br>
            <a:endParaRPr lang="en-US" dirty="0"/>
          </a:p>
        </p:txBody>
      </p:sp>
      <p:grpSp>
        <p:nvGrpSpPr>
          <p:cNvPr id="6" name="Group 40">
            <a:extLst>
              <a:ext uri="{FF2B5EF4-FFF2-40B4-BE49-F238E27FC236}">
                <a16:creationId xmlns="" xmlns:a16="http://schemas.microsoft.com/office/drawing/2014/main" id="{FC2C8388-EE5E-6803-5CFB-FBDAAAC2F26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83D36B9B-9B40-ED6E-4171-2E98962087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13E4DB7A-8B12-1AF6-D970-F3C8C0DC86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2856F92C-D091-7311-A5FF-8FBB12D0C7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D0BF28B0-35F7-8240-0BE1-9CC7480015D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53F7FD6F-9174-9F4F-A0F2-8880FAE4974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592BF217-6D25-A771-004D-CACF1501D8C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BF86DF80-FDDE-AA11-7C4B-E2BC390587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92976934-2A6D-F6EA-F1DB-557148BF03A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5FF5D36F-7903-CC6A-8D93-1CACE1A6319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E7785588-9273-4C78-B62F-17FB95254F3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Picture 3" descr="Ikona formatu">
            <a:extLst>
              <a:ext uri="{FF2B5EF4-FFF2-40B4-BE49-F238E27FC236}">
                <a16:creationId xmlns="" xmlns:a16="http://schemas.microsoft.com/office/drawing/2014/main" id="{0BF27871-FA09-906D-A9BC-945BCE209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15" y="195865"/>
            <a:ext cx="1532529" cy="1521156"/>
          </a:xfrm>
          <a:prstGeom prst="rect">
            <a:avLst/>
          </a:prstGeom>
        </p:spPr>
      </p:pic>
      <p:sp>
        <p:nvSpPr>
          <p:cNvPr id="52" name="pole tekstowe 51"/>
          <p:cNvSpPr txBox="1"/>
          <p:nvPr/>
        </p:nvSpPr>
        <p:spPr>
          <a:xfrm>
            <a:off x="2484582" y="2235200"/>
            <a:ext cx="71212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smtClean="0"/>
              <a:t>Elementami pustymi w języku HTML5 są: </a:t>
            </a:r>
            <a:r>
              <a:rPr lang="pl-PL" sz="3200" b="1" u="sng" dirty="0" err="1" smtClean="0"/>
              <a:t>area</a:t>
            </a:r>
            <a:r>
              <a:rPr lang="pl-PL" sz="3200" b="1" u="sng" dirty="0" smtClean="0"/>
              <a:t>, </a:t>
            </a:r>
            <a:r>
              <a:rPr lang="pl-PL" sz="3200" b="1" u="sng" dirty="0" err="1" smtClean="0"/>
              <a:t>base</a:t>
            </a:r>
            <a:r>
              <a:rPr lang="pl-PL" sz="3200" b="1" u="sng" dirty="0" smtClean="0"/>
              <a:t>, </a:t>
            </a:r>
            <a:r>
              <a:rPr lang="pl-PL" sz="3200" b="1" u="sng" dirty="0" err="1" smtClean="0"/>
              <a:t>br</a:t>
            </a:r>
            <a:r>
              <a:rPr lang="pl-PL" sz="3200" b="1" u="sng" dirty="0" smtClean="0"/>
              <a:t>, </a:t>
            </a:r>
            <a:r>
              <a:rPr lang="pl-PL" sz="3200" b="1" u="sng" dirty="0" err="1" smtClean="0"/>
              <a:t>button</a:t>
            </a:r>
            <a:r>
              <a:rPr lang="pl-PL" sz="3200" b="1" u="sng" dirty="0" smtClean="0"/>
              <a:t>, </a:t>
            </a:r>
            <a:r>
              <a:rPr lang="pl-PL" sz="3200" b="1" u="sng" dirty="0" err="1" smtClean="0"/>
              <a:t>col</a:t>
            </a:r>
            <a:r>
              <a:rPr lang="pl-PL" sz="3200" b="1" u="sng" dirty="0" smtClean="0"/>
              <a:t>, </a:t>
            </a:r>
            <a:r>
              <a:rPr lang="pl-PL" sz="3200" b="1" u="sng" dirty="0" err="1" smtClean="0"/>
              <a:t>command</a:t>
            </a:r>
            <a:r>
              <a:rPr lang="pl-PL" sz="3200" b="1" u="sng" dirty="0" smtClean="0"/>
              <a:t>, </a:t>
            </a:r>
            <a:r>
              <a:rPr lang="pl-PL" sz="3200" b="1" u="sng" dirty="0" err="1" smtClean="0"/>
              <a:t>embed</a:t>
            </a:r>
            <a:r>
              <a:rPr lang="pl-PL" sz="3200" b="1" u="sng" dirty="0" smtClean="0"/>
              <a:t>, </a:t>
            </a:r>
            <a:r>
              <a:rPr lang="pl-PL" sz="3200" b="1" u="sng" dirty="0" err="1" smtClean="0"/>
              <a:t>hr</a:t>
            </a:r>
            <a:r>
              <a:rPr lang="pl-PL" sz="3200" b="1" u="sng" dirty="0" smtClean="0"/>
              <a:t>, </a:t>
            </a:r>
            <a:r>
              <a:rPr lang="pl-PL" sz="3200" b="1" u="sng" dirty="0" err="1" smtClean="0"/>
              <a:t>img</a:t>
            </a:r>
            <a:r>
              <a:rPr lang="pl-PL" sz="3200" b="1" u="sng" dirty="0" smtClean="0"/>
              <a:t>, </a:t>
            </a:r>
            <a:r>
              <a:rPr lang="pl-PL" sz="3200" b="1" u="sng" dirty="0" err="1" smtClean="0"/>
              <a:t>input</a:t>
            </a:r>
            <a:r>
              <a:rPr lang="pl-PL" sz="3200" b="1" u="sng" dirty="0" smtClean="0"/>
              <a:t>, </a:t>
            </a:r>
            <a:r>
              <a:rPr lang="pl-PL" sz="3200" b="1" u="sng" dirty="0" err="1" smtClean="0"/>
              <a:t>keygen</a:t>
            </a:r>
            <a:r>
              <a:rPr lang="pl-PL" sz="3200" b="1" u="sng" dirty="0" smtClean="0"/>
              <a:t>, link, meta, param, </a:t>
            </a:r>
            <a:r>
              <a:rPr lang="pl-PL" sz="3200" b="1" u="sng" dirty="0" err="1" smtClean="0"/>
              <a:t>source</a:t>
            </a:r>
            <a:r>
              <a:rPr lang="pl-PL" sz="3200" b="1" u="sng" dirty="0" smtClean="0"/>
              <a:t>, </a:t>
            </a:r>
            <a:r>
              <a:rPr lang="pl-PL" sz="3200" b="1" u="sng" dirty="0" err="1" smtClean="0"/>
              <a:t>track</a:t>
            </a:r>
            <a:r>
              <a:rPr lang="pl-PL" sz="3200" b="1" u="sng" dirty="0" smtClean="0"/>
              <a:t>, </a:t>
            </a:r>
            <a:r>
              <a:rPr lang="pl-PL" sz="3200" b="1" u="sng" dirty="0" err="1" smtClean="0"/>
              <a:t>wbr</a:t>
            </a:r>
            <a:r>
              <a:rPr lang="pl-PL" sz="3200" b="1" u="sng" dirty="0" smtClean="0"/>
              <a:t>. </a:t>
            </a:r>
            <a:r>
              <a:rPr lang="pl-PL" sz="3200" dirty="0" smtClean="0"/>
              <a:t>Wszystkie pozostałe elementy są niepuste, a więc mają znaczniki zamykające.</a:t>
            </a:r>
            <a:endParaRPr lang="pl-PL" sz="3200" dirty="0"/>
          </a:p>
        </p:txBody>
      </p:sp>
    </p:spTree>
    <p:extLst>
      <p:ext uri="{BB962C8B-B14F-4D97-AF65-F5344CB8AC3E}">
        <p14:creationId xmlns="" xmlns:p14="http://schemas.microsoft.com/office/powerpoint/2010/main" val="2581039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CD0D2F77-53D4-1B9F-6727-78DB43AAD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70110FE1-BA1C-F8F9-C829-427C665063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4A1811CA-08AC-DFD2-45DA-6B054355DE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1">
            <a:extLst>
              <a:ext uri="{FF2B5EF4-FFF2-40B4-BE49-F238E27FC236}">
                <a16:creationId xmlns="" xmlns:a16="http://schemas.microsoft.com/office/drawing/2014/main" id="{410FECE1-CB93-528C-F4DD-09FBCB7C88E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E50E1EB3-F509-0972-37CE-EC6B0055236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6AA98982-8344-1CFE-A731-4E4E355A6A7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AD8A9B97-DE71-1958-ACFB-4EB9142E16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9B3E971F-977E-AA4D-BF5B-4AE1D97A1C2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597C57CD-C6AE-815A-9BFA-5A2C2A0C8F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5FD2C484-077C-A346-2377-9B4DD248A90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45B235CC-2756-2ADA-35FA-699F7A7019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44BE1A3D-500F-2877-21A8-3AF23C718EB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032A8966-6533-E8E3-1197-C5AF1F2563E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235097F3-D2FE-6BAA-CF8C-6792B545845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1533FDCA-803C-4348-EC88-F94BA0B5B71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D78D32D7-B695-66C5-FF17-2CD871BEA15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5545ADDB-814E-8179-46F7-1BFA1569BF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4D1D7D6C-7131-7135-AB9F-3FB409B9F9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94B9C730-F826-22F5-B826-B8710BBA509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BF56610C-4E40-9091-7E1E-5B4EE7C289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1675CF87-7546-51A3-C8AF-159E7BDDEFF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7DFF639B-93D3-2CE3-901B-47FD3939EA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0235BE1E-126E-BC99-8458-116B37C3B85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A8B1A07B-F35C-AB49-E07F-9F2B9331884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6D2E1CD6-E53A-6EFF-AEFA-223A1A2946A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4AD736F2-7612-FD10-B2C3-C8D4B08AE1A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1BE3DFFC-FFD3-9895-1A84-12B9BEF8A66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2F3E1406-95D5-87E4-4F1B-6752B76BAEA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8CF267C3-6497-AA07-3038-E8EF3E3955D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F8E00012-FC2F-8CBE-A19A-FECB15FA4AB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217B7802-EB44-2643-EDFB-2D66C37D3AE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FD2030-4EE4-5137-0336-75DEB759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dirty="0" smtClean="0">
                <a:ea typeface="+mj-lt"/>
                <a:cs typeface="+mj-lt"/>
              </a:rPr>
              <a:t>Konstrukcje niepoprawne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7DCF82B-1D41-D8B5-C648-B6F1C19CE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942" y="2489240"/>
            <a:ext cx="9159255" cy="117610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buNone/>
            </a:pPr>
            <a:r>
              <a:rPr lang="pl-PL" sz="2800" dirty="0" smtClean="0"/>
              <a:t/>
            </a:r>
            <a:br>
              <a:rPr lang="pl-PL" sz="2800" dirty="0" smtClean="0"/>
            </a:br>
            <a:endParaRPr lang="en-US" dirty="0"/>
          </a:p>
        </p:txBody>
      </p:sp>
      <p:grpSp>
        <p:nvGrpSpPr>
          <p:cNvPr id="6" name="Group 40">
            <a:extLst>
              <a:ext uri="{FF2B5EF4-FFF2-40B4-BE49-F238E27FC236}">
                <a16:creationId xmlns="" xmlns:a16="http://schemas.microsoft.com/office/drawing/2014/main" id="{FC2C8388-EE5E-6803-5CFB-FBDAAAC2F26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83D36B9B-9B40-ED6E-4171-2E98962087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13E4DB7A-8B12-1AF6-D970-F3C8C0DC86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2856F92C-D091-7311-A5FF-8FBB12D0C7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D0BF28B0-35F7-8240-0BE1-9CC7480015D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53F7FD6F-9174-9F4F-A0F2-8880FAE4974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592BF217-6D25-A771-004D-CACF1501D8C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BF86DF80-FDDE-AA11-7C4B-E2BC390587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92976934-2A6D-F6EA-F1DB-557148BF03A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5FF5D36F-7903-CC6A-8D93-1CACE1A6319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E7785588-9273-4C78-B62F-17FB95254F3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Picture 3" descr="Ikona formatu">
            <a:extLst>
              <a:ext uri="{FF2B5EF4-FFF2-40B4-BE49-F238E27FC236}">
                <a16:creationId xmlns="" xmlns:a16="http://schemas.microsoft.com/office/drawing/2014/main" id="{0BF27871-FA09-906D-A9BC-945BCE209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15" y="195865"/>
            <a:ext cx="1532529" cy="1521156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0530" y="1885950"/>
            <a:ext cx="10229850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81039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CD0D2F77-53D4-1B9F-6727-78DB43AAD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70110FE1-BA1C-F8F9-C829-427C665063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4A1811CA-08AC-DFD2-45DA-6B054355DE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1">
            <a:extLst>
              <a:ext uri="{FF2B5EF4-FFF2-40B4-BE49-F238E27FC236}">
                <a16:creationId xmlns="" xmlns:a16="http://schemas.microsoft.com/office/drawing/2014/main" id="{410FECE1-CB93-528C-F4DD-09FBCB7C88E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E50E1EB3-F509-0972-37CE-EC6B0055236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6AA98982-8344-1CFE-A731-4E4E355A6A7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AD8A9B97-DE71-1958-ACFB-4EB9142E16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9B3E971F-977E-AA4D-BF5B-4AE1D97A1C2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597C57CD-C6AE-815A-9BFA-5A2C2A0C8F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5FD2C484-077C-A346-2377-9B4DD248A90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45B235CC-2756-2ADA-35FA-699F7A7019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44BE1A3D-500F-2877-21A8-3AF23C718EB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032A8966-6533-E8E3-1197-C5AF1F2563E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235097F3-D2FE-6BAA-CF8C-6792B545845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1533FDCA-803C-4348-EC88-F94BA0B5B71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D78D32D7-B695-66C5-FF17-2CD871BEA15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5545ADDB-814E-8179-46F7-1BFA1569BF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4D1D7D6C-7131-7135-AB9F-3FB409B9F9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94B9C730-F826-22F5-B826-B8710BBA509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BF56610C-4E40-9091-7E1E-5B4EE7C289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1675CF87-7546-51A3-C8AF-159E7BDDEFF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7DFF639B-93D3-2CE3-901B-47FD3939EA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0235BE1E-126E-BC99-8458-116B37C3B85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A8B1A07B-F35C-AB49-E07F-9F2B9331884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6D2E1CD6-E53A-6EFF-AEFA-223A1A2946A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4AD736F2-7612-FD10-B2C3-C8D4B08AE1A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1BE3DFFC-FFD3-9895-1A84-12B9BEF8A66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2F3E1406-95D5-87E4-4F1B-6752B76BAEA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8CF267C3-6497-AA07-3038-E8EF3E3955D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F8E00012-FC2F-8CBE-A19A-FECB15FA4AB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217B7802-EB44-2643-EDFB-2D66C37D3AE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FD2030-4EE4-5137-0336-75DEB759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dirty="0" smtClean="0"/>
              <a:t>Wielkość liter w nazwach znaczników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7DCF82B-1D41-D8B5-C648-B6F1C19CE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942" y="2489240"/>
            <a:ext cx="9159255" cy="117610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buNone/>
            </a:pPr>
            <a:r>
              <a:rPr lang="pl-PL" sz="2800" dirty="0" smtClean="0"/>
              <a:t/>
            </a:r>
            <a:br>
              <a:rPr lang="pl-PL" sz="2800" dirty="0" smtClean="0"/>
            </a:br>
            <a:endParaRPr lang="en-US" dirty="0"/>
          </a:p>
        </p:txBody>
      </p:sp>
      <p:grpSp>
        <p:nvGrpSpPr>
          <p:cNvPr id="6" name="Group 40">
            <a:extLst>
              <a:ext uri="{FF2B5EF4-FFF2-40B4-BE49-F238E27FC236}">
                <a16:creationId xmlns="" xmlns:a16="http://schemas.microsoft.com/office/drawing/2014/main" id="{FC2C8388-EE5E-6803-5CFB-FBDAAAC2F26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83D36B9B-9B40-ED6E-4171-2E98962087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13E4DB7A-8B12-1AF6-D970-F3C8C0DC86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2856F92C-D091-7311-A5FF-8FBB12D0C7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D0BF28B0-35F7-8240-0BE1-9CC7480015D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53F7FD6F-9174-9F4F-A0F2-8880FAE4974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592BF217-6D25-A771-004D-CACF1501D8C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BF86DF80-FDDE-AA11-7C4B-E2BC390587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92976934-2A6D-F6EA-F1DB-557148BF03A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5FF5D36F-7903-CC6A-8D93-1CACE1A6319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E7785588-9273-4C78-B62F-17FB95254F3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Picture 3" descr="Ikona formatu">
            <a:extLst>
              <a:ext uri="{FF2B5EF4-FFF2-40B4-BE49-F238E27FC236}">
                <a16:creationId xmlns="" xmlns:a16="http://schemas.microsoft.com/office/drawing/2014/main" id="{0BF27871-FA09-906D-A9BC-945BCE209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15" y="195865"/>
            <a:ext cx="1532529" cy="1521156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84382" y="2079192"/>
            <a:ext cx="441960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3" name="pole tekstowe 52"/>
          <p:cNvSpPr txBox="1"/>
          <p:nvPr/>
        </p:nvSpPr>
        <p:spPr>
          <a:xfrm>
            <a:off x="6225309" y="3639127"/>
            <a:ext cx="53663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smtClean="0"/>
              <a:t>Najlepiej nie umieszczać białych znaków wewnątrz znaczników (o ile nie jest to konieczne). Nie stanowi to żadnego istotnego ograniczenia, a uchroni Cię przed trudnymi do odnalezienia błędami.</a:t>
            </a:r>
            <a:endParaRPr lang="pl-PL" sz="2800" dirty="0"/>
          </a:p>
        </p:txBody>
      </p:sp>
    </p:spTree>
    <p:extLst>
      <p:ext uri="{BB962C8B-B14F-4D97-AF65-F5344CB8AC3E}">
        <p14:creationId xmlns="" xmlns:p14="http://schemas.microsoft.com/office/powerpoint/2010/main" val="2581039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CD0D2F77-53D4-1B9F-6727-78DB43AAD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70110FE1-BA1C-F8F9-C829-427C665063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4A1811CA-08AC-DFD2-45DA-6B054355DE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1">
            <a:extLst>
              <a:ext uri="{FF2B5EF4-FFF2-40B4-BE49-F238E27FC236}">
                <a16:creationId xmlns="" xmlns:a16="http://schemas.microsoft.com/office/drawing/2014/main" id="{410FECE1-CB93-528C-F4DD-09FBCB7C88E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E50E1EB3-F509-0972-37CE-EC6B0055236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6AA98982-8344-1CFE-A731-4E4E355A6A7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AD8A9B97-DE71-1958-ACFB-4EB9142E16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9B3E971F-977E-AA4D-BF5B-4AE1D97A1C2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597C57CD-C6AE-815A-9BFA-5A2C2A0C8F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5FD2C484-077C-A346-2377-9B4DD248A90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45B235CC-2756-2ADA-35FA-699F7A7019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44BE1A3D-500F-2877-21A8-3AF23C718EB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032A8966-6533-E8E3-1197-C5AF1F2563E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235097F3-D2FE-6BAA-CF8C-6792B545845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1533FDCA-803C-4348-EC88-F94BA0B5B71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D78D32D7-B695-66C5-FF17-2CD871BEA15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5545ADDB-814E-8179-46F7-1BFA1569BF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4D1D7D6C-7131-7135-AB9F-3FB409B9F9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94B9C730-F826-22F5-B826-B8710BBA509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BF56610C-4E40-9091-7E1E-5B4EE7C289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1675CF87-7546-51A3-C8AF-159E7BDDEFF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7DFF639B-93D3-2CE3-901B-47FD3939EA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0235BE1E-126E-BC99-8458-116B37C3B85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A8B1A07B-F35C-AB49-E07F-9F2B9331884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6D2E1CD6-E53A-6EFF-AEFA-223A1A2946A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4AD736F2-7612-FD10-B2C3-C8D4B08AE1A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1BE3DFFC-FFD3-9895-1A84-12B9BEF8A66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2F3E1406-95D5-87E4-4F1B-6752B76BAEA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8CF267C3-6497-AA07-3038-E8EF3E3955D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F8E00012-FC2F-8CBE-A19A-FECB15FA4AB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217B7802-EB44-2643-EDFB-2D66C37D3AE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FD2030-4EE4-5137-0336-75DEB759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dirty="0" smtClean="0"/>
              <a:t>Białe znaki wewnątrz znaczników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7DCF82B-1D41-D8B5-C648-B6F1C19CE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942" y="2489240"/>
            <a:ext cx="9159255" cy="117610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buNone/>
            </a:pPr>
            <a:r>
              <a:rPr lang="pl-PL" sz="2800" dirty="0" smtClean="0"/>
              <a:t/>
            </a:r>
            <a:br>
              <a:rPr lang="pl-PL" sz="2800" dirty="0" smtClean="0"/>
            </a:br>
            <a:endParaRPr lang="en-US" dirty="0"/>
          </a:p>
        </p:txBody>
      </p:sp>
      <p:grpSp>
        <p:nvGrpSpPr>
          <p:cNvPr id="6" name="Group 40">
            <a:extLst>
              <a:ext uri="{FF2B5EF4-FFF2-40B4-BE49-F238E27FC236}">
                <a16:creationId xmlns="" xmlns:a16="http://schemas.microsoft.com/office/drawing/2014/main" id="{FC2C8388-EE5E-6803-5CFB-FBDAAAC2F26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83D36B9B-9B40-ED6E-4171-2E98962087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13E4DB7A-8B12-1AF6-D970-F3C8C0DC86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2856F92C-D091-7311-A5FF-8FBB12D0C7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D0BF28B0-35F7-8240-0BE1-9CC7480015D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53F7FD6F-9174-9F4F-A0F2-8880FAE4974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592BF217-6D25-A771-004D-CACF1501D8C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BF86DF80-FDDE-AA11-7C4B-E2BC390587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92976934-2A6D-F6EA-F1DB-557148BF03A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5FF5D36F-7903-CC6A-8D93-1CACE1A6319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E7785588-9273-4C78-B62F-17FB95254F3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Picture 3" descr="Ikona formatu">
            <a:extLst>
              <a:ext uri="{FF2B5EF4-FFF2-40B4-BE49-F238E27FC236}">
                <a16:creationId xmlns="" xmlns:a16="http://schemas.microsoft.com/office/drawing/2014/main" id="{0BF27871-FA09-906D-A9BC-945BCE209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15" y="195865"/>
            <a:ext cx="1532529" cy="1521156"/>
          </a:xfrm>
          <a:prstGeom prst="rect">
            <a:avLst/>
          </a:prstGeom>
        </p:spPr>
      </p:pic>
      <p:sp>
        <p:nvSpPr>
          <p:cNvPr id="52" name="pole tekstowe 51"/>
          <p:cNvSpPr txBox="1"/>
          <p:nvPr/>
        </p:nvSpPr>
        <p:spPr>
          <a:xfrm>
            <a:off x="1588655" y="2050473"/>
            <a:ext cx="9458036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smtClean="0"/>
              <a:t>Nazwy znaczników możesz zapisywać literami dowolnej wielkości. Wszystkie poniższe przykłady są poprawne: PRZYKŁAD POPRAWNY NIEZALECANY </a:t>
            </a:r>
          </a:p>
          <a:p>
            <a:r>
              <a:rPr lang="pl-PL" sz="3200" dirty="0" smtClean="0"/>
              <a:t>&lt;STRONG&gt;</a:t>
            </a:r>
          </a:p>
          <a:p>
            <a:r>
              <a:rPr lang="pl-PL" sz="3200" dirty="0" smtClean="0"/>
              <a:t>&lt;</a:t>
            </a:r>
            <a:r>
              <a:rPr lang="pl-PL" sz="3200" dirty="0" err="1" smtClean="0"/>
              <a:t>Strong</a:t>
            </a:r>
            <a:r>
              <a:rPr lang="pl-PL" sz="3200" dirty="0" smtClean="0"/>
              <a:t>&gt;</a:t>
            </a:r>
          </a:p>
          <a:p>
            <a:r>
              <a:rPr lang="pl-PL" sz="3200" dirty="0" smtClean="0"/>
              <a:t>&lt;</a:t>
            </a:r>
            <a:r>
              <a:rPr lang="pl-PL" sz="3200" dirty="0" err="1" smtClean="0"/>
              <a:t>STRong</a:t>
            </a:r>
            <a:r>
              <a:rPr lang="pl-PL" sz="3200" dirty="0" smtClean="0"/>
              <a:t>&gt;</a:t>
            </a:r>
          </a:p>
          <a:p>
            <a:r>
              <a:rPr lang="pl-PL" sz="3200" dirty="0" smtClean="0"/>
              <a:t>PRZYKŁAD POPRAWNY ZALECANY </a:t>
            </a:r>
          </a:p>
          <a:p>
            <a:r>
              <a:rPr lang="pl-PL" sz="3200" dirty="0" smtClean="0"/>
              <a:t>&lt;</a:t>
            </a:r>
            <a:r>
              <a:rPr lang="pl-PL" sz="3200" dirty="0" err="1" smtClean="0"/>
              <a:t>strong</a:t>
            </a:r>
            <a:r>
              <a:rPr lang="pl-PL" sz="3200" dirty="0" smtClean="0"/>
              <a:t>&gt;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2581039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CD0D2F77-53D4-1B9F-6727-78DB43AAD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70110FE1-BA1C-F8F9-C829-427C665063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4A1811CA-08AC-DFD2-45DA-6B054355DE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1">
            <a:extLst>
              <a:ext uri="{FF2B5EF4-FFF2-40B4-BE49-F238E27FC236}">
                <a16:creationId xmlns="" xmlns:a16="http://schemas.microsoft.com/office/drawing/2014/main" id="{410FECE1-CB93-528C-F4DD-09FBCB7C88E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E50E1EB3-F509-0972-37CE-EC6B0055236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6AA98982-8344-1CFE-A731-4E4E355A6A7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AD8A9B97-DE71-1958-ACFB-4EB9142E16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9B3E971F-977E-AA4D-BF5B-4AE1D97A1C2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597C57CD-C6AE-815A-9BFA-5A2C2A0C8F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5FD2C484-077C-A346-2377-9B4DD248A90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45B235CC-2756-2ADA-35FA-699F7A7019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44BE1A3D-500F-2877-21A8-3AF23C718EB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032A8966-6533-E8E3-1197-C5AF1F2563E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235097F3-D2FE-6BAA-CF8C-6792B545845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1533FDCA-803C-4348-EC88-F94BA0B5B71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D78D32D7-B695-66C5-FF17-2CD871BEA15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5545ADDB-814E-8179-46F7-1BFA1569BF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4D1D7D6C-7131-7135-AB9F-3FB409B9F9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94B9C730-F826-22F5-B826-B8710BBA509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BF56610C-4E40-9091-7E1E-5B4EE7C289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1675CF87-7546-51A3-C8AF-159E7BDDEFF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7DFF639B-93D3-2CE3-901B-47FD3939EA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0235BE1E-126E-BC99-8458-116B37C3B85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A8B1A07B-F35C-AB49-E07F-9F2B9331884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6D2E1CD6-E53A-6EFF-AEFA-223A1A2946A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4AD736F2-7612-FD10-B2C3-C8D4B08AE1A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1BE3DFFC-FFD3-9895-1A84-12B9BEF8A66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2F3E1406-95D5-87E4-4F1B-6752B76BAEA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8CF267C3-6497-AA07-3038-E8EF3E3955D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F8E00012-FC2F-8CBE-A19A-FECB15FA4AB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217B7802-EB44-2643-EDFB-2D66C37D3AE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FD2030-4EE4-5137-0336-75DEB759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dirty="0" smtClean="0"/>
              <a:t>Zagnieżdżanie elementów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7DCF82B-1D41-D8B5-C648-B6F1C19CE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942" y="2489240"/>
            <a:ext cx="9159255" cy="117610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buNone/>
            </a:pPr>
            <a:r>
              <a:rPr lang="pl-PL" sz="2800" dirty="0" smtClean="0"/>
              <a:t/>
            </a:r>
            <a:br>
              <a:rPr lang="pl-PL" sz="2800" dirty="0" smtClean="0"/>
            </a:br>
            <a:endParaRPr lang="en-US" dirty="0"/>
          </a:p>
        </p:txBody>
      </p:sp>
      <p:grpSp>
        <p:nvGrpSpPr>
          <p:cNvPr id="6" name="Group 40">
            <a:extLst>
              <a:ext uri="{FF2B5EF4-FFF2-40B4-BE49-F238E27FC236}">
                <a16:creationId xmlns="" xmlns:a16="http://schemas.microsoft.com/office/drawing/2014/main" id="{FC2C8388-EE5E-6803-5CFB-FBDAAAC2F26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83D36B9B-9B40-ED6E-4171-2E98962087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13E4DB7A-8B12-1AF6-D970-F3C8C0DC86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2856F92C-D091-7311-A5FF-8FBB12D0C7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D0BF28B0-35F7-8240-0BE1-9CC7480015D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53F7FD6F-9174-9F4F-A0F2-8880FAE4974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592BF217-6D25-A771-004D-CACF1501D8C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BF86DF80-FDDE-AA11-7C4B-E2BC390587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92976934-2A6D-F6EA-F1DB-557148BF03A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5FF5D36F-7903-CC6A-8D93-1CACE1A6319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E7785588-9273-4C78-B62F-17FB95254F3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Picture 3" descr="Ikona formatu">
            <a:extLst>
              <a:ext uri="{FF2B5EF4-FFF2-40B4-BE49-F238E27FC236}">
                <a16:creationId xmlns="" xmlns:a16="http://schemas.microsoft.com/office/drawing/2014/main" id="{0BF27871-FA09-906D-A9BC-945BCE209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15" y="195865"/>
            <a:ext cx="1532529" cy="1521156"/>
          </a:xfrm>
          <a:prstGeom prst="rect">
            <a:avLst/>
          </a:prstGeom>
        </p:spPr>
      </p:pic>
      <p:sp>
        <p:nvSpPr>
          <p:cNvPr id="52" name="pole tekstowe 51"/>
          <p:cNvSpPr txBox="1"/>
          <p:nvPr/>
        </p:nvSpPr>
        <p:spPr>
          <a:xfrm>
            <a:off x="1588655" y="2050473"/>
            <a:ext cx="94580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smtClean="0"/>
              <a:t>Elementy języka HTML5 mogą być zagnieżdżane. Oznacza to, że jeden element może być umieszczony wewnątrz drugiego: </a:t>
            </a:r>
          </a:p>
          <a:p>
            <a:r>
              <a:rPr lang="pl-PL" sz="3200" b="1" dirty="0" smtClean="0"/>
              <a:t>&lt;</a:t>
            </a:r>
            <a:r>
              <a:rPr lang="pl-PL" sz="3200" b="1" dirty="0" err="1" smtClean="0"/>
              <a:t>p&gt;&lt;strong&gt;TAK</a:t>
            </a:r>
            <a:r>
              <a:rPr lang="pl-PL" sz="3200" b="1" dirty="0" smtClean="0"/>
              <a:t>&lt;/</a:t>
            </a:r>
            <a:r>
              <a:rPr lang="pl-PL" sz="3200" b="1" dirty="0" err="1" smtClean="0"/>
              <a:t>strong</a:t>
            </a:r>
            <a:r>
              <a:rPr lang="pl-PL" sz="3200" b="1" dirty="0" smtClean="0"/>
              <a:t>&gt;&lt;/p&gt;</a:t>
            </a:r>
          </a:p>
          <a:p>
            <a:endParaRPr lang="pl-PL" sz="3200" dirty="0" smtClean="0"/>
          </a:p>
          <a:p>
            <a:r>
              <a:rPr lang="pl-PL" sz="3200" dirty="0" smtClean="0"/>
              <a:t>W powyższym przykładzie występują dwa elementy: element p oraz element </a:t>
            </a:r>
            <a:r>
              <a:rPr lang="pl-PL" sz="3200" dirty="0" err="1" smtClean="0"/>
              <a:t>strong</a:t>
            </a:r>
            <a:r>
              <a:rPr lang="pl-PL" sz="3200" dirty="0" smtClean="0"/>
              <a:t>, przy czym element </a:t>
            </a:r>
            <a:r>
              <a:rPr lang="pl-PL" sz="3200" dirty="0" err="1" smtClean="0"/>
              <a:t>strong</a:t>
            </a:r>
            <a:r>
              <a:rPr lang="pl-PL" sz="3200" dirty="0" smtClean="0"/>
              <a:t> jest zawarty wewnątrz elementu p. Mówimy, że element p jest rodzicem, a element </a:t>
            </a:r>
            <a:r>
              <a:rPr lang="pl-PL" sz="3200" dirty="0" err="1" smtClean="0"/>
              <a:t>strong</a:t>
            </a:r>
            <a:r>
              <a:rPr lang="pl-PL" sz="3200" dirty="0" smtClean="0"/>
              <a:t> — dzieckiem.</a:t>
            </a:r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2581039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B448F0-DA06-4165-AB5F-4330A20E06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92D83638-A467-411A-9C31-FE9A111CD8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2576BCDF-119F-4EB5-83D7-ED823C93EB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43D63E8F-FD8A-4CE3-B7C9-3E9E2B66B5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D107D890-1831-46D8-90FB-F2FC0B2884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02440904-A4EC-4F72-8E22-AAF4D9DB5C1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625E9C1F-1569-416B-A85C-FA143487225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3A186C77-43BF-4B1B-8170-48944F3057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FA8D72C1-8526-44B4-9333-5E0057ECCA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790E4BA0-9C47-48B6-AA4A-8FC22DA954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FD051475-431F-4B9D-94C6-7B49A69582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82255D2F-85A1-4A19-8BC4-EB2715F36CC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EBC3A004-9794-4EFA-83F0-989248797CD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6EFD9FC3-E11A-44E3-BCAC-A07F3C601F2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AB6AB6F7-6592-4028-B349-1C0E53A29C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6C2415E6-F914-4C11-B48B-4910AA6CA6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2412013C-072A-489E-851A-CFEF91A9A6A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DE93DF9F-296F-4DE4-8813-D8C04DE4CFC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F440D966-5030-460C-9916-BF9B9154218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1EFE245D-BA05-4F4D-A6E8-40739F48E76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ED67811C-F735-441C-98A6-2517EC099A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3070FC44-32F9-470F-A131-868F3F1DB7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95FB52C7-C779-4E3F-978C-4595FEF868F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D4EB1759-62AC-4B24-9DC6-E4F8737E89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7BF6FB39-864B-4F58-86E8-790E16FB3C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5FE4FA46-B51C-43DA-87FC-2644ED117A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25DD1322-2D3A-4E7B-B23B-B4F96E02C2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6E4FFBEB-52BB-494D-AD99-A0F072AB6F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7DE92406-3F65-4333-BAAA-A9A7B5AEE91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B8B0FFC4-D1BB-4BB9-A224-BB78BFD338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9C7CD8-7BF4-9729-8F48-30EE9009F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ea typeface="+mj-lt"/>
                <a:cs typeface="+mj-lt"/>
              </a:rPr>
              <a:t>Plan </a:t>
            </a:r>
            <a:r>
              <a:rPr lang="en-US" sz="4000" dirty="0" err="1">
                <a:ea typeface="+mj-lt"/>
                <a:cs typeface="+mj-lt"/>
              </a:rPr>
              <a:t>wykładu</a:t>
            </a:r>
            <a:r>
              <a:rPr lang="en-US" sz="4000">
                <a:ea typeface="+mj-lt"/>
                <a:cs typeface="+mj-lt"/>
              </a:rPr>
              <a:t> (sylabus)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186EE78-D3D2-6DE0-D7AF-D0790DCC7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pPr marL="457200" indent="-457200">
              <a:buAutoNum type="arabicPeriod"/>
            </a:pPr>
            <a:r>
              <a:rPr lang="en-US" dirty="0" err="1">
                <a:ea typeface="+mn-lt"/>
                <a:cs typeface="+mn-lt"/>
              </a:rPr>
              <a:t>Składnia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języka</a:t>
            </a:r>
            <a:r>
              <a:rPr lang="en-US" dirty="0">
                <a:ea typeface="+mn-lt"/>
                <a:cs typeface="+mn-lt"/>
              </a:rPr>
              <a:t> HTML.</a:t>
            </a:r>
            <a:endParaRPr lang="en-US" dirty="0" err="1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US" dirty="0" err="1">
                <a:ea typeface="+mn-lt"/>
                <a:cs typeface="+mn-lt"/>
              </a:rPr>
              <a:t>Tchnologia</a:t>
            </a:r>
            <a:r>
              <a:rPr lang="en-US" dirty="0">
                <a:ea typeface="+mn-lt"/>
                <a:cs typeface="+mn-lt"/>
              </a:rPr>
              <a:t> CSS. </a:t>
            </a:r>
          </a:p>
          <a:p>
            <a:pPr marL="457200" indent="-457200">
              <a:buAutoNum type="arabicPeriod"/>
            </a:pP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Koncepcja</a:t>
            </a:r>
            <a:r>
              <a:rPr lang="en-US" dirty="0">
                <a:ea typeface="+mn-lt"/>
                <a:cs typeface="+mn-lt"/>
              </a:rPr>
              <a:t> RWD – </a:t>
            </a:r>
            <a:r>
              <a:rPr lang="en-US" dirty="0" err="1">
                <a:ea typeface="+mn-lt"/>
                <a:cs typeface="+mn-lt"/>
              </a:rPr>
              <a:t>responsywnych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stron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internetowych</a:t>
            </a:r>
            <a:r>
              <a:rPr lang="en-US" dirty="0">
                <a:ea typeface="+mn-lt"/>
                <a:cs typeface="+mn-lt"/>
              </a:rPr>
              <a:t>. </a:t>
            </a:r>
          </a:p>
          <a:p>
            <a:pPr marL="457200" indent="-457200">
              <a:buAutoNum type="arabicPeriod"/>
            </a:pPr>
            <a:r>
              <a:rPr lang="en-US" dirty="0">
                <a:ea typeface="+mn-lt"/>
                <a:cs typeface="+mn-lt"/>
              </a:rPr>
              <a:t>Flexbox </a:t>
            </a:r>
            <a:r>
              <a:rPr lang="en-US" dirty="0" err="1">
                <a:ea typeface="+mn-lt"/>
                <a:cs typeface="+mn-lt"/>
              </a:rPr>
              <a:t>oraz</a:t>
            </a:r>
            <a:r>
              <a:rPr lang="en-US" dirty="0">
                <a:ea typeface="+mn-lt"/>
                <a:cs typeface="+mn-lt"/>
              </a:rPr>
              <a:t> Grid</a:t>
            </a:r>
            <a:r>
              <a:rPr lang="en-US" dirty="0" smtClean="0">
                <a:ea typeface="+mn-lt"/>
                <a:cs typeface="+mn-lt"/>
              </a:rPr>
              <a:t>.</a:t>
            </a:r>
            <a:endParaRPr lang="pl-PL" dirty="0" smtClean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pl-PL" dirty="0" err="1" smtClean="0">
                <a:ea typeface="+mn-lt"/>
                <a:cs typeface="+mn-lt"/>
              </a:rPr>
              <a:t>Figma</a:t>
            </a:r>
            <a:r>
              <a:rPr lang="pl-PL" dirty="0" smtClean="0">
                <a:ea typeface="+mn-lt"/>
                <a:cs typeface="+mn-lt"/>
              </a:rPr>
              <a:t>, </a:t>
            </a:r>
            <a:r>
              <a:rPr lang="pl-PL" dirty="0" err="1" smtClean="0">
                <a:ea typeface="+mn-lt"/>
                <a:cs typeface="+mn-lt"/>
              </a:rPr>
              <a:t>bootstrap</a:t>
            </a: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8DB4BB99-C854-45F9-BED1-63D15E3A24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5D1CCC4C-284C-4BF6-97D9-D974674634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35D82D1B-EB09-4028-9107-D60B547C7B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1389EE93-8059-437E-8507-7557AD68FB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377C05DC-75FF-4426-A34F-DBF0C7E7BEF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03D385C8-866D-437D-91B1-2E3ECDD88E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3F649CBB-748F-4C79-A14F-C531C40B08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7F4622C0-84AF-41F1-9128-FE73CADD36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CC6F29C1-A471-4CDE-8C21-E4B15C5EF47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67F5B7DA-86C7-4AE0-96B6-D7F5AA51E21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0FA481E3-0439-484A-AC9B-19D58B98E4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="" xmlns:p14="http://schemas.microsoft.com/office/powerpoint/2010/main" val="3868322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CD0D2F77-53D4-1B9F-6727-78DB43AAD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70110FE1-BA1C-F8F9-C829-427C665063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4A1811CA-08AC-DFD2-45DA-6B054355DE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1">
            <a:extLst>
              <a:ext uri="{FF2B5EF4-FFF2-40B4-BE49-F238E27FC236}">
                <a16:creationId xmlns="" xmlns:a16="http://schemas.microsoft.com/office/drawing/2014/main" id="{410FECE1-CB93-528C-F4DD-09FBCB7C88E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E50E1EB3-F509-0972-37CE-EC6B0055236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6AA98982-8344-1CFE-A731-4E4E355A6A7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AD8A9B97-DE71-1958-ACFB-4EB9142E16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9B3E971F-977E-AA4D-BF5B-4AE1D97A1C2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597C57CD-C6AE-815A-9BFA-5A2C2A0C8F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5FD2C484-077C-A346-2377-9B4DD248A90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45B235CC-2756-2ADA-35FA-699F7A7019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44BE1A3D-500F-2877-21A8-3AF23C718EB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032A8966-6533-E8E3-1197-C5AF1F2563E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235097F3-D2FE-6BAA-CF8C-6792B545845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1533FDCA-803C-4348-EC88-F94BA0B5B71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D78D32D7-B695-66C5-FF17-2CD871BEA15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5545ADDB-814E-8179-46F7-1BFA1569BF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4D1D7D6C-7131-7135-AB9F-3FB409B9F9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94B9C730-F826-22F5-B826-B8710BBA509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BF56610C-4E40-9091-7E1E-5B4EE7C289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1675CF87-7546-51A3-C8AF-159E7BDDEFF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7DFF639B-93D3-2CE3-901B-47FD3939EA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0235BE1E-126E-BC99-8458-116B37C3B85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A8B1A07B-F35C-AB49-E07F-9F2B9331884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6D2E1CD6-E53A-6EFF-AEFA-223A1A2946A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4AD736F2-7612-FD10-B2C3-C8D4B08AE1A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1BE3DFFC-FFD3-9895-1A84-12B9BEF8A66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2F3E1406-95D5-87E4-4F1B-6752B76BAEA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8CF267C3-6497-AA07-3038-E8EF3E3955D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F8E00012-FC2F-8CBE-A19A-FECB15FA4AB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217B7802-EB44-2643-EDFB-2D66C37D3AE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FD2030-4EE4-5137-0336-75DEB759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dirty="0" smtClean="0"/>
              <a:t>Znaki specjalne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7DCF82B-1D41-D8B5-C648-B6F1C19CE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942" y="2489240"/>
            <a:ext cx="9159255" cy="117610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buNone/>
            </a:pPr>
            <a:r>
              <a:rPr lang="pl-PL" sz="2800" dirty="0" smtClean="0"/>
              <a:t/>
            </a:r>
            <a:br>
              <a:rPr lang="pl-PL" sz="2800" dirty="0" smtClean="0"/>
            </a:br>
            <a:endParaRPr lang="en-US" dirty="0"/>
          </a:p>
        </p:txBody>
      </p:sp>
      <p:grpSp>
        <p:nvGrpSpPr>
          <p:cNvPr id="6" name="Group 40">
            <a:extLst>
              <a:ext uri="{FF2B5EF4-FFF2-40B4-BE49-F238E27FC236}">
                <a16:creationId xmlns="" xmlns:a16="http://schemas.microsoft.com/office/drawing/2014/main" id="{FC2C8388-EE5E-6803-5CFB-FBDAAAC2F26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83D36B9B-9B40-ED6E-4171-2E98962087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13E4DB7A-8B12-1AF6-D970-F3C8C0DC86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2856F92C-D091-7311-A5FF-8FBB12D0C7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D0BF28B0-35F7-8240-0BE1-9CC7480015D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53F7FD6F-9174-9F4F-A0F2-8880FAE4974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592BF217-6D25-A771-004D-CACF1501D8C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BF86DF80-FDDE-AA11-7C4B-E2BC390587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92976934-2A6D-F6EA-F1DB-557148BF03A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5FF5D36F-7903-CC6A-8D93-1CACE1A6319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E7785588-9273-4C78-B62F-17FB95254F3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Picture 3" descr="Ikona formatu">
            <a:extLst>
              <a:ext uri="{FF2B5EF4-FFF2-40B4-BE49-F238E27FC236}">
                <a16:creationId xmlns="" xmlns:a16="http://schemas.microsoft.com/office/drawing/2014/main" id="{0BF27871-FA09-906D-A9BC-945BCE209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15" y="195865"/>
            <a:ext cx="1532529" cy="1521156"/>
          </a:xfrm>
          <a:prstGeom prst="rect">
            <a:avLst/>
          </a:prstGeom>
        </p:spPr>
      </p:pic>
      <p:sp>
        <p:nvSpPr>
          <p:cNvPr id="52" name="pole tekstowe 51"/>
          <p:cNvSpPr txBox="1"/>
          <p:nvPr/>
        </p:nvSpPr>
        <p:spPr>
          <a:xfrm>
            <a:off x="1588655" y="1841242"/>
            <a:ext cx="945803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smtClean="0"/>
              <a:t>Z uwagi na to, że znaki &lt; oraz &gt; służą do zapisu znaczników, wprowadzenie nierówności: </a:t>
            </a:r>
          </a:p>
          <a:p>
            <a:r>
              <a:rPr lang="pl-PL" sz="3200" b="1" dirty="0" smtClean="0"/>
              <a:t>PRZYKŁAD NIEPOPRAWNY </a:t>
            </a:r>
          </a:p>
          <a:p>
            <a:r>
              <a:rPr lang="pl-PL" sz="3200" b="1" dirty="0" err="1" smtClean="0"/>
              <a:t>X&lt;y</a:t>
            </a:r>
            <a:r>
              <a:rPr lang="pl-PL" sz="3200" b="1" dirty="0" smtClean="0"/>
              <a:t>  a&gt;7</a:t>
            </a:r>
          </a:p>
          <a:p>
            <a:r>
              <a:rPr lang="pl-PL" sz="3200" dirty="0" smtClean="0"/>
              <a:t>w tekście strony WWW będzie prowadziło do dwuznaczności. Napis zostanie zinterpretowany jako znacznik. W jaki zatem sposób wprowadzić znak mniejszości tak, by został on potraktowany jako fragment tekstu? Służą do tego znaki specjalne (ang. </a:t>
            </a:r>
            <a:r>
              <a:rPr lang="pl-PL" sz="3200" dirty="0" err="1" smtClean="0"/>
              <a:t>character</a:t>
            </a:r>
            <a:r>
              <a:rPr lang="pl-PL" sz="3200" dirty="0" smtClean="0"/>
              <a:t> </a:t>
            </a:r>
            <a:r>
              <a:rPr lang="pl-PL" sz="3200" dirty="0" err="1" smtClean="0"/>
              <a:t>references</a:t>
            </a:r>
            <a:r>
              <a:rPr lang="pl-PL" sz="3200" dirty="0" smtClean="0"/>
              <a:t>).</a:t>
            </a:r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2581039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CD0D2F77-53D4-1B9F-6727-78DB43AAD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70110FE1-BA1C-F8F9-C829-427C665063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4A1811CA-08AC-DFD2-45DA-6B054355DE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1">
            <a:extLst>
              <a:ext uri="{FF2B5EF4-FFF2-40B4-BE49-F238E27FC236}">
                <a16:creationId xmlns="" xmlns:a16="http://schemas.microsoft.com/office/drawing/2014/main" id="{410FECE1-CB93-528C-F4DD-09FBCB7C88E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E50E1EB3-F509-0972-37CE-EC6B0055236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6AA98982-8344-1CFE-A731-4E4E355A6A7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AD8A9B97-DE71-1958-ACFB-4EB9142E16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9B3E971F-977E-AA4D-BF5B-4AE1D97A1C2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597C57CD-C6AE-815A-9BFA-5A2C2A0C8F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5FD2C484-077C-A346-2377-9B4DD248A90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45B235CC-2756-2ADA-35FA-699F7A7019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44BE1A3D-500F-2877-21A8-3AF23C718EB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032A8966-6533-E8E3-1197-C5AF1F2563E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235097F3-D2FE-6BAA-CF8C-6792B545845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1533FDCA-803C-4348-EC88-F94BA0B5B71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D78D32D7-B695-66C5-FF17-2CD871BEA15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5545ADDB-814E-8179-46F7-1BFA1569BF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4D1D7D6C-7131-7135-AB9F-3FB409B9F9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94B9C730-F826-22F5-B826-B8710BBA509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BF56610C-4E40-9091-7E1E-5B4EE7C289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1675CF87-7546-51A3-C8AF-159E7BDDEFF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7DFF639B-93D3-2CE3-901B-47FD3939EA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0235BE1E-126E-BC99-8458-116B37C3B85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A8B1A07B-F35C-AB49-E07F-9F2B9331884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6D2E1CD6-E53A-6EFF-AEFA-223A1A2946A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4AD736F2-7612-FD10-B2C3-C8D4B08AE1A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1BE3DFFC-FFD3-9895-1A84-12B9BEF8A66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2F3E1406-95D5-87E4-4F1B-6752B76BAEA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8CF267C3-6497-AA07-3038-E8EF3E3955D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F8E00012-FC2F-8CBE-A19A-FECB15FA4AB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217B7802-EB44-2643-EDFB-2D66C37D3AE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FD2030-4EE4-5137-0336-75DEB759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dirty="0" smtClean="0"/>
              <a:t>Znaki specjalne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7DCF82B-1D41-D8B5-C648-B6F1C19CE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942" y="2489240"/>
            <a:ext cx="9159255" cy="117610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buNone/>
            </a:pPr>
            <a:r>
              <a:rPr lang="pl-PL" sz="2800" dirty="0" smtClean="0"/>
              <a:t/>
            </a:r>
            <a:br>
              <a:rPr lang="pl-PL" sz="2800" dirty="0" smtClean="0"/>
            </a:br>
            <a:endParaRPr lang="en-US" dirty="0"/>
          </a:p>
        </p:txBody>
      </p:sp>
      <p:grpSp>
        <p:nvGrpSpPr>
          <p:cNvPr id="6" name="Group 40">
            <a:extLst>
              <a:ext uri="{FF2B5EF4-FFF2-40B4-BE49-F238E27FC236}">
                <a16:creationId xmlns="" xmlns:a16="http://schemas.microsoft.com/office/drawing/2014/main" id="{FC2C8388-EE5E-6803-5CFB-FBDAAAC2F26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83D36B9B-9B40-ED6E-4171-2E98962087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13E4DB7A-8B12-1AF6-D970-F3C8C0DC86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2856F92C-D091-7311-A5FF-8FBB12D0C7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D0BF28B0-35F7-8240-0BE1-9CC7480015D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53F7FD6F-9174-9F4F-A0F2-8880FAE4974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592BF217-6D25-A771-004D-CACF1501D8C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BF86DF80-FDDE-AA11-7C4B-E2BC390587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92976934-2A6D-F6EA-F1DB-557148BF03A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5FF5D36F-7903-CC6A-8D93-1CACE1A6319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E7785588-9273-4C78-B62F-17FB95254F3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Picture 3" descr="Ikona formatu">
            <a:extLst>
              <a:ext uri="{FF2B5EF4-FFF2-40B4-BE49-F238E27FC236}">
                <a16:creationId xmlns="" xmlns:a16="http://schemas.microsoft.com/office/drawing/2014/main" id="{0BF27871-FA09-906D-A9BC-945BCE209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15" y="195865"/>
            <a:ext cx="1532529" cy="1521156"/>
          </a:xfrm>
          <a:prstGeom prst="rect">
            <a:avLst/>
          </a:prstGeom>
        </p:spPr>
      </p:pic>
      <p:sp>
        <p:nvSpPr>
          <p:cNvPr id="52" name="pole tekstowe 51"/>
          <p:cNvSpPr txBox="1"/>
          <p:nvPr/>
        </p:nvSpPr>
        <p:spPr>
          <a:xfrm>
            <a:off x="1588655" y="1841242"/>
            <a:ext cx="94580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smtClean="0"/>
              <a:t>Zamiast znaku &lt; należy użyć napisu &amp;</a:t>
            </a:r>
            <a:r>
              <a:rPr lang="pl-PL" sz="3200" dirty="0" err="1" smtClean="0"/>
              <a:t>lt</a:t>
            </a:r>
            <a:r>
              <a:rPr lang="pl-PL" sz="3200" dirty="0" smtClean="0"/>
              <a:t>;  , a zamiast znaku &gt; — napisu  &amp;</a:t>
            </a:r>
            <a:r>
              <a:rPr lang="pl-PL" sz="3200" dirty="0" err="1" smtClean="0"/>
              <a:t>gt</a:t>
            </a:r>
            <a:r>
              <a:rPr lang="pl-PL" sz="3200" dirty="0" smtClean="0"/>
              <a:t>; . Poprzedni przykład po zastosowaniu znaków specjalnych ma postać: x &amp;</a:t>
            </a:r>
            <a:r>
              <a:rPr lang="pl-PL" sz="3200" dirty="0" err="1" smtClean="0"/>
              <a:t>lt</a:t>
            </a:r>
            <a:r>
              <a:rPr lang="pl-PL" sz="3200" dirty="0" smtClean="0"/>
              <a:t>; y a &amp;</a:t>
            </a:r>
            <a:r>
              <a:rPr lang="pl-PL" sz="3200" dirty="0" err="1" smtClean="0"/>
              <a:t>gt</a:t>
            </a:r>
            <a:r>
              <a:rPr lang="pl-PL" sz="3200" dirty="0" smtClean="0"/>
              <a:t>; 7</a:t>
            </a:r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2581039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CD0D2F77-53D4-1B9F-6727-78DB43AAD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70110FE1-BA1C-F8F9-C829-427C665063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4A1811CA-08AC-DFD2-45DA-6B054355DE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1">
            <a:extLst>
              <a:ext uri="{FF2B5EF4-FFF2-40B4-BE49-F238E27FC236}">
                <a16:creationId xmlns="" xmlns:a16="http://schemas.microsoft.com/office/drawing/2014/main" id="{410FECE1-CB93-528C-F4DD-09FBCB7C88E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E50E1EB3-F509-0972-37CE-EC6B0055236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6AA98982-8344-1CFE-A731-4E4E355A6A7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AD8A9B97-DE71-1958-ACFB-4EB9142E16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9B3E971F-977E-AA4D-BF5B-4AE1D97A1C2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597C57CD-C6AE-815A-9BFA-5A2C2A0C8F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5FD2C484-077C-A346-2377-9B4DD248A90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45B235CC-2756-2ADA-35FA-699F7A7019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44BE1A3D-500F-2877-21A8-3AF23C718EB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032A8966-6533-E8E3-1197-C5AF1F2563E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235097F3-D2FE-6BAA-CF8C-6792B545845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1533FDCA-803C-4348-EC88-F94BA0B5B71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D78D32D7-B695-66C5-FF17-2CD871BEA15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5545ADDB-814E-8179-46F7-1BFA1569BF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4D1D7D6C-7131-7135-AB9F-3FB409B9F9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94B9C730-F826-22F5-B826-B8710BBA509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BF56610C-4E40-9091-7E1E-5B4EE7C289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1675CF87-7546-51A3-C8AF-159E7BDDEFF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7DFF639B-93D3-2CE3-901B-47FD3939EA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0235BE1E-126E-BC99-8458-116B37C3B85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A8B1A07B-F35C-AB49-E07F-9F2B9331884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6D2E1CD6-E53A-6EFF-AEFA-223A1A2946A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4AD736F2-7612-FD10-B2C3-C8D4B08AE1A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1BE3DFFC-FFD3-9895-1A84-12B9BEF8A66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2F3E1406-95D5-87E4-4F1B-6752B76BAEA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8CF267C3-6497-AA07-3038-E8EF3E3955D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F8E00012-FC2F-8CBE-A19A-FECB15FA4AB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217B7802-EB44-2643-EDFB-2D66C37D3AE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FD2030-4EE4-5137-0336-75DEB759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dirty="0" smtClean="0"/>
              <a:t>Znaki specjalne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7DCF82B-1D41-D8B5-C648-B6F1C19CE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942" y="2489240"/>
            <a:ext cx="9159255" cy="117610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buNone/>
            </a:pPr>
            <a:r>
              <a:rPr lang="pl-PL" sz="2800" dirty="0" smtClean="0"/>
              <a:t/>
            </a:r>
            <a:br>
              <a:rPr lang="pl-PL" sz="2800" dirty="0" smtClean="0"/>
            </a:br>
            <a:endParaRPr lang="en-US" dirty="0"/>
          </a:p>
        </p:txBody>
      </p:sp>
      <p:grpSp>
        <p:nvGrpSpPr>
          <p:cNvPr id="6" name="Group 40">
            <a:extLst>
              <a:ext uri="{FF2B5EF4-FFF2-40B4-BE49-F238E27FC236}">
                <a16:creationId xmlns="" xmlns:a16="http://schemas.microsoft.com/office/drawing/2014/main" id="{FC2C8388-EE5E-6803-5CFB-FBDAAAC2F26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83D36B9B-9B40-ED6E-4171-2E98962087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13E4DB7A-8B12-1AF6-D970-F3C8C0DC86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2856F92C-D091-7311-A5FF-8FBB12D0C7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D0BF28B0-35F7-8240-0BE1-9CC7480015D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53F7FD6F-9174-9F4F-A0F2-8880FAE4974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592BF217-6D25-A771-004D-CACF1501D8C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BF86DF80-FDDE-AA11-7C4B-E2BC390587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92976934-2A6D-F6EA-F1DB-557148BF03A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5FF5D36F-7903-CC6A-8D93-1CACE1A6319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E7785588-9273-4C78-B62F-17FB95254F3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Picture 3" descr="Ikona formatu">
            <a:extLst>
              <a:ext uri="{FF2B5EF4-FFF2-40B4-BE49-F238E27FC236}">
                <a16:creationId xmlns="" xmlns:a16="http://schemas.microsoft.com/office/drawing/2014/main" id="{0BF27871-FA09-906D-A9BC-945BCE209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15" y="195865"/>
            <a:ext cx="1532529" cy="1521156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67105" y="1595582"/>
            <a:ext cx="7755949" cy="5282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81039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CD0D2F77-53D4-1B9F-6727-78DB43AAD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70110FE1-BA1C-F8F9-C829-427C665063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4A1811CA-08AC-DFD2-45DA-6B054355DE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1">
            <a:extLst>
              <a:ext uri="{FF2B5EF4-FFF2-40B4-BE49-F238E27FC236}">
                <a16:creationId xmlns="" xmlns:a16="http://schemas.microsoft.com/office/drawing/2014/main" id="{410FECE1-CB93-528C-F4DD-09FBCB7C88E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E50E1EB3-F509-0972-37CE-EC6B0055236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6AA98982-8344-1CFE-A731-4E4E355A6A7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AD8A9B97-DE71-1958-ACFB-4EB9142E16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9B3E971F-977E-AA4D-BF5B-4AE1D97A1C2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597C57CD-C6AE-815A-9BFA-5A2C2A0C8F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5FD2C484-077C-A346-2377-9B4DD248A90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45B235CC-2756-2ADA-35FA-699F7A7019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44BE1A3D-500F-2877-21A8-3AF23C718EB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032A8966-6533-E8E3-1197-C5AF1F2563E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235097F3-D2FE-6BAA-CF8C-6792B545845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1533FDCA-803C-4348-EC88-F94BA0B5B71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D78D32D7-B695-66C5-FF17-2CD871BEA15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5545ADDB-814E-8179-46F7-1BFA1569BF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4D1D7D6C-7131-7135-AB9F-3FB409B9F9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94B9C730-F826-22F5-B826-B8710BBA509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BF56610C-4E40-9091-7E1E-5B4EE7C289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1675CF87-7546-51A3-C8AF-159E7BDDEFF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7DFF639B-93D3-2CE3-901B-47FD3939EA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0235BE1E-126E-BC99-8458-116B37C3B85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A8B1A07B-F35C-AB49-E07F-9F2B9331884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6D2E1CD6-E53A-6EFF-AEFA-223A1A2946A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4AD736F2-7612-FD10-B2C3-C8D4B08AE1A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1BE3DFFC-FFD3-9895-1A84-12B9BEF8A66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2F3E1406-95D5-87E4-4F1B-6752B76BAEA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8CF267C3-6497-AA07-3038-E8EF3E3955D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F8E00012-FC2F-8CBE-A19A-FECB15FA4AB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217B7802-EB44-2643-EDFB-2D66C37D3AE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FD2030-4EE4-5137-0336-75DEB759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dirty="0" smtClean="0"/>
              <a:t>Atrybuty znaczników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7DCF82B-1D41-D8B5-C648-B6F1C19CE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942" y="2489240"/>
            <a:ext cx="9159255" cy="117610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buNone/>
            </a:pPr>
            <a:r>
              <a:rPr lang="pl-PL" sz="2800" dirty="0" smtClean="0"/>
              <a:t/>
            </a:r>
            <a:br>
              <a:rPr lang="pl-PL" sz="2800" dirty="0" smtClean="0"/>
            </a:br>
            <a:endParaRPr lang="en-US" dirty="0"/>
          </a:p>
        </p:txBody>
      </p:sp>
      <p:grpSp>
        <p:nvGrpSpPr>
          <p:cNvPr id="6" name="Group 40">
            <a:extLst>
              <a:ext uri="{FF2B5EF4-FFF2-40B4-BE49-F238E27FC236}">
                <a16:creationId xmlns="" xmlns:a16="http://schemas.microsoft.com/office/drawing/2014/main" id="{FC2C8388-EE5E-6803-5CFB-FBDAAAC2F26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83D36B9B-9B40-ED6E-4171-2E98962087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13E4DB7A-8B12-1AF6-D970-F3C8C0DC86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2856F92C-D091-7311-A5FF-8FBB12D0C7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D0BF28B0-35F7-8240-0BE1-9CC7480015D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53F7FD6F-9174-9F4F-A0F2-8880FAE4974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592BF217-6D25-A771-004D-CACF1501D8C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BF86DF80-FDDE-AA11-7C4B-E2BC390587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92976934-2A6D-F6EA-F1DB-557148BF03A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5FF5D36F-7903-CC6A-8D93-1CACE1A6319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E7785588-9273-4C78-B62F-17FB95254F3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Picture 3" descr="Ikona formatu">
            <a:extLst>
              <a:ext uri="{FF2B5EF4-FFF2-40B4-BE49-F238E27FC236}">
                <a16:creationId xmlns="" xmlns:a16="http://schemas.microsoft.com/office/drawing/2014/main" id="{0BF27871-FA09-906D-A9BC-945BCE209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15" y="195865"/>
            <a:ext cx="1532529" cy="1521156"/>
          </a:xfrm>
          <a:prstGeom prst="rect">
            <a:avLst/>
          </a:prstGeom>
        </p:spPr>
      </p:pic>
      <p:sp>
        <p:nvSpPr>
          <p:cNvPr id="52" name="pole tekstowe 51"/>
          <p:cNvSpPr txBox="1"/>
          <p:nvPr/>
        </p:nvSpPr>
        <p:spPr>
          <a:xfrm>
            <a:off x="1477818" y="2327564"/>
            <a:ext cx="978130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smtClean="0"/>
              <a:t>Znaczniki otwierające mogą zawierać atrybuty. Rola atrybutów polega na nadawaniu dodatkowych właściwości elementom.</a:t>
            </a:r>
          </a:p>
          <a:p>
            <a:r>
              <a:rPr lang="pl-PL" sz="3200" dirty="0" smtClean="0"/>
              <a:t>&lt;h1 </a:t>
            </a:r>
            <a:r>
              <a:rPr lang="pl-PL" sz="3200" dirty="0" err="1" smtClean="0"/>
              <a:t>id=‘’tytul”&gt;nazwa</a:t>
            </a:r>
            <a:r>
              <a:rPr lang="pl-PL" sz="3200" dirty="0" smtClean="0"/>
              <a:t>&lt;/h1&gt;</a:t>
            </a:r>
          </a:p>
          <a:p>
            <a:endParaRPr lang="pl-PL" sz="3200" dirty="0" smtClean="0"/>
          </a:p>
          <a:p>
            <a:r>
              <a:rPr lang="pl-PL" sz="3200" dirty="0" smtClean="0"/>
              <a:t>Cudzysłów otaczający wartości atrybutów nie jest konieczny i może być pominięty (niezalecane)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2581039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CD0D2F77-53D4-1B9F-6727-78DB43AAD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70110FE1-BA1C-F8F9-C829-427C665063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4A1811CA-08AC-DFD2-45DA-6B054355DE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1">
            <a:extLst>
              <a:ext uri="{FF2B5EF4-FFF2-40B4-BE49-F238E27FC236}">
                <a16:creationId xmlns="" xmlns:a16="http://schemas.microsoft.com/office/drawing/2014/main" id="{410FECE1-CB93-528C-F4DD-09FBCB7C88E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E50E1EB3-F509-0972-37CE-EC6B0055236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6AA98982-8344-1CFE-A731-4E4E355A6A7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AD8A9B97-DE71-1958-ACFB-4EB9142E16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9B3E971F-977E-AA4D-BF5B-4AE1D97A1C2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597C57CD-C6AE-815A-9BFA-5A2C2A0C8F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5FD2C484-077C-A346-2377-9B4DD248A90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45B235CC-2756-2ADA-35FA-699F7A7019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44BE1A3D-500F-2877-21A8-3AF23C718EB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032A8966-6533-E8E3-1197-C5AF1F2563E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235097F3-D2FE-6BAA-CF8C-6792B545845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1533FDCA-803C-4348-EC88-F94BA0B5B71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D78D32D7-B695-66C5-FF17-2CD871BEA15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5545ADDB-814E-8179-46F7-1BFA1569BF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4D1D7D6C-7131-7135-AB9F-3FB409B9F9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94B9C730-F826-22F5-B826-B8710BBA509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BF56610C-4E40-9091-7E1E-5B4EE7C289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1675CF87-7546-51A3-C8AF-159E7BDDEFF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7DFF639B-93D3-2CE3-901B-47FD3939EA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0235BE1E-126E-BC99-8458-116B37C3B85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A8B1A07B-F35C-AB49-E07F-9F2B9331884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6D2E1CD6-E53A-6EFF-AEFA-223A1A2946A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4AD736F2-7612-FD10-B2C3-C8D4B08AE1A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1BE3DFFC-FFD3-9895-1A84-12B9BEF8A66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2F3E1406-95D5-87E4-4F1B-6752B76BAEA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8CF267C3-6497-AA07-3038-E8EF3E3955D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F8E00012-FC2F-8CBE-A19A-FECB15FA4AB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217B7802-EB44-2643-EDFB-2D66C37D3AE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FD2030-4EE4-5137-0336-75DEB759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dirty="0" smtClean="0"/>
              <a:t>Komentarze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7DCF82B-1D41-D8B5-C648-B6F1C19CE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942" y="2489240"/>
            <a:ext cx="9159255" cy="117610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buNone/>
            </a:pPr>
            <a:r>
              <a:rPr lang="pl-PL" sz="2800" dirty="0" smtClean="0"/>
              <a:t/>
            </a:r>
            <a:br>
              <a:rPr lang="pl-PL" sz="2800" dirty="0" smtClean="0"/>
            </a:br>
            <a:endParaRPr lang="en-US" dirty="0"/>
          </a:p>
        </p:txBody>
      </p:sp>
      <p:grpSp>
        <p:nvGrpSpPr>
          <p:cNvPr id="6" name="Group 40">
            <a:extLst>
              <a:ext uri="{FF2B5EF4-FFF2-40B4-BE49-F238E27FC236}">
                <a16:creationId xmlns="" xmlns:a16="http://schemas.microsoft.com/office/drawing/2014/main" id="{FC2C8388-EE5E-6803-5CFB-FBDAAAC2F26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83D36B9B-9B40-ED6E-4171-2E98962087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13E4DB7A-8B12-1AF6-D970-F3C8C0DC86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2856F92C-D091-7311-A5FF-8FBB12D0C7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D0BF28B0-35F7-8240-0BE1-9CC7480015D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53F7FD6F-9174-9F4F-A0F2-8880FAE4974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592BF217-6D25-A771-004D-CACF1501D8C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BF86DF80-FDDE-AA11-7C4B-E2BC390587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92976934-2A6D-F6EA-F1DB-557148BF03A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5FF5D36F-7903-CC6A-8D93-1CACE1A6319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E7785588-9273-4C78-B62F-17FB95254F3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Picture 3" descr="Ikona formatu">
            <a:extLst>
              <a:ext uri="{FF2B5EF4-FFF2-40B4-BE49-F238E27FC236}">
                <a16:creationId xmlns="" xmlns:a16="http://schemas.microsoft.com/office/drawing/2014/main" id="{0BF27871-FA09-906D-A9BC-945BCE209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15" y="195865"/>
            <a:ext cx="1532529" cy="1521156"/>
          </a:xfrm>
          <a:prstGeom prst="rect">
            <a:avLst/>
          </a:prstGeom>
        </p:spPr>
      </p:pic>
      <p:sp>
        <p:nvSpPr>
          <p:cNvPr id="52" name="pole tekstowe 51"/>
          <p:cNvSpPr txBox="1"/>
          <p:nvPr/>
        </p:nvSpPr>
        <p:spPr>
          <a:xfrm>
            <a:off x="1477818" y="2327564"/>
            <a:ext cx="97813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smtClean="0"/>
              <a:t>Komentarze w dokumentach HTML5 należy umieszczać pomiędzy &lt;!--   --&gt;, np.:</a:t>
            </a:r>
          </a:p>
          <a:p>
            <a:r>
              <a:rPr lang="pl-PL" sz="3200" dirty="0" smtClean="0"/>
              <a:t>&lt;!– </a:t>
            </a:r>
            <a:r>
              <a:rPr lang="pl-PL" sz="3200" dirty="0" err="1" smtClean="0"/>
              <a:t>komentaż</a:t>
            </a:r>
            <a:r>
              <a:rPr lang="pl-PL" sz="3200" dirty="0" smtClean="0"/>
              <a:t> --&gt;</a:t>
            </a:r>
            <a:endParaRPr lang="pl-PL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4108" y="3930578"/>
            <a:ext cx="9217891" cy="292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81039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D0D2F77-53D4-1B9F-6727-78DB43AAD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70110FE1-BA1C-F8F9-C829-427C665063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4A1811CA-08AC-DFD2-45DA-6B054355DE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1">
            <a:extLst>
              <a:ext uri="{FF2B5EF4-FFF2-40B4-BE49-F238E27FC236}">
                <a16:creationId xmlns:a16="http://schemas.microsoft.com/office/drawing/2014/main" xmlns="" id="{410FECE1-CB93-528C-F4DD-09FBCB7C88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E50E1EB3-F509-0972-37CE-EC6B005523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6AA98982-8344-1CFE-A731-4E4E355A6A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AD8A9B97-DE71-1958-ACFB-4EB9142E16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9B3E971F-977E-AA4D-BF5B-4AE1D97A1C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597C57CD-C6AE-815A-9BFA-5A2C2A0C8F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5FD2C484-077C-A346-2377-9B4DD248A9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45B235CC-2756-2ADA-35FA-699F7A7019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44BE1A3D-500F-2877-21A8-3AF23C718E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032A8966-6533-E8E3-1197-C5AF1F2563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235097F3-D2FE-6BAA-CF8C-6792B54584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1533FDCA-803C-4348-EC88-F94BA0B5B7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D78D32D7-B695-66C5-FF17-2CD871BEA1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5545ADDB-814E-8179-46F7-1BFA1569BF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4D1D7D6C-7131-7135-AB9F-3FB409B9F9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94B9C730-F826-22F5-B826-B8710BBA50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BF56610C-4E40-9091-7E1E-5B4EE7C289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1675CF87-7546-51A3-C8AF-159E7BDDEF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7DFF639B-93D3-2CE3-901B-47FD3939EA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0235BE1E-126E-BC99-8458-116B37C3B8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A8B1A07B-F35C-AB49-E07F-9F2B933188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6D2E1CD6-E53A-6EFF-AEFA-223A1A2946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4AD736F2-7612-FD10-B2C3-C8D4B08AE1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1BE3DFFC-FFD3-9895-1A84-12B9BEF8A6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2F3E1406-95D5-87E4-4F1B-6752B76BAE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8CF267C3-6497-AA07-3038-E8EF3E3955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F8E00012-FC2F-8CBE-A19A-FECB15FA4A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217B7802-EB44-2643-EDFB-2D66C37D3A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FD2030-4EE4-5137-0336-75DEB759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dirty="0" smtClean="0"/>
              <a:t>Metody kodowania polskich znaków diakrytycznych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DCF82B-1D41-D8B5-C648-B6F1C19CE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942" y="2489240"/>
            <a:ext cx="9159255" cy="117610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buNone/>
            </a:pPr>
            <a:r>
              <a:rPr lang="pl-PL" sz="2800" dirty="0" smtClean="0"/>
              <a:t/>
            </a:r>
            <a:br>
              <a:rPr lang="pl-PL" sz="2800" dirty="0" smtClean="0"/>
            </a:br>
            <a:endParaRPr lang="en-US" dirty="0"/>
          </a:p>
        </p:txBody>
      </p:sp>
      <p:grpSp>
        <p:nvGrpSpPr>
          <p:cNvPr id="6" name="Group 40">
            <a:extLst>
              <a:ext uri="{FF2B5EF4-FFF2-40B4-BE49-F238E27FC236}">
                <a16:creationId xmlns:a16="http://schemas.microsoft.com/office/drawing/2014/main" xmlns="" id="{FC2C8388-EE5E-6803-5CFB-FBDAAAC2F2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83D36B9B-9B40-ED6E-4171-2E98962087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13E4DB7A-8B12-1AF6-D970-F3C8C0DC86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2856F92C-D091-7311-A5FF-8FBB12D0C7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D0BF28B0-35F7-8240-0BE1-9CC7480015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53F7FD6F-9174-9F4F-A0F2-8880FAE497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592BF217-6D25-A771-004D-CACF1501D8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BF86DF80-FDDE-AA11-7C4B-E2BC390587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92976934-2A6D-F6EA-F1DB-557148BF03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5FF5D36F-7903-CC6A-8D93-1CACE1A631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E7785588-9273-4C78-B62F-17FB95254F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Picture 3" descr="Ikona formatu">
            <a:extLst>
              <a:ext uri="{FF2B5EF4-FFF2-40B4-BE49-F238E27FC236}">
                <a16:creationId xmlns:a16="http://schemas.microsoft.com/office/drawing/2014/main" xmlns="" id="{0BF27871-FA09-906D-A9BC-945BCE209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15" y="195865"/>
            <a:ext cx="1532529" cy="1521156"/>
          </a:xfrm>
          <a:prstGeom prst="rect">
            <a:avLst/>
          </a:prstGeom>
        </p:spPr>
      </p:pic>
      <p:sp>
        <p:nvSpPr>
          <p:cNvPr id="52" name="pole tekstowe 51"/>
          <p:cNvSpPr txBox="1"/>
          <p:nvPr/>
        </p:nvSpPr>
        <p:spPr>
          <a:xfrm>
            <a:off x="1477818" y="2327564"/>
            <a:ext cx="97813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smtClean="0"/>
              <a:t>Obecnie polskie znaki na stronach internetowych są kodowane na jeden z </a:t>
            </a:r>
            <a:r>
              <a:rPr lang="pl-PL" sz="3200" dirty="0" smtClean="0"/>
              <a:t>czterech </a:t>
            </a:r>
            <a:r>
              <a:rPr lang="pl-PL" sz="3200" dirty="0" smtClean="0"/>
              <a:t>sposobów: </a:t>
            </a:r>
          </a:p>
          <a:p>
            <a:pPr>
              <a:buFont typeface="Arial" pitchFamily="34" charset="0"/>
              <a:buChar char="•"/>
            </a:pPr>
            <a:r>
              <a:rPr lang="pl-PL" sz="3200" dirty="0" smtClean="0"/>
              <a:t>iso-8859-2,  </a:t>
            </a:r>
          </a:p>
          <a:p>
            <a:pPr>
              <a:buFont typeface="Arial" pitchFamily="34" charset="0"/>
              <a:buChar char="•"/>
            </a:pPr>
            <a:r>
              <a:rPr lang="pl-PL" sz="3200" dirty="0" smtClean="0"/>
              <a:t>windows-1250, </a:t>
            </a:r>
          </a:p>
          <a:p>
            <a:pPr>
              <a:buFont typeface="Arial" pitchFamily="34" charset="0"/>
              <a:buChar char="•"/>
            </a:pPr>
            <a:r>
              <a:rPr lang="pl-PL" sz="3200" dirty="0" smtClean="0"/>
              <a:t>utf-8,  </a:t>
            </a:r>
          </a:p>
          <a:p>
            <a:pPr>
              <a:buFont typeface="Arial" pitchFamily="34" charset="0"/>
              <a:buChar char="•"/>
            </a:pPr>
            <a:r>
              <a:rPr lang="pl-PL" sz="3200" dirty="0" smtClean="0"/>
              <a:t>znaki specjalne (encje).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25810390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D0D2F77-53D4-1B9F-6727-78DB43AAD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70110FE1-BA1C-F8F9-C829-427C665063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4A1811CA-08AC-DFD2-45DA-6B054355DE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1">
            <a:extLst>
              <a:ext uri="{FF2B5EF4-FFF2-40B4-BE49-F238E27FC236}">
                <a16:creationId xmlns:a16="http://schemas.microsoft.com/office/drawing/2014/main" xmlns="" id="{410FECE1-CB93-528C-F4DD-09FBCB7C88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E50E1EB3-F509-0972-37CE-EC6B005523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6AA98982-8344-1CFE-A731-4E4E355A6A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AD8A9B97-DE71-1958-ACFB-4EB9142E16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9B3E971F-977E-AA4D-BF5B-4AE1D97A1C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597C57CD-C6AE-815A-9BFA-5A2C2A0C8F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5FD2C484-077C-A346-2377-9B4DD248A9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45B235CC-2756-2ADA-35FA-699F7A7019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44BE1A3D-500F-2877-21A8-3AF23C718E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032A8966-6533-E8E3-1197-C5AF1F2563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235097F3-D2FE-6BAA-CF8C-6792B54584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1533FDCA-803C-4348-EC88-F94BA0B5B7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D78D32D7-B695-66C5-FF17-2CD871BEA1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5545ADDB-814E-8179-46F7-1BFA1569BF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4D1D7D6C-7131-7135-AB9F-3FB409B9F9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94B9C730-F826-22F5-B826-B8710BBA50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BF56610C-4E40-9091-7E1E-5B4EE7C289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1675CF87-7546-51A3-C8AF-159E7BDDEF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7DFF639B-93D3-2CE3-901B-47FD3939EA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0235BE1E-126E-BC99-8458-116B37C3B8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A8B1A07B-F35C-AB49-E07F-9F2B933188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6D2E1CD6-E53A-6EFF-AEFA-223A1A2946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4AD736F2-7612-FD10-B2C3-C8D4B08AE1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1BE3DFFC-FFD3-9895-1A84-12B9BEF8A6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2F3E1406-95D5-87E4-4F1B-6752B76BAE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8CF267C3-6497-AA07-3038-E8EF3E3955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F8E00012-FC2F-8CBE-A19A-FECB15FA4A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217B7802-EB44-2643-EDFB-2D66C37D3A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FD2030-4EE4-5137-0336-75DEB759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dirty="0" smtClean="0"/>
              <a:t>Metody kodowania polskich znaków diakrytycznych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DCF82B-1D41-D8B5-C648-B6F1C19CE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942" y="2489240"/>
            <a:ext cx="9159255" cy="117610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buNone/>
            </a:pPr>
            <a:r>
              <a:rPr lang="pl-PL" sz="2800" dirty="0" smtClean="0"/>
              <a:t/>
            </a:r>
            <a:br>
              <a:rPr lang="pl-PL" sz="2800" dirty="0" smtClean="0"/>
            </a:br>
            <a:endParaRPr lang="en-US" dirty="0"/>
          </a:p>
        </p:txBody>
      </p:sp>
      <p:grpSp>
        <p:nvGrpSpPr>
          <p:cNvPr id="6" name="Group 40">
            <a:extLst>
              <a:ext uri="{FF2B5EF4-FFF2-40B4-BE49-F238E27FC236}">
                <a16:creationId xmlns:a16="http://schemas.microsoft.com/office/drawing/2014/main" xmlns="" id="{FC2C8388-EE5E-6803-5CFB-FBDAAAC2F2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83D36B9B-9B40-ED6E-4171-2E98962087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13E4DB7A-8B12-1AF6-D970-F3C8C0DC86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2856F92C-D091-7311-A5FF-8FBB12D0C7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D0BF28B0-35F7-8240-0BE1-9CC7480015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53F7FD6F-9174-9F4F-A0F2-8880FAE497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592BF217-6D25-A771-004D-CACF1501D8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BF86DF80-FDDE-AA11-7C4B-E2BC390587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92976934-2A6D-F6EA-F1DB-557148BF03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5FF5D36F-7903-CC6A-8D93-1CACE1A631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E7785588-9273-4C78-B62F-17FB95254F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Picture 3" descr="Ikona formatu">
            <a:extLst>
              <a:ext uri="{FF2B5EF4-FFF2-40B4-BE49-F238E27FC236}">
                <a16:creationId xmlns:a16="http://schemas.microsoft.com/office/drawing/2014/main" xmlns="" id="{0BF27871-FA09-906D-A9BC-945BCE209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15" y="195865"/>
            <a:ext cx="1532529" cy="1521156"/>
          </a:xfrm>
          <a:prstGeom prst="rect">
            <a:avLst/>
          </a:prstGeom>
        </p:spPr>
      </p:pic>
      <p:sp>
        <p:nvSpPr>
          <p:cNvPr id="52" name="pole tekstowe 51"/>
          <p:cNvSpPr txBox="1"/>
          <p:nvPr/>
        </p:nvSpPr>
        <p:spPr>
          <a:xfrm>
            <a:off x="1477818" y="2327564"/>
            <a:ext cx="978130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smtClean="0"/>
              <a:t>Dwa pierwsze rozwiązania, iso-8859-22 oraz windows-12503 , to kody </a:t>
            </a:r>
            <a:r>
              <a:rPr lang="pl-PL" sz="3200" u="sng" dirty="0" smtClean="0"/>
              <a:t>jednobajtowe</a:t>
            </a:r>
            <a:r>
              <a:rPr lang="pl-PL" sz="3200" dirty="0" smtClean="0"/>
              <a:t>. Jednej polskiej literze odpowiada </a:t>
            </a:r>
            <a:r>
              <a:rPr lang="pl-PL" sz="3200" u="sng" dirty="0" smtClean="0"/>
              <a:t>jeden bajt</a:t>
            </a:r>
            <a:r>
              <a:rPr lang="pl-PL" sz="3200" dirty="0" smtClean="0"/>
              <a:t>. Kody utf-8 oraz encje są dłuższe. W kodowaniu utf-8 każda litera z zestawu </a:t>
            </a:r>
            <a:r>
              <a:rPr lang="pl-PL" sz="3200" dirty="0" err="1" smtClean="0"/>
              <a:t>ąćęłńóśźżĄĆĘŁŃÓŚŹŻ</a:t>
            </a:r>
            <a:r>
              <a:rPr lang="pl-PL" sz="3200" dirty="0" smtClean="0"/>
              <a:t> zajmie dwa bajty. Pojedyncza encja kodująca dowolną z wymienionych osiemnastu liter zajmie natomiast aż osiem </a:t>
            </a:r>
            <a:r>
              <a:rPr lang="pl-PL" sz="3200" dirty="0" smtClean="0"/>
              <a:t>bajtów.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25810390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D0D2F77-53D4-1B9F-6727-78DB43AAD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70110FE1-BA1C-F8F9-C829-427C665063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4A1811CA-08AC-DFD2-45DA-6B054355DE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1">
            <a:extLst>
              <a:ext uri="{FF2B5EF4-FFF2-40B4-BE49-F238E27FC236}">
                <a16:creationId xmlns:a16="http://schemas.microsoft.com/office/drawing/2014/main" xmlns="" id="{410FECE1-CB93-528C-F4DD-09FBCB7C88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E50E1EB3-F509-0972-37CE-EC6B005523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6AA98982-8344-1CFE-A731-4E4E355A6A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AD8A9B97-DE71-1958-ACFB-4EB9142E16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9B3E971F-977E-AA4D-BF5B-4AE1D97A1C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597C57CD-C6AE-815A-9BFA-5A2C2A0C8F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5FD2C484-077C-A346-2377-9B4DD248A9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45B235CC-2756-2ADA-35FA-699F7A7019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44BE1A3D-500F-2877-21A8-3AF23C718E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032A8966-6533-E8E3-1197-C5AF1F2563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235097F3-D2FE-6BAA-CF8C-6792B54584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1533FDCA-803C-4348-EC88-F94BA0B5B7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D78D32D7-B695-66C5-FF17-2CD871BEA1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5545ADDB-814E-8179-46F7-1BFA1569BF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4D1D7D6C-7131-7135-AB9F-3FB409B9F9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94B9C730-F826-22F5-B826-B8710BBA50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BF56610C-4E40-9091-7E1E-5B4EE7C289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1675CF87-7546-51A3-C8AF-159E7BDDEF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7DFF639B-93D3-2CE3-901B-47FD3939EA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0235BE1E-126E-BC99-8458-116B37C3B8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A8B1A07B-F35C-AB49-E07F-9F2B933188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6D2E1CD6-E53A-6EFF-AEFA-223A1A2946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4AD736F2-7612-FD10-B2C3-C8D4B08AE1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1BE3DFFC-FFD3-9895-1A84-12B9BEF8A6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2F3E1406-95D5-87E4-4F1B-6752B76BAE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8CF267C3-6497-AA07-3038-E8EF3E3955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F8E00012-FC2F-8CBE-A19A-FECB15FA4A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217B7802-EB44-2643-EDFB-2D66C37D3A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FD2030-4EE4-5137-0336-75DEB759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dirty="0" smtClean="0"/>
              <a:t>Metody kodowania polskich znaków diakrytycznych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DCF82B-1D41-D8B5-C648-B6F1C19CE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942" y="2489240"/>
            <a:ext cx="9159255" cy="117610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buNone/>
            </a:pPr>
            <a:r>
              <a:rPr lang="pl-PL" sz="2800" dirty="0" smtClean="0"/>
              <a:t/>
            </a:r>
            <a:br>
              <a:rPr lang="pl-PL" sz="2800" dirty="0" smtClean="0"/>
            </a:br>
            <a:endParaRPr lang="en-US" dirty="0"/>
          </a:p>
        </p:txBody>
      </p:sp>
      <p:grpSp>
        <p:nvGrpSpPr>
          <p:cNvPr id="6" name="Group 40">
            <a:extLst>
              <a:ext uri="{FF2B5EF4-FFF2-40B4-BE49-F238E27FC236}">
                <a16:creationId xmlns:a16="http://schemas.microsoft.com/office/drawing/2014/main" xmlns="" id="{FC2C8388-EE5E-6803-5CFB-FBDAAAC2F2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83D36B9B-9B40-ED6E-4171-2E98962087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13E4DB7A-8B12-1AF6-D970-F3C8C0DC86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2856F92C-D091-7311-A5FF-8FBB12D0C7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D0BF28B0-35F7-8240-0BE1-9CC7480015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53F7FD6F-9174-9F4F-A0F2-8880FAE497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592BF217-6D25-A771-004D-CACF1501D8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BF86DF80-FDDE-AA11-7C4B-E2BC390587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92976934-2A6D-F6EA-F1DB-557148BF03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5FF5D36F-7903-CC6A-8D93-1CACE1A631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E7785588-9273-4C78-B62F-17FB95254F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Picture 3" descr="Ikona formatu">
            <a:extLst>
              <a:ext uri="{FF2B5EF4-FFF2-40B4-BE49-F238E27FC236}">
                <a16:creationId xmlns:a16="http://schemas.microsoft.com/office/drawing/2014/main" xmlns="" id="{0BF27871-FA09-906D-A9BC-945BCE209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15" y="195865"/>
            <a:ext cx="1532529" cy="1521156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04291" y="1773780"/>
            <a:ext cx="7383895" cy="5084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810390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D0D2F77-53D4-1B9F-6727-78DB43AAD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70110FE1-BA1C-F8F9-C829-427C665063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4A1811CA-08AC-DFD2-45DA-6B054355DE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1">
            <a:extLst>
              <a:ext uri="{FF2B5EF4-FFF2-40B4-BE49-F238E27FC236}">
                <a16:creationId xmlns:a16="http://schemas.microsoft.com/office/drawing/2014/main" xmlns="" id="{410FECE1-CB93-528C-F4DD-09FBCB7C88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E50E1EB3-F509-0972-37CE-EC6B005523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6AA98982-8344-1CFE-A731-4E4E355A6A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AD8A9B97-DE71-1958-ACFB-4EB9142E16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9B3E971F-977E-AA4D-BF5B-4AE1D97A1C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597C57CD-C6AE-815A-9BFA-5A2C2A0C8F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5FD2C484-077C-A346-2377-9B4DD248A9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45B235CC-2756-2ADA-35FA-699F7A7019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44BE1A3D-500F-2877-21A8-3AF23C718E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032A8966-6533-E8E3-1197-C5AF1F2563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235097F3-D2FE-6BAA-CF8C-6792B54584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1533FDCA-803C-4348-EC88-F94BA0B5B7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D78D32D7-B695-66C5-FF17-2CD871BEA1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5545ADDB-814E-8179-46F7-1BFA1569BF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4D1D7D6C-7131-7135-AB9F-3FB409B9F9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94B9C730-F826-22F5-B826-B8710BBA50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BF56610C-4E40-9091-7E1E-5B4EE7C289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1675CF87-7546-51A3-C8AF-159E7BDDEF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7DFF639B-93D3-2CE3-901B-47FD3939EA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0235BE1E-126E-BC99-8458-116B37C3B8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A8B1A07B-F35C-AB49-E07F-9F2B933188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6D2E1CD6-E53A-6EFF-AEFA-223A1A2946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4AD736F2-7612-FD10-B2C3-C8D4B08AE1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1BE3DFFC-FFD3-9895-1A84-12B9BEF8A6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2F3E1406-95D5-87E4-4F1B-6752B76BAE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8CF267C3-6497-AA07-3038-E8EF3E3955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F8E00012-FC2F-8CBE-A19A-FECB15FA4A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217B7802-EB44-2643-EDFB-2D66C37D3A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FD2030-4EE4-5137-0336-75DEB759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dirty="0" smtClean="0"/>
              <a:t>Element meta ustalający kodowanie dokumentu HTML5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DCF82B-1D41-D8B5-C648-B6F1C19CE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942" y="2489240"/>
            <a:ext cx="9159255" cy="117610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buNone/>
            </a:pPr>
            <a:r>
              <a:rPr lang="pl-PL" sz="2800" dirty="0" smtClean="0"/>
              <a:t/>
            </a:r>
            <a:br>
              <a:rPr lang="pl-PL" sz="2800" dirty="0" smtClean="0"/>
            </a:br>
            <a:endParaRPr lang="en-US" dirty="0"/>
          </a:p>
        </p:txBody>
      </p:sp>
      <p:grpSp>
        <p:nvGrpSpPr>
          <p:cNvPr id="6" name="Group 40">
            <a:extLst>
              <a:ext uri="{FF2B5EF4-FFF2-40B4-BE49-F238E27FC236}">
                <a16:creationId xmlns:a16="http://schemas.microsoft.com/office/drawing/2014/main" xmlns="" id="{FC2C8388-EE5E-6803-5CFB-FBDAAAC2F2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83D36B9B-9B40-ED6E-4171-2E98962087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13E4DB7A-8B12-1AF6-D970-F3C8C0DC86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2856F92C-D091-7311-A5FF-8FBB12D0C7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D0BF28B0-35F7-8240-0BE1-9CC7480015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53F7FD6F-9174-9F4F-A0F2-8880FAE497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592BF217-6D25-A771-004D-CACF1501D8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BF86DF80-FDDE-AA11-7C4B-E2BC390587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92976934-2A6D-F6EA-F1DB-557148BF03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5FF5D36F-7903-CC6A-8D93-1CACE1A631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E7785588-9273-4C78-B62F-17FB95254F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Picture 3" descr="Ikona formatu">
            <a:extLst>
              <a:ext uri="{FF2B5EF4-FFF2-40B4-BE49-F238E27FC236}">
                <a16:creationId xmlns:a16="http://schemas.microsoft.com/office/drawing/2014/main" xmlns="" id="{0BF27871-FA09-906D-A9BC-945BCE209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15" y="195865"/>
            <a:ext cx="1532529" cy="1521156"/>
          </a:xfrm>
          <a:prstGeom prst="rect">
            <a:avLst/>
          </a:prstGeom>
        </p:spPr>
      </p:pic>
      <p:sp>
        <p:nvSpPr>
          <p:cNvPr id="52" name="pole tekstowe 51"/>
          <p:cNvSpPr txBox="1"/>
          <p:nvPr/>
        </p:nvSpPr>
        <p:spPr>
          <a:xfrm>
            <a:off x="1671782" y="2770909"/>
            <a:ext cx="83866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 smtClean="0"/>
              <a:t>Przeglądarka internetowa rozpoznaje kodowanie znaków strony WWW na podstawie elementu meta zawartego w pliku </a:t>
            </a:r>
            <a:r>
              <a:rPr lang="pl-PL" sz="3600" dirty="0" smtClean="0"/>
              <a:t>HTML5 </a:t>
            </a:r>
            <a:r>
              <a:rPr lang="pl-PL" sz="3600" dirty="0" smtClean="0"/>
              <a:t>. Strona WWW zakodowana jako iso-8859-2 powinna zawierać wpis:</a:t>
            </a:r>
          </a:p>
          <a:p>
            <a:r>
              <a:rPr lang="pl-PL" sz="3600" dirty="0" smtClean="0"/>
              <a:t>&lt;meta charset=‘’iso-8859-2” /&gt;</a:t>
            </a:r>
            <a:endParaRPr lang="pl-PL" sz="3600" dirty="0"/>
          </a:p>
        </p:txBody>
      </p:sp>
    </p:spTree>
    <p:extLst>
      <p:ext uri="{BB962C8B-B14F-4D97-AF65-F5344CB8AC3E}">
        <p14:creationId xmlns:p14="http://schemas.microsoft.com/office/powerpoint/2010/main" xmlns="" val="25810390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D0D2F77-53D4-1B9F-6727-78DB43AAD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70110FE1-BA1C-F8F9-C829-427C665063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4A1811CA-08AC-DFD2-45DA-6B054355DE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1">
            <a:extLst>
              <a:ext uri="{FF2B5EF4-FFF2-40B4-BE49-F238E27FC236}">
                <a16:creationId xmlns:a16="http://schemas.microsoft.com/office/drawing/2014/main" xmlns="" id="{410FECE1-CB93-528C-F4DD-09FBCB7C88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E50E1EB3-F509-0972-37CE-EC6B005523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6AA98982-8344-1CFE-A731-4E4E355A6A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AD8A9B97-DE71-1958-ACFB-4EB9142E16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9B3E971F-977E-AA4D-BF5B-4AE1D97A1C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597C57CD-C6AE-815A-9BFA-5A2C2A0C8F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5FD2C484-077C-A346-2377-9B4DD248A9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45B235CC-2756-2ADA-35FA-699F7A7019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44BE1A3D-500F-2877-21A8-3AF23C718E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032A8966-6533-E8E3-1197-C5AF1F2563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235097F3-D2FE-6BAA-CF8C-6792B54584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1533FDCA-803C-4348-EC88-F94BA0B5B7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D78D32D7-B695-66C5-FF17-2CD871BEA1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5545ADDB-814E-8179-46F7-1BFA1569BF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4D1D7D6C-7131-7135-AB9F-3FB409B9F9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94B9C730-F826-22F5-B826-B8710BBA50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BF56610C-4E40-9091-7E1E-5B4EE7C289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1675CF87-7546-51A3-C8AF-159E7BDDEF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7DFF639B-93D3-2CE3-901B-47FD3939EA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0235BE1E-126E-BC99-8458-116B37C3B8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A8B1A07B-F35C-AB49-E07F-9F2B933188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6D2E1CD6-E53A-6EFF-AEFA-223A1A2946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4AD736F2-7612-FD10-B2C3-C8D4B08AE1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1BE3DFFC-FFD3-9895-1A84-12B9BEF8A6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2F3E1406-95D5-87E4-4F1B-6752B76BAE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8CF267C3-6497-AA07-3038-E8EF3E3955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F8E00012-FC2F-8CBE-A19A-FECB15FA4A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217B7802-EB44-2643-EDFB-2D66C37D3A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FD2030-4EE4-5137-0336-75DEB759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dirty="0" smtClean="0"/>
              <a:t>Atrybut </a:t>
            </a:r>
            <a:r>
              <a:rPr lang="pl-PL" dirty="0" err="1" smtClean="0"/>
              <a:t>lang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DCF82B-1D41-D8B5-C648-B6F1C19CE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942" y="2489240"/>
            <a:ext cx="9159255" cy="117610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buNone/>
            </a:pPr>
            <a:r>
              <a:rPr lang="pl-PL" sz="2800" dirty="0" smtClean="0"/>
              <a:t/>
            </a:r>
            <a:br>
              <a:rPr lang="pl-PL" sz="2800" dirty="0" smtClean="0"/>
            </a:br>
            <a:endParaRPr lang="en-US" dirty="0"/>
          </a:p>
        </p:txBody>
      </p:sp>
      <p:grpSp>
        <p:nvGrpSpPr>
          <p:cNvPr id="6" name="Group 40">
            <a:extLst>
              <a:ext uri="{FF2B5EF4-FFF2-40B4-BE49-F238E27FC236}">
                <a16:creationId xmlns:a16="http://schemas.microsoft.com/office/drawing/2014/main" xmlns="" id="{FC2C8388-EE5E-6803-5CFB-FBDAAAC2F2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83D36B9B-9B40-ED6E-4171-2E98962087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13E4DB7A-8B12-1AF6-D970-F3C8C0DC86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2856F92C-D091-7311-A5FF-8FBB12D0C7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D0BF28B0-35F7-8240-0BE1-9CC7480015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53F7FD6F-9174-9F4F-A0F2-8880FAE497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592BF217-6D25-A771-004D-CACF1501D8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BF86DF80-FDDE-AA11-7C4B-E2BC390587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92976934-2A6D-F6EA-F1DB-557148BF03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5FF5D36F-7903-CC6A-8D93-1CACE1A631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E7785588-9273-4C78-B62F-17FB95254F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Picture 3" descr="Ikona formatu">
            <a:extLst>
              <a:ext uri="{FF2B5EF4-FFF2-40B4-BE49-F238E27FC236}">
                <a16:creationId xmlns:a16="http://schemas.microsoft.com/office/drawing/2014/main" xmlns="" id="{0BF27871-FA09-906D-A9BC-945BCE209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15" y="195865"/>
            <a:ext cx="1532529" cy="1521156"/>
          </a:xfrm>
          <a:prstGeom prst="rect">
            <a:avLst/>
          </a:prstGeom>
        </p:spPr>
      </p:pic>
      <p:sp>
        <p:nvSpPr>
          <p:cNvPr id="52" name="pole tekstowe 51"/>
          <p:cNvSpPr txBox="1"/>
          <p:nvPr/>
        </p:nvSpPr>
        <p:spPr>
          <a:xfrm>
            <a:off x="1699491" y="1902691"/>
            <a:ext cx="83866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smtClean="0"/>
              <a:t>Każdy element HTML5 może zawierać treść napisaną w innym języku. Do oznaczenia języka zawartości służy atrybut </a:t>
            </a:r>
            <a:r>
              <a:rPr lang="pl-PL" sz="3200" dirty="0" err="1" smtClean="0"/>
              <a:t>lang</a:t>
            </a:r>
            <a:r>
              <a:rPr lang="pl-PL" sz="3200" dirty="0" smtClean="0"/>
              <a:t>.</a:t>
            </a:r>
            <a:endParaRPr lang="pl-PL" sz="3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41706" y="3781714"/>
            <a:ext cx="882015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81039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91FB8628-1F55-5219-6020-103200615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766A74E4-1478-9832-2BBC-AB69475CFCD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10B15014-C46E-AF1B-3793-BC4A3A66712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55659F4F-EA89-068B-657C-A1318F6038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A70D3374-2B96-0AF5-4D9B-ABD6327D67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62C7EE30-10FE-A45C-7577-E511865C69F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05891737-D8FA-99CC-33CD-56734FC432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D01BB17F-764C-3C2F-F86A-7626C8ABC3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01A765F9-36BC-71A7-E9DC-874F6983402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4ADD994B-667D-72A8-59B8-B213BD4AC56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DFA2E822-A4B5-C2CE-C9AB-2A86AB8F27C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AE2CCA99-F078-0EE7-AC84-71C3F76AAF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7A839A6A-7A0D-7A03-2BA1-912FF8C970B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6D3FE4FC-6E94-9BCD-416B-DC83670C459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E506401C-8E57-3F41-1AF8-B9ACB702889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C062C9C9-D980-868A-14E0-55FAB51734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C46C9B05-EADE-B42F-B17F-14A3FED2E65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3922EB7D-70FE-89F9-AB58-CBC15ADAEDF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5F671E38-6659-EFB2-669D-1DEC8E13DF9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48388112-A040-19D6-3AE1-79E830C1363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235B796F-D451-E4F7-AA9E-8D72F8158A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724D11EC-7481-8074-66EF-295917638E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8CFE32E2-AF95-733B-4087-1F30D5DA38C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6FA48547-7CAA-56A0-9DE3-A1AA6AC095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BEBD4FA4-CD7D-AB96-CF8E-B6DE6F75162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A5A1822B-0005-4A70-C2CA-748E28D6920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9B186E42-BD4F-1225-C5CF-FC6A20462A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2F1AF0EE-E817-D78F-3C1E-1C05F6A9A19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84C71E5E-79F9-09FD-2AB4-28A0C868C07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3F5B5B68-3002-560D-A809-303E5ED7546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B6EEED67-CA82-3192-4815-3520033EC35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4F3298-AD00-FF36-B3B2-5A14167FC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ea typeface="+mj-lt"/>
                <a:cs typeface="+mj-lt"/>
              </a:rPr>
              <a:t>Warunki</a:t>
            </a:r>
            <a:r>
              <a:rPr lang="en-US" sz="4000" dirty="0">
                <a:ea typeface="+mj-lt"/>
                <a:cs typeface="+mj-lt"/>
              </a:rPr>
              <a:t> </a:t>
            </a:r>
            <a:r>
              <a:rPr lang="en-US" sz="4000" dirty="0" err="1">
                <a:ea typeface="+mj-lt"/>
                <a:cs typeface="+mj-lt"/>
              </a:rPr>
              <a:t>zaliczenia</a:t>
            </a:r>
            <a:endParaRPr lang="en-US" sz="4000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C7EE9F2-9657-AD6B-CDF7-68ACC4A5A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pPr marL="457200" indent="-457200">
              <a:buAutoNum type="arabicPeriod"/>
            </a:pPr>
            <a:r>
              <a:rPr lang="en-US" dirty="0" err="1"/>
              <a:t>Część</a:t>
            </a:r>
            <a:r>
              <a:rPr lang="en-US" dirty="0"/>
              <a:t> </a:t>
            </a:r>
            <a:r>
              <a:rPr lang="en-US" dirty="0" err="1"/>
              <a:t>wykładowa</a:t>
            </a:r>
            <a:r>
              <a:rPr lang="en-US" dirty="0"/>
              <a:t> - </a:t>
            </a:r>
            <a:r>
              <a:rPr lang="en-US" dirty="0" err="1"/>
              <a:t>kolokwium</a:t>
            </a:r>
            <a:r>
              <a:rPr lang="en-US" dirty="0"/>
              <a:t> </a:t>
            </a:r>
            <a:r>
              <a:rPr lang="en-US" dirty="0" err="1"/>
              <a:t>zaliczeniowe</a:t>
            </a:r>
            <a:r>
              <a:rPr lang="en-US" dirty="0"/>
              <a:t> - test </a:t>
            </a:r>
            <a:r>
              <a:rPr lang="en-US" dirty="0" err="1"/>
              <a:t>jednokrotnego</a:t>
            </a:r>
            <a:r>
              <a:rPr lang="en-US" dirty="0"/>
              <a:t> </a:t>
            </a:r>
            <a:r>
              <a:rPr lang="en-US" dirty="0" err="1"/>
              <a:t>wyboru</a:t>
            </a:r>
            <a:r>
              <a:rPr lang="en-US" dirty="0"/>
              <a:t> (HTML5, CSS, GRID, </a:t>
            </a:r>
            <a:r>
              <a:rPr lang="en-US" dirty="0">
                <a:ea typeface="+mn-lt"/>
                <a:cs typeface="+mn-lt"/>
              </a:rPr>
              <a:t>framework Bootstrap) 40% </a:t>
            </a:r>
            <a:r>
              <a:rPr lang="en-US" dirty="0" err="1">
                <a:ea typeface="+mn-lt"/>
                <a:cs typeface="+mn-lt"/>
              </a:rPr>
              <a:t>oceny</a:t>
            </a:r>
            <a:endParaRPr lang="en-US" dirty="0" err="1"/>
          </a:p>
          <a:p>
            <a:pPr marL="457200" indent="-457200">
              <a:buAutoNum type="arabicPeriod"/>
            </a:pPr>
            <a:r>
              <a:rPr lang="en-US" dirty="0" err="1"/>
              <a:t>Część</a:t>
            </a:r>
            <a:r>
              <a:rPr lang="en-US" dirty="0"/>
              <a:t> </a:t>
            </a:r>
            <a:r>
              <a:rPr lang="en-US" dirty="0" err="1"/>
              <a:t>praktyczna</a:t>
            </a:r>
            <a:r>
              <a:rPr lang="en-US" dirty="0"/>
              <a:t>- (</a:t>
            </a:r>
            <a:r>
              <a:rPr lang="en-US" dirty="0" err="1"/>
              <a:t>zadania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laboratorium</a:t>
            </a:r>
            <a:r>
              <a:rPr lang="en-US" dirty="0"/>
              <a:t> - 30% </a:t>
            </a:r>
            <a:r>
              <a:rPr lang="en-US" dirty="0" err="1"/>
              <a:t>oceny</a:t>
            </a:r>
            <a:r>
              <a:rPr lang="en-US" dirty="0"/>
              <a:t>, </a:t>
            </a:r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wykorzystujący</a:t>
            </a:r>
            <a:r>
              <a:rPr lang="en-US" dirty="0"/>
              <a:t> HTML5, CSS – 30% </a:t>
            </a:r>
            <a:r>
              <a:rPr lang="en-US" dirty="0" err="1"/>
              <a:t>oceny</a:t>
            </a:r>
            <a:r>
              <a:rPr lang="en-US" dirty="0"/>
              <a:t>)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CEDB12F8-34C3-9657-92B9-5F3C765E634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5082E843-1553-62B7-ECBD-051C902D136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B4E97A60-F39E-39DE-2319-BF52CE6965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CEEBD308-B3E7-2729-5A87-A97B26BC64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2BD68D3E-DA01-9D9D-990E-2A6FA5744A1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C970DF98-7179-0632-C22F-5D7EE8E032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51BE2413-1900-84AB-4C76-C502CE23BF6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727A33B0-A17D-D37A-1A6B-5DED0E9F88E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558A4FD1-EAAD-C92B-6C69-42995A6F50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AB16B4A4-073F-D5F0-AF25-6E3A26F5767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F5913C4E-45BE-AFD2-A591-DD933D29E7F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="" xmlns:p14="http://schemas.microsoft.com/office/powerpoint/2010/main" val="25842372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D0D2F77-53D4-1B9F-6727-78DB43AAD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70110FE1-BA1C-F8F9-C829-427C665063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4A1811CA-08AC-DFD2-45DA-6B054355DE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1">
            <a:extLst>
              <a:ext uri="{FF2B5EF4-FFF2-40B4-BE49-F238E27FC236}">
                <a16:creationId xmlns:a16="http://schemas.microsoft.com/office/drawing/2014/main" xmlns="" id="{410FECE1-CB93-528C-F4DD-09FBCB7C88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E50E1EB3-F509-0972-37CE-EC6B005523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6AA98982-8344-1CFE-A731-4E4E355A6A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AD8A9B97-DE71-1958-ACFB-4EB9142E16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9B3E971F-977E-AA4D-BF5B-4AE1D97A1C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597C57CD-C6AE-815A-9BFA-5A2C2A0C8F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5FD2C484-077C-A346-2377-9B4DD248A9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45B235CC-2756-2ADA-35FA-699F7A7019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44BE1A3D-500F-2877-21A8-3AF23C718E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032A8966-6533-E8E3-1197-C5AF1F2563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235097F3-D2FE-6BAA-CF8C-6792B54584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1533FDCA-803C-4348-EC88-F94BA0B5B7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D78D32D7-B695-66C5-FF17-2CD871BEA1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5545ADDB-814E-8179-46F7-1BFA1569BF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4D1D7D6C-7131-7135-AB9F-3FB409B9F9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94B9C730-F826-22F5-B826-B8710BBA50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BF56610C-4E40-9091-7E1E-5B4EE7C289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1675CF87-7546-51A3-C8AF-159E7BDDEF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7DFF639B-93D3-2CE3-901B-47FD3939EA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0235BE1E-126E-BC99-8458-116B37C3B8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A8B1A07B-F35C-AB49-E07F-9F2B933188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6D2E1CD6-E53A-6EFF-AEFA-223A1A2946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4AD736F2-7612-FD10-B2C3-C8D4B08AE1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1BE3DFFC-FFD3-9895-1A84-12B9BEF8A6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2F3E1406-95D5-87E4-4F1B-6752B76BAE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8CF267C3-6497-AA07-3038-E8EF3E3955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F8E00012-FC2F-8CBE-A19A-FECB15FA4A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217B7802-EB44-2643-EDFB-2D66C37D3A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FD2030-4EE4-5137-0336-75DEB759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dirty="0" smtClean="0"/>
              <a:t>Jakiego kodowania używać?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DCF82B-1D41-D8B5-C648-B6F1C19CE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942" y="2489240"/>
            <a:ext cx="9159255" cy="117610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buNone/>
            </a:pPr>
            <a:r>
              <a:rPr lang="pl-PL" sz="2800" dirty="0" smtClean="0"/>
              <a:t/>
            </a:r>
            <a:br>
              <a:rPr lang="pl-PL" sz="2800" dirty="0" smtClean="0"/>
            </a:br>
            <a:endParaRPr lang="en-US" dirty="0"/>
          </a:p>
        </p:txBody>
      </p:sp>
      <p:grpSp>
        <p:nvGrpSpPr>
          <p:cNvPr id="6" name="Group 40">
            <a:extLst>
              <a:ext uri="{FF2B5EF4-FFF2-40B4-BE49-F238E27FC236}">
                <a16:creationId xmlns:a16="http://schemas.microsoft.com/office/drawing/2014/main" xmlns="" id="{FC2C8388-EE5E-6803-5CFB-FBDAAAC2F2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83D36B9B-9B40-ED6E-4171-2E98962087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13E4DB7A-8B12-1AF6-D970-F3C8C0DC86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2856F92C-D091-7311-A5FF-8FBB12D0C7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D0BF28B0-35F7-8240-0BE1-9CC7480015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53F7FD6F-9174-9F4F-A0F2-8880FAE497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592BF217-6D25-A771-004D-CACF1501D8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BF86DF80-FDDE-AA11-7C4B-E2BC390587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92976934-2A6D-F6EA-F1DB-557148BF03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5FF5D36F-7903-CC6A-8D93-1CACE1A631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E7785588-9273-4C78-B62F-17FB95254F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Picture 3" descr="Ikona formatu">
            <a:extLst>
              <a:ext uri="{FF2B5EF4-FFF2-40B4-BE49-F238E27FC236}">
                <a16:creationId xmlns:a16="http://schemas.microsoft.com/office/drawing/2014/main" xmlns="" id="{0BF27871-FA09-906D-A9BC-945BCE209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15" y="195865"/>
            <a:ext cx="1532529" cy="1521156"/>
          </a:xfrm>
          <a:prstGeom prst="rect">
            <a:avLst/>
          </a:prstGeom>
        </p:spPr>
      </p:pic>
      <p:sp>
        <p:nvSpPr>
          <p:cNvPr id="52" name="pole tekstowe 51"/>
          <p:cNvSpPr txBox="1"/>
          <p:nvPr/>
        </p:nvSpPr>
        <p:spPr>
          <a:xfrm>
            <a:off x="1699491" y="1902691"/>
            <a:ext cx="838661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smtClean="0"/>
              <a:t>Stowarzyszenie W3C zaleca stosowanie kodowania </a:t>
            </a:r>
            <a:r>
              <a:rPr lang="pl-PL" sz="3200" b="1" dirty="0" smtClean="0"/>
              <a:t>utf-8 </a:t>
            </a:r>
            <a:r>
              <a:rPr lang="pl-PL" sz="3200" dirty="0" smtClean="0"/>
              <a:t>dla wszystkich witryn WWW. Informacje takie są dostępne na stronie http://www.w3.org/International/</a:t>
            </a:r>
            <a:r>
              <a:rPr lang="pl-PL" sz="3200" dirty="0" err="1" smtClean="0"/>
              <a:t>questions</a:t>
            </a:r>
            <a:r>
              <a:rPr lang="pl-PL" sz="3200" dirty="0" smtClean="0"/>
              <a:t>/ </a:t>
            </a:r>
            <a:r>
              <a:rPr lang="pl-PL" sz="3200" dirty="0" err="1" smtClean="0"/>
              <a:t>qa-choosing-encodings#useunicode</a:t>
            </a:r>
            <a:r>
              <a:rPr lang="pl-PL" sz="3200" dirty="0" smtClean="0"/>
              <a:t>.</a:t>
            </a:r>
          </a:p>
          <a:p>
            <a:r>
              <a:rPr lang="pl-PL" sz="3200" dirty="0" smtClean="0"/>
              <a:t> </a:t>
            </a:r>
            <a:endParaRPr lang="pl-PL" sz="3200" dirty="0" smtClean="0"/>
          </a:p>
          <a:p>
            <a:r>
              <a:rPr lang="pl-PL" sz="3200" dirty="0" smtClean="0"/>
              <a:t>Co </a:t>
            </a:r>
            <a:r>
              <a:rPr lang="pl-PL" sz="3200" dirty="0" smtClean="0"/>
              <a:t>więcej, kodowanie utf-8 jest także zalecane w </a:t>
            </a:r>
            <a:r>
              <a:rPr lang="pl-PL" sz="3200" dirty="0" smtClean="0"/>
              <a:t>specyfikacji </a:t>
            </a:r>
            <a:r>
              <a:rPr lang="pl-PL" sz="3200" dirty="0" smtClean="0"/>
              <a:t>języka </a:t>
            </a:r>
            <a:r>
              <a:rPr lang="pl-PL" sz="3200" b="1" dirty="0" smtClean="0"/>
              <a:t>HTML5</a:t>
            </a:r>
            <a:r>
              <a:rPr lang="pl-PL" sz="3200" dirty="0" smtClean="0"/>
              <a:t>.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xmlns="" val="25810390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D0D2F77-53D4-1B9F-6727-78DB43AAD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70110FE1-BA1C-F8F9-C829-427C665063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4A1811CA-08AC-DFD2-45DA-6B054355DE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1">
            <a:extLst>
              <a:ext uri="{FF2B5EF4-FFF2-40B4-BE49-F238E27FC236}">
                <a16:creationId xmlns:a16="http://schemas.microsoft.com/office/drawing/2014/main" xmlns="" id="{410FECE1-CB93-528C-F4DD-09FBCB7C88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E50E1EB3-F509-0972-37CE-EC6B005523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6AA98982-8344-1CFE-A731-4E4E355A6A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AD8A9B97-DE71-1958-ACFB-4EB9142E16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9B3E971F-977E-AA4D-BF5B-4AE1D97A1C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597C57CD-C6AE-815A-9BFA-5A2C2A0C8F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5FD2C484-077C-A346-2377-9B4DD248A9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45B235CC-2756-2ADA-35FA-699F7A7019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44BE1A3D-500F-2877-21A8-3AF23C718E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032A8966-6533-E8E3-1197-C5AF1F2563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235097F3-D2FE-6BAA-CF8C-6792B54584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1533FDCA-803C-4348-EC88-F94BA0B5B7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D78D32D7-B695-66C5-FF17-2CD871BEA1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5545ADDB-814E-8179-46F7-1BFA1569BF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4D1D7D6C-7131-7135-AB9F-3FB409B9F9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94B9C730-F826-22F5-B826-B8710BBA50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BF56610C-4E40-9091-7E1E-5B4EE7C289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1675CF87-7546-51A3-C8AF-159E7BDDEF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7DFF639B-93D3-2CE3-901B-47FD3939EA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0235BE1E-126E-BC99-8458-116B37C3B8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A8B1A07B-F35C-AB49-E07F-9F2B933188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6D2E1CD6-E53A-6EFF-AEFA-223A1A2946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4AD736F2-7612-FD10-B2C3-C8D4B08AE1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1BE3DFFC-FFD3-9895-1A84-12B9BEF8A6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2F3E1406-95D5-87E4-4F1B-6752B76BAE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8CF267C3-6497-AA07-3038-E8EF3E3955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F8E00012-FC2F-8CBE-A19A-FECB15FA4A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217B7802-EB44-2643-EDFB-2D66C37D3A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FD2030-4EE4-5137-0336-75DEB759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dirty="0" smtClean="0"/>
              <a:t>HTML poprawny składniowo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DCF82B-1D41-D8B5-C648-B6F1C19CE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942" y="2489240"/>
            <a:ext cx="9159255" cy="117610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buNone/>
            </a:pPr>
            <a:r>
              <a:rPr lang="pl-PL" sz="2800" dirty="0" smtClean="0"/>
              <a:t/>
            </a:r>
            <a:br>
              <a:rPr lang="pl-PL" sz="2800" dirty="0" smtClean="0"/>
            </a:br>
            <a:endParaRPr lang="en-US" dirty="0"/>
          </a:p>
        </p:txBody>
      </p:sp>
      <p:grpSp>
        <p:nvGrpSpPr>
          <p:cNvPr id="6" name="Group 40">
            <a:extLst>
              <a:ext uri="{FF2B5EF4-FFF2-40B4-BE49-F238E27FC236}">
                <a16:creationId xmlns:a16="http://schemas.microsoft.com/office/drawing/2014/main" xmlns="" id="{FC2C8388-EE5E-6803-5CFB-FBDAAAC2F2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83D36B9B-9B40-ED6E-4171-2E98962087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13E4DB7A-8B12-1AF6-D970-F3C8C0DC86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2856F92C-D091-7311-A5FF-8FBB12D0C7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D0BF28B0-35F7-8240-0BE1-9CC7480015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53F7FD6F-9174-9F4F-A0F2-8880FAE497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592BF217-6D25-A771-004D-CACF1501D8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BF86DF80-FDDE-AA11-7C4B-E2BC390587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92976934-2A6D-F6EA-F1DB-557148BF03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5FF5D36F-7903-CC6A-8D93-1CACE1A631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E7785588-9273-4C78-B62F-17FB95254F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Picture 3" descr="Ikona formatu">
            <a:extLst>
              <a:ext uri="{FF2B5EF4-FFF2-40B4-BE49-F238E27FC236}">
                <a16:creationId xmlns:a16="http://schemas.microsoft.com/office/drawing/2014/main" xmlns="" id="{0BF27871-FA09-906D-A9BC-945BCE209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15" y="195865"/>
            <a:ext cx="1532529" cy="1521156"/>
          </a:xfrm>
          <a:prstGeom prst="rect">
            <a:avLst/>
          </a:prstGeom>
        </p:spPr>
      </p:pic>
      <p:sp>
        <p:nvSpPr>
          <p:cNvPr id="52" name="pole tekstowe 51"/>
          <p:cNvSpPr txBox="1"/>
          <p:nvPr/>
        </p:nvSpPr>
        <p:spPr>
          <a:xfrm>
            <a:off x="1080655" y="1902691"/>
            <a:ext cx="1003069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smtClean="0"/>
              <a:t>Język HTML5 nie jest rygorystyczny pod względem składni. Możemy pomijać znaczniki końcowe, stosować dowolną wielkość liter w nazwach znaczników oraz zapisywać atrybuty z pominięciem cudzysłowu.</a:t>
            </a:r>
          </a:p>
          <a:p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xmlns="" val="25810390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D0D2F77-53D4-1B9F-6727-78DB43AAD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70110FE1-BA1C-F8F9-C829-427C665063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4A1811CA-08AC-DFD2-45DA-6B054355DE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1">
            <a:extLst>
              <a:ext uri="{FF2B5EF4-FFF2-40B4-BE49-F238E27FC236}">
                <a16:creationId xmlns:a16="http://schemas.microsoft.com/office/drawing/2014/main" xmlns="" id="{410FECE1-CB93-528C-F4DD-09FBCB7C88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E50E1EB3-F509-0972-37CE-EC6B005523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6AA98982-8344-1CFE-A731-4E4E355A6A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AD8A9B97-DE71-1958-ACFB-4EB9142E16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9B3E971F-977E-AA4D-BF5B-4AE1D97A1C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597C57CD-C6AE-815A-9BFA-5A2C2A0C8F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5FD2C484-077C-A346-2377-9B4DD248A9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45B235CC-2756-2ADA-35FA-699F7A7019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44BE1A3D-500F-2877-21A8-3AF23C718E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032A8966-6533-E8E3-1197-C5AF1F2563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235097F3-D2FE-6BAA-CF8C-6792B54584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1533FDCA-803C-4348-EC88-F94BA0B5B7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D78D32D7-B695-66C5-FF17-2CD871BEA1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5545ADDB-814E-8179-46F7-1BFA1569BF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4D1D7D6C-7131-7135-AB9F-3FB409B9F9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94B9C730-F826-22F5-B826-B8710BBA50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BF56610C-4E40-9091-7E1E-5B4EE7C289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1675CF87-7546-51A3-C8AF-159E7BDDEF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7DFF639B-93D3-2CE3-901B-47FD3939EA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0235BE1E-126E-BC99-8458-116B37C3B8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A8B1A07B-F35C-AB49-E07F-9F2B933188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6D2E1CD6-E53A-6EFF-AEFA-223A1A2946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4AD736F2-7612-FD10-B2C3-C8D4B08AE1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1BE3DFFC-FFD3-9895-1A84-12B9BEF8A6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2F3E1406-95D5-87E4-4F1B-6752B76BAE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8CF267C3-6497-AA07-3038-E8EF3E3955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F8E00012-FC2F-8CBE-A19A-FECB15FA4A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217B7802-EB44-2643-EDFB-2D66C37D3A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FD2030-4EE4-5137-0336-75DEB759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dirty="0" smtClean="0"/>
              <a:t>HTML poprawny składniowo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DCF82B-1D41-D8B5-C648-B6F1C19CE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942" y="2489240"/>
            <a:ext cx="9159255" cy="117610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buNone/>
            </a:pPr>
            <a:r>
              <a:rPr lang="pl-PL" sz="2800" dirty="0" smtClean="0"/>
              <a:t/>
            </a:r>
            <a:br>
              <a:rPr lang="pl-PL" sz="2800" dirty="0" smtClean="0"/>
            </a:br>
            <a:endParaRPr lang="en-US" dirty="0"/>
          </a:p>
        </p:txBody>
      </p:sp>
      <p:grpSp>
        <p:nvGrpSpPr>
          <p:cNvPr id="6" name="Group 40">
            <a:extLst>
              <a:ext uri="{FF2B5EF4-FFF2-40B4-BE49-F238E27FC236}">
                <a16:creationId xmlns:a16="http://schemas.microsoft.com/office/drawing/2014/main" xmlns="" id="{FC2C8388-EE5E-6803-5CFB-FBDAAAC2F2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83D36B9B-9B40-ED6E-4171-2E98962087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13E4DB7A-8B12-1AF6-D970-F3C8C0DC86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2856F92C-D091-7311-A5FF-8FBB12D0C7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D0BF28B0-35F7-8240-0BE1-9CC7480015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53F7FD6F-9174-9F4F-A0F2-8880FAE497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592BF217-6D25-A771-004D-CACF1501D8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BF86DF80-FDDE-AA11-7C4B-E2BC390587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92976934-2A6D-F6EA-F1DB-557148BF03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5FF5D36F-7903-CC6A-8D93-1CACE1A631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E7785588-9273-4C78-B62F-17FB95254F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Picture 3" descr="Ikona formatu">
            <a:extLst>
              <a:ext uri="{FF2B5EF4-FFF2-40B4-BE49-F238E27FC236}">
                <a16:creationId xmlns:a16="http://schemas.microsoft.com/office/drawing/2014/main" xmlns="" id="{0BF27871-FA09-906D-A9BC-945BCE209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15" y="195865"/>
            <a:ext cx="1532529" cy="1521156"/>
          </a:xfrm>
          <a:prstGeom prst="rect">
            <a:avLst/>
          </a:prstGeom>
        </p:spPr>
      </p:pic>
      <p:sp>
        <p:nvSpPr>
          <p:cNvPr id="52" name="pole tekstowe 51"/>
          <p:cNvSpPr txBox="1"/>
          <p:nvPr/>
        </p:nvSpPr>
        <p:spPr>
          <a:xfrm>
            <a:off x="1099127" y="1644073"/>
            <a:ext cx="1003069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smtClean="0"/>
              <a:t>Pominięcie znaczników zamykających może dawać efekty trudne do przewidzenia. Dlatego zdecydowanie należy przestrzegać ścisłych zasad składni HTML opartych na językach XHTML oraz XML. Innymi słowy:  </a:t>
            </a:r>
          </a:p>
          <a:p>
            <a:pPr>
              <a:buFont typeface="Arial" pitchFamily="34" charset="0"/>
              <a:buChar char="•"/>
            </a:pPr>
            <a:r>
              <a:rPr lang="pl-PL" sz="3200" dirty="0" smtClean="0"/>
              <a:t>Zawsze zamykam wszystkie znaczniki.  </a:t>
            </a:r>
          </a:p>
          <a:p>
            <a:pPr>
              <a:buFont typeface="Arial" pitchFamily="34" charset="0"/>
              <a:buChar char="•"/>
            </a:pPr>
            <a:r>
              <a:rPr lang="pl-PL" sz="3200" dirty="0" smtClean="0"/>
              <a:t>Nigdy nie pomijam opcjonalnych znaczników otwierających (np. body)</a:t>
            </a:r>
          </a:p>
          <a:p>
            <a:pPr>
              <a:buFont typeface="Arial" pitchFamily="34" charset="0"/>
              <a:buChar char="•"/>
            </a:pPr>
            <a:r>
              <a:rPr lang="pl-PL" sz="3200" dirty="0" smtClean="0"/>
              <a:t>Znaczniki i atrybuty zapisuję wyłącznie małymi literami. </a:t>
            </a:r>
          </a:p>
          <a:p>
            <a:pPr>
              <a:buFont typeface="Arial" pitchFamily="34" charset="0"/>
              <a:buChar char="•"/>
            </a:pPr>
            <a:r>
              <a:rPr lang="pl-PL" sz="3200" dirty="0" smtClean="0"/>
              <a:t>Wartości atrybutów ujmuję w cudzysłów.  </a:t>
            </a:r>
          </a:p>
          <a:p>
            <a:pPr>
              <a:buFont typeface="Arial" pitchFamily="34" charset="0"/>
              <a:buChar char="•"/>
            </a:pPr>
            <a:r>
              <a:rPr lang="pl-PL" sz="3200" dirty="0" smtClean="0"/>
              <a:t>Znaczniki puste zapisuję, stosując końcówkę /&gt;.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xmlns="" val="25810390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D0D2F77-53D4-1B9F-6727-78DB43AAD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70110FE1-BA1C-F8F9-C829-427C665063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4A1811CA-08AC-DFD2-45DA-6B054355DE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1">
            <a:extLst>
              <a:ext uri="{FF2B5EF4-FFF2-40B4-BE49-F238E27FC236}">
                <a16:creationId xmlns:a16="http://schemas.microsoft.com/office/drawing/2014/main" xmlns="" id="{410FECE1-CB93-528C-F4DD-09FBCB7C88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E50E1EB3-F509-0972-37CE-EC6B005523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6AA98982-8344-1CFE-A731-4E4E355A6A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AD8A9B97-DE71-1958-ACFB-4EB9142E16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9B3E971F-977E-AA4D-BF5B-4AE1D97A1C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597C57CD-C6AE-815A-9BFA-5A2C2A0C8F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5FD2C484-077C-A346-2377-9B4DD248A9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45B235CC-2756-2ADA-35FA-699F7A7019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44BE1A3D-500F-2877-21A8-3AF23C718E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032A8966-6533-E8E3-1197-C5AF1F2563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235097F3-D2FE-6BAA-CF8C-6792B54584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1533FDCA-803C-4348-EC88-F94BA0B5B7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D78D32D7-B695-66C5-FF17-2CD871BEA1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5545ADDB-814E-8179-46F7-1BFA1569BF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4D1D7D6C-7131-7135-AB9F-3FB409B9F9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94B9C730-F826-22F5-B826-B8710BBA50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BF56610C-4E40-9091-7E1E-5B4EE7C289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1675CF87-7546-51A3-C8AF-159E7BDDEF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7DFF639B-93D3-2CE3-901B-47FD3939EA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0235BE1E-126E-BC99-8458-116B37C3B8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A8B1A07B-F35C-AB49-E07F-9F2B933188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6D2E1CD6-E53A-6EFF-AEFA-223A1A2946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4AD736F2-7612-FD10-B2C3-C8D4B08AE1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1BE3DFFC-FFD3-9895-1A84-12B9BEF8A6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2F3E1406-95D5-87E4-4F1B-6752B76BAE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8CF267C3-6497-AA07-3038-E8EF3E3955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F8E00012-FC2F-8CBE-A19A-FECB15FA4A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217B7802-EB44-2643-EDFB-2D66C37D3A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FD2030-4EE4-5137-0336-75DEB759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dirty="0" smtClean="0"/>
              <a:t>HTML poprawny składniowo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DCF82B-1D41-D8B5-C648-B6F1C19CE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942" y="2489240"/>
            <a:ext cx="9159255" cy="117610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buNone/>
            </a:pPr>
            <a:r>
              <a:rPr lang="pl-PL" sz="2800" dirty="0" smtClean="0"/>
              <a:t/>
            </a:r>
            <a:br>
              <a:rPr lang="pl-PL" sz="2800" dirty="0" smtClean="0"/>
            </a:br>
            <a:endParaRPr lang="en-US" dirty="0"/>
          </a:p>
        </p:txBody>
      </p:sp>
      <p:grpSp>
        <p:nvGrpSpPr>
          <p:cNvPr id="6" name="Group 40">
            <a:extLst>
              <a:ext uri="{FF2B5EF4-FFF2-40B4-BE49-F238E27FC236}">
                <a16:creationId xmlns:a16="http://schemas.microsoft.com/office/drawing/2014/main" xmlns="" id="{FC2C8388-EE5E-6803-5CFB-FBDAAAC2F2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83D36B9B-9B40-ED6E-4171-2E98962087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13E4DB7A-8B12-1AF6-D970-F3C8C0DC86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2856F92C-D091-7311-A5FF-8FBB12D0C7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D0BF28B0-35F7-8240-0BE1-9CC7480015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53F7FD6F-9174-9F4F-A0F2-8880FAE497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592BF217-6D25-A771-004D-CACF1501D8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BF86DF80-FDDE-AA11-7C4B-E2BC390587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92976934-2A6D-F6EA-F1DB-557148BF03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5FF5D36F-7903-CC6A-8D93-1CACE1A631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E7785588-9273-4C78-B62F-17FB95254F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Picture 3" descr="Ikona formatu">
            <a:extLst>
              <a:ext uri="{FF2B5EF4-FFF2-40B4-BE49-F238E27FC236}">
                <a16:creationId xmlns:a16="http://schemas.microsoft.com/office/drawing/2014/main" xmlns="" id="{0BF27871-FA09-906D-A9BC-945BCE209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15" y="195865"/>
            <a:ext cx="1532529" cy="1521156"/>
          </a:xfrm>
          <a:prstGeom prst="rect">
            <a:avLst/>
          </a:prstGeom>
        </p:spPr>
      </p:pic>
      <p:sp>
        <p:nvSpPr>
          <p:cNvPr id="52" name="pole tekstowe 51"/>
          <p:cNvSpPr txBox="1"/>
          <p:nvPr/>
        </p:nvSpPr>
        <p:spPr>
          <a:xfrm>
            <a:off x="1099127" y="1644073"/>
            <a:ext cx="1003069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smtClean="0"/>
              <a:t>Pominięcie znaczników zamykających może dawać efekty trudne do przewidzenia. Dlatego zdecydowanie należy przestrzegać ścisłych zasad składni HTML opartych na językach XHTML oraz XML. Innymi słowy:  </a:t>
            </a:r>
          </a:p>
          <a:p>
            <a:pPr>
              <a:buFont typeface="Arial" pitchFamily="34" charset="0"/>
              <a:buChar char="•"/>
            </a:pPr>
            <a:r>
              <a:rPr lang="pl-PL" sz="3200" dirty="0" smtClean="0"/>
              <a:t>Zawsze zamykam wszystkie znaczniki.  </a:t>
            </a:r>
          </a:p>
          <a:p>
            <a:pPr>
              <a:buFont typeface="Arial" pitchFamily="34" charset="0"/>
              <a:buChar char="•"/>
            </a:pPr>
            <a:r>
              <a:rPr lang="pl-PL" sz="3200" dirty="0" smtClean="0"/>
              <a:t>Nigdy nie pomijam opcjonalnych znaczników otwierających (np. body)</a:t>
            </a:r>
          </a:p>
          <a:p>
            <a:pPr>
              <a:buFont typeface="Arial" pitchFamily="34" charset="0"/>
              <a:buChar char="•"/>
            </a:pPr>
            <a:r>
              <a:rPr lang="pl-PL" sz="3200" dirty="0" smtClean="0"/>
              <a:t>Znaczniki i atrybuty zapisuję wyłącznie małymi literami. </a:t>
            </a:r>
          </a:p>
          <a:p>
            <a:pPr>
              <a:buFont typeface="Arial" pitchFamily="34" charset="0"/>
              <a:buChar char="•"/>
            </a:pPr>
            <a:r>
              <a:rPr lang="pl-PL" sz="3200" dirty="0" smtClean="0"/>
              <a:t>Wartości atrybutów ujmuję w cudzysłów.  </a:t>
            </a:r>
          </a:p>
          <a:p>
            <a:pPr>
              <a:buFont typeface="Arial" pitchFamily="34" charset="0"/>
              <a:buChar char="•"/>
            </a:pPr>
            <a:r>
              <a:rPr lang="pl-PL" sz="3200" dirty="0" smtClean="0"/>
              <a:t>Znaczniki puste zapisuję, stosując końcówkę /&gt;.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xmlns="" val="25810390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D0D2F77-53D4-1B9F-6727-78DB43AAD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70110FE1-BA1C-F8F9-C829-427C665063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4A1811CA-08AC-DFD2-45DA-6B054355DE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1">
            <a:extLst>
              <a:ext uri="{FF2B5EF4-FFF2-40B4-BE49-F238E27FC236}">
                <a16:creationId xmlns:a16="http://schemas.microsoft.com/office/drawing/2014/main" xmlns="" id="{410FECE1-CB93-528C-F4DD-09FBCB7C88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E50E1EB3-F509-0972-37CE-EC6B005523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6AA98982-8344-1CFE-A731-4E4E355A6A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AD8A9B97-DE71-1958-ACFB-4EB9142E16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9B3E971F-977E-AA4D-BF5B-4AE1D97A1C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597C57CD-C6AE-815A-9BFA-5A2C2A0C8F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5FD2C484-077C-A346-2377-9B4DD248A9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45B235CC-2756-2ADA-35FA-699F7A7019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44BE1A3D-500F-2877-21A8-3AF23C718E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032A8966-6533-E8E3-1197-C5AF1F2563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235097F3-D2FE-6BAA-CF8C-6792B54584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1533FDCA-803C-4348-EC88-F94BA0B5B7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D78D32D7-B695-66C5-FF17-2CD871BEA1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5545ADDB-814E-8179-46F7-1BFA1569BF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4D1D7D6C-7131-7135-AB9F-3FB409B9F9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94B9C730-F826-22F5-B826-B8710BBA50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BF56610C-4E40-9091-7E1E-5B4EE7C289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1675CF87-7546-51A3-C8AF-159E7BDDEF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7DFF639B-93D3-2CE3-901B-47FD3939EA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0235BE1E-126E-BC99-8458-116B37C3B8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A8B1A07B-F35C-AB49-E07F-9F2B933188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6D2E1CD6-E53A-6EFF-AEFA-223A1A2946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4AD736F2-7612-FD10-B2C3-C8D4B08AE1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1BE3DFFC-FFD3-9895-1A84-12B9BEF8A6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2F3E1406-95D5-87E4-4F1B-6752B76BAE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8CF267C3-6497-AA07-3038-E8EF3E3955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F8E00012-FC2F-8CBE-A19A-FECB15FA4A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217B7802-EB44-2643-EDFB-2D66C37D3A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FD2030-4EE4-5137-0336-75DEB759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dirty="0" smtClean="0"/>
              <a:t>Metody sprawdzania poprawności składniowej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DCF82B-1D41-D8B5-C648-B6F1C19CE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942" y="2489240"/>
            <a:ext cx="9159255" cy="117610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buNone/>
            </a:pPr>
            <a:r>
              <a:rPr lang="pl-PL" sz="2800" dirty="0" smtClean="0"/>
              <a:t/>
            </a:r>
            <a:br>
              <a:rPr lang="pl-PL" sz="2800" dirty="0" smtClean="0"/>
            </a:br>
            <a:endParaRPr lang="en-US" dirty="0"/>
          </a:p>
        </p:txBody>
      </p:sp>
      <p:grpSp>
        <p:nvGrpSpPr>
          <p:cNvPr id="6" name="Group 40">
            <a:extLst>
              <a:ext uri="{FF2B5EF4-FFF2-40B4-BE49-F238E27FC236}">
                <a16:creationId xmlns:a16="http://schemas.microsoft.com/office/drawing/2014/main" xmlns="" id="{FC2C8388-EE5E-6803-5CFB-FBDAAAC2F2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83D36B9B-9B40-ED6E-4171-2E98962087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13E4DB7A-8B12-1AF6-D970-F3C8C0DC86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2856F92C-D091-7311-A5FF-8FBB12D0C7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D0BF28B0-35F7-8240-0BE1-9CC7480015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53F7FD6F-9174-9F4F-A0F2-8880FAE497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592BF217-6D25-A771-004D-CACF1501D8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BF86DF80-FDDE-AA11-7C4B-E2BC390587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92976934-2A6D-F6EA-F1DB-557148BF03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5FF5D36F-7903-CC6A-8D93-1CACE1A631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E7785588-9273-4C78-B62F-17FB95254F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Picture 3" descr="Ikona formatu">
            <a:extLst>
              <a:ext uri="{FF2B5EF4-FFF2-40B4-BE49-F238E27FC236}">
                <a16:creationId xmlns:a16="http://schemas.microsoft.com/office/drawing/2014/main" xmlns="" id="{0BF27871-FA09-906D-A9BC-945BCE209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15" y="195865"/>
            <a:ext cx="1532529" cy="1521156"/>
          </a:xfrm>
          <a:prstGeom prst="rect">
            <a:avLst/>
          </a:prstGeom>
        </p:spPr>
      </p:pic>
      <p:sp>
        <p:nvSpPr>
          <p:cNvPr id="52" name="pole tekstowe 51"/>
          <p:cNvSpPr txBox="1"/>
          <p:nvPr/>
        </p:nvSpPr>
        <p:spPr>
          <a:xfrm>
            <a:off x="1099127" y="1644073"/>
            <a:ext cx="100306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smtClean="0"/>
              <a:t>Kod HTML5 możemy sprawdzać </a:t>
            </a:r>
            <a:r>
              <a:rPr lang="pl-PL" sz="3200" dirty="0" smtClean="0"/>
              <a:t>poprzez użycie </a:t>
            </a:r>
            <a:r>
              <a:rPr lang="pl-PL" sz="3200" dirty="0" err="1" smtClean="0"/>
              <a:t>walidatora</a:t>
            </a:r>
            <a:r>
              <a:rPr lang="pl-PL" sz="3200" dirty="0" smtClean="0"/>
              <a:t> organizacji W3C: http://validator.w3.org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xmlns="" val="25810390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D0D2F77-53D4-1B9F-6727-78DB43AAD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70110FE1-BA1C-F8F9-C829-427C665063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4A1811CA-08AC-DFD2-45DA-6B054355DE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1">
            <a:extLst>
              <a:ext uri="{FF2B5EF4-FFF2-40B4-BE49-F238E27FC236}">
                <a16:creationId xmlns:a16="http://schemas.microsoft.com/office/drawing/2014/main" xmlns="" id="{410FECE1-CB93-528C-F4DD-09FBCB7C88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E50E1EB3-F509-0972-37CE-EC6B005523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6AA98982-8344-1CFE-A731-4E4E355A6A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AD8A9B97-DE71-1958-ACFB-4EB9142E16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9B3E971F-977E-AA4D-BF5B-4AE1D97A1C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597C57CD-C6AE-815A-9BFA-5A2C2A0C8F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5FD2C484-077C-A346-2377-9B4DD248A9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45B235CC-2756-2ADA-35FA-699F7A7019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44BE1A3D-500F-2877-21A8-3AF23C718E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032A8966-6533-E8E3-1197-C5AF1F2563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235097F3-D2FE-6BAA-CF8C-6792B54584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1533FDCA-803C-4348-EC88-F94BA0B5B7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D78D32D7-B695-66C5-FF17-2CD871BEA1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5545ADDB-814E-8179-46F7-1BFA1569BF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4D1D7D6C-7131-7135-AB9F-3FB409B9F9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94B9C730-F826-22F5-B826-B8710BBA50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BF56610C-4E40-9091-7E1E-5B4EE7C289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1675CF87-7546-51A3-C8AF-159E7BDDEF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7DFF639B-93D3-2CE3-901B-47FD3939EA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0235BE1E-126E-BC99-8458-116B37C3B8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A8B1A07B-F35C-AB49-E07F-9F2B933188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6D2E1CD6-E53A-6EFF-AEFA-223A1A2946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4AD736F2-7612-FD10-B2C3-C8D4B08AE1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1BE3DFFC-FFD3-9895-1A84-12B9BEF8A6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2F3E1406-95D5-87E4-4F1B-6752B76BAE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8CF267C3-6497-AA07-3038-E8EF3E3955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F8E00012-FC2F-8CBE-A19A-FECB15FA4A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217B7802-EB44-2643-EDFB-2D66C37D3A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FD2030-4EE4-5137-0336-75DEB759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dirty="0" smtClean="0"/>
              <a:t>Stosuj DOCTYPE języka HTML5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DCF82B-1D41-D8B5-C648-B6F1C19CE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942" y="2489240"/>
            <a:ext cx="9159255" cy="117610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buNone/>
            </a:pPr>
            <a:r>
              <a:rPr lang="pl-PL" sz="2800" dirty="0" smtClean="0"/>
              <a:t/>
            </a:r>
            <a:br>
              <a:rPr lang="pl-PL" sz="2800" dirty="0" smtClean="0"/>
            </a:br>
            <a:endParaRPr lang="en-US" dirty="0"/>
          </a:p>
        </p:txBody>
      </p:sp>
      <p:grpSp>
        <p:nvGrpSpPr>
          <p:cNvPr id="6" name="Group 40">
            <a:extLst>
              <a:ext uri="{FF2B5EF4-FFF2-40B4-BE49-F238E27FC236}">
                <a16:creationId xmlns:a16="http://schemas.microsoft.com/office/drawing/2014/main" xmlns="" id="{FC2C8388-EE5E-6803-5CFB-FBDAAAC2F2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83D36B9B-9B40-ED6E-4171-2E98962087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13E4DB7A-8B12-1AF6-D970-F3C8C0DC86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2856F92C-D091-7311-A5FF-8FBB12D0C7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D0BF28B0-35F7-8240-0BE1-9CC7480015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53F7FD6F-9174-9F4F-A0F2-8880FAE497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592BF217-6D25-A771-004D-CACF1501D8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BF86DF80-FDDE-AA11-7C4B-E2BC390587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92976934-2A6D-F6EA-F1DB-557148BF03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5FF5D36F-7903-CC6A-8D93-1CACE1A631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E7785588-9273-4C78-B62F-17FB95254F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Picture 3" descr="Ikona formatu">
            <a:extLst>
              <a:ext uri="{FF2B5EF4-FFF2-40B4-BE49-F238E27FC236}">
                <a16:creationId xmlns:a16="http://schemas.microsoft.com/office/drawing/2014/main" xmlns="" id="{0BF27871-FA09-906D-A9BC-945BCE209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15" y="195865"/>
            <a:ext cx="1532529" cy="1521156"/>
          </a:xfrm>
          <a:prstGeom prst="rect">
            <a:avLst/>
          </a:prstGeom>
        </p:spPr>
      </p:pic>
      <p:sp>
        <p:nvSpPr>
          <p:cNvPr id="52" name="pole tekstowe 51"/>
          <p:cNvSpPr txBox="1"/>
          <p:nvPr/>
        </p:nvSpPr>
        <p:spPr>
          <a:xfrm>
            <a:off x="1099127" y="1644073"/>
            <a:ext cx="1003069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dirty="0" smtClean="0"/>
              <a:t>W każdym dokumencie stosuj element DOCTYPE języka HTML5. Nigdy nie umieszczaj na początku pliku (czyli przed DOCTYPE) żadnych wpisów.</a:t>
            </a:r>
          </a:p>
          <a:p>
            <a:endParaRPr lang="pl-PL" sz="3200" dirty="0" smtClean="0"/>
          </a:p>
          <a:p>
            <a:r>
              <a:rPr lang="pl-PL" sz="3200" dirty="0" smtClean="0"/>
              <a:t>Jeżeli dokument rozpoczyna się od elementu DOCTYPE języka HTML5, to będzie interpretowany w trybie standardów przez wszystkie współczesne przeglądarki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xmlns="" val="2581039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9DE67172-1D33-65D1-899F-A55C1E2DF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9CCFBA5A-5BB6-6EE2-06A4-BD137931A7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DAE0135A-A795-5581-7C65-7BAD52666A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CAC45D99-5CA4-5C9D-BA59-CDBD7E0615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D2B2C4FD-448F-F2E1-AF12-4CCD4F12468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B3A5FECA-B221-BD5E-2D0D-C31B79526AD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9B778394-E19D-4493-0160-D820C48D34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ADD1322B-9280-E8C1-5B87-A4AE0F518BE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14520E22-2150-467F-F552-4A3F67F9379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2037668C-DFF3-DE43-3F4F-874665237BC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22F42E6B-FB18-10B9-519F-3A4A214B51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4CCBB214-D4A6-CDD7-EE8A-3573A7472F2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245A3C41-22C7-46EE-7A6A-AA90E36347A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360D7E0C-18D8-3948-1AFA-0AABCEC7619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3380998A-D130-A20D-8F48-CE71207AFF7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82C5B562-9357-4EE5-A54C-9E125B9DB54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90650D67-F8AE-F9E7-4E8B-9B3B7B394F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E55B8AE9-EF9A-9A0A-501C-62C4927E70C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83B6328C-A7BE-932B-12AC-709FBB393F3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E6E37D93-DDF3-5AFB-7D32-254EA93405B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40FB9D07-4BFC-1F63-268E-ED7C217DBEF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A25A362F-A120-E748-4B19-D770EC08A0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DE79EB97-34CB-3842-A11B-8F056E403C3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96BCAF75-A5EC-FDB9-C974-E0AB77CD77C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7C29F9D8-319D-DCF8-9784-21E07CA70D6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244DA975-0EF0-C883-68D3-247803C6BF4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E7896E64-9639-9D0D-CB2A-8AD5A43A46E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943D55BD-1A20-0BB1-E11B-BD3E11BD0F1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6EAE6ED3-670E-109B-C257-1BAA7725AE7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FE7913F6-9521-E2DC-4202-6D6120A3C4A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6AEFF187-CCE4-DDD8-E235-B80BC6DB473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A7D2BD-F2AE-075F-52A6-16B6EE5D2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solidFill>
                  <a:srgbClr val="424456"/>
                </a:solidFill>
                <a:latin typeface="Trebuchet MS"/>
                <a:ea typeface="+mj-lt"/>
                <a:cs typeface="+mj-lt"/>
              </a:rPr>
              <a:t>Kto</a:t>
            </a:r>
            <a:r>
              <a:rPr lang="en-US" sz="4000" dirty="0">
                <a:solidFill>
                  <a:srgbClr val="424456"/>
                </a:solidFill>
                <a:latin typeface="Trebuchet MS"/>
                <a:ea typeface="+mj-lt"/>
                <a:cs typeface="+mj-lt"/>
              </a:rPr>
              <a:t> </a:t>
            </a:r>
            <a:r>
              <a:rPr lang="en-US" sz="4000" dirty="0" err="1">
                <a:solidFill>
                  <a:srgbClr val="424456"/>
                </a:solidFill>
                <a:latin typeface="Trebuchet MS"/>
                <a:ea typeface="+mj-lt"/>
                <a:cs typeface="+mj-lt"/>
              </a:rPr>
              <a:t>rządzi</a:t>
            </a:r>
            <a:r>
              <a:rPr lang="en-US" sz="4000" dirty="0">
                <a:solidFill>
                  <a:srgbClr val="424456"/>
                </a:solidFill>
                <a:latin typeface="Trebuchet MS"/>
                <a:ea typeface="+mj-lt"/>
                <a:cs typeface="+mj-lt"/>
              </a:rPr>
              <a:t> </a:t>
            </a:r>
            <a:r>
              <a:rPr lang="en-US" sz="4000" dirty="0" err="1">
                <a:solidFill>
                  <a:srgbClr val="424456"/>
                </a:solidFill>
                <a:latin typeface="Trebuchet MS"/>
                <a:ea typeface="+mj-lt"/>
                <a:cs typeface="+mj-lt"/>
              </a:rPr>
              <a:t>internetem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B8DA374-E2F8-9753-7356-8BC3D4E4F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 fontScale="77500" lnSpcReduction="20000"/>
          </a:bodyPr>
          <a:lstStyle/>
          <a:p>
            <a:r>
              <a:rPr lang="en-US" sz="2200" dirty="0">
                <a:latin typeface="Georgia"/>
              </a:rPr>
              <a:t>Nie </a:t>
            </a:r>
            <a:r>
              <a:rPr lang="en-US" sz="2200" dirty="0" err="1">
                <a:latin typeface="Georgia"/>
              </a:rPr>
              <a:t>istnieje</a:t>
            </a:r>
            <a:r>
              <a:rPr lang="en-US" sz="2200" dirty="0">
                <a:latin typeface="Georgia"/>
              </a:rPr>
              <a:t> </a:t>
            </a:r>
            <a:r>
              <a:rPr lang="en-US" sz="2200" dirty="0" err="1">
                <a:latin typeface="Georgia"/>
              </a:rPr>
              <a:t>pojedyncza</a:t>
            </a:r>
            <a:r>
              <a:rPr lang="en-US" sz="2200" dirty="0">
                <a:latin typeface="Georgia"/>
              </a:rPr>
              <a:t> </a:t>
            </a:r>
            <a:r>
              <a:rPr lang="en-US" sz="2200" dirty="0" err="1">
                <a:latin typeface="Georgia"/>
              </a:rPr>
              <a:t>jednostka</a:t>
            </a:r>
            <a:r>
              <a:rPr lang="en-US" sz="2200" dirty="0">
                <a:latin typeface="Georgia"/>
              </a:rPr>
              <a:t> </a:t>
            </a:r>
            <a:r>
              <a:rPr lang="en-US" sz="2200" dirty="0" err="1">
                <a:latin typeface="Georgia"/>
              </a:rPr>
              <a:t>całkowicie</a:t>
            </a:r>
            <a:r>
              <a:rPr lang="en-US" sz="2200" dirty="0">
                <a:latin typeface="Georgia"/>
              </a:rPr>
              <a:t> </a:t>
            </a:r>
            <a:r>
              <a:rPr lang="en-US" sz="2200" dirty="0" err="1">
                <a:latin typeface="Georgia"/>
              </a:rPr>
              <a:t>posiadająca</a:t>
            </a:r>
            <a:r>
              <a:rPr lang="en-US" sz="2200" dirty="0">
                <a:latin typeface="Georgia"/>
              </a:rPr>
              <a:t> </a:t>
            </a:r>
            <a:r>
              <a:rPr lang="en-US" sz="2200" dirty="0" err="1">
                <a:latin typeface="Georgia"/>
              </a:rPr>
              <a:t>lub</a:t>
            </a:r>
            <a:r>
              <a:rPr lang="en-US" sz="2200" dirty="0">
                <a:latin typeface="Georgia"/>
              </a:rPr>
              <a:t> </a:t>
            </a:r>
            <a:r>
              <a:rPr lang="en-US" sz="2200" dirty="0" err="1">
                <a:latin typeface="Georgia"/>
              </a:rPr>
              <a:t>kontrolująca</a:t>
            </a:r>
            <a:r>
              <a:rPr lang="en-US" sz="2200" dirty="0">
                <a:latin typeface="Georgia"/>
              </a:rPr>
              <a:t> </a:t>
            </a:r>
            <a:r>
              <a:rPr lang="en-US" sz="2200" dirty="0" err="1">
                <a:latin typeface="Georgia"/>
              </a:rPr>
              <a:t>ogólnoświatową</a:t>
            </a:r>
            <a:r>
              <a:rPr lang="en-US" sz="2200" dirty="0">
                <a:latin typeface="Georgia"/>
              </a:rPr>
              <a:t> </a:t>
            </a:r>
            <a:r>
              <a:rPr lang="en-US" sz="2200" dirty="0" err="1">
                <a:latin typeface="Georgia"/>
              </a:rPr>
              <a:t>sieć</a:t>
            </a:r>
            <a:r>
              <a:rPr lang="en-US" sz="2200" dirty="0">
                <a:latin typeface="Georgia"/>
              </a:rPr>
              <a:t>. </a:t>
            </a:r>
            <a:endParaRPr lang="en-US" dirty="0"/>
          </a:p>
          <a:p>
            <a:r>
              <a:rPr lang="en-US" sz="2200" dirty="0" err="1">
                <a:latin typeface="Georgia"/>
              </a:rPr>
              <a:t>Pierwsza</a:t>
            </a:r>
            <a:r>
              <a:rPr lang="en-US" sz="2200" dirty="0">
                <a:latin typeface="Georgia"/>
              </a:rPr>
              <a:t>  to </a:t>
            </a:r>
            <a:r>
              <a:rPr lang="en-US" sz="2200" dirty="0" err="1">
                <a:latin typeface="Georgia"/>
              </a:rPr>
              <a:t>konsorcjum</a:t>
            </a:r>
            <a:r>
              <a:rPr lang="en-US" sz="2200" dirty="0">
                <a:latin typeface="Georgia"/>
              </a:rPr>
              <a:t> </a:t>
            </a:r>
            <a:r>
              <a:rPr lang="en-US" sz="2200" b="1" dirty="0">
                <a:latin typeface="Georgia"/>
              </a:rPr>
              <a:t>W3C</a:t>
            </a:r>
            <a:r>
              <a:rPr lang="en-US" sz="2200" dirty="0">
                <a:latin typeface="Georgia"/>
              </a:rPr>
              <a:t>  (ang. world wide web consortium) w Massachusetts  Institute of Technology (USA) </a:t>
            </a:r>
            <a:r>
              <a:rPr lang="en-US" sz="2200" dirty="0" err="1">
                <a:latin typeface="Georgia"/>
              </a:rPr>
              <a:t>oraz</a:t>
            </a:r>
            <a:r>
              <a:rPr lang="en-US" sz="2200" dirty="0">
                <a:latin typeface="Georgia"/>
              </a:rPr>
              <a:t> INRIA w </a:t>
            </a:r>
            <a:r>
              <a:rPr lang="en-US" sz="2200" dirty="0" err="1">
                <a:latin typeface="Georgia"/>
              </a:rPr>
              <a:t>Europie</a:t>
            </a:r>
            <a:r>
              <a:rPr lang="en-US" sz="2200" dirty="0">
                <a:latin typeface="Georgia"/>
              </a:rPr>
              <a:t>.</a:t>
            </a:r>
            <a:endParaRPr lang="en-US" dirty="0"/>
          </a:p>
          <a:p>
            <a:r>
              <a:rPr lang="en-US" sz="2200" dirty="0">
                <a:latin typeface="Georgia"/>
              </a:rPr>
              <a:t> Konsorcjum W3C </a:t>
            </a:r>
            <a:r>
              <a:rPr lang="en-US" sz="2200" dirty="0" err="1">
                <a:latin typeface="Georgia"/>
              </a:rPr>
              <a:t>składa</a:t>
            </a:r>
            <a:r>
              <a:rPr lang="en-US" sz="2200" dirty="0">
                <a:latin typeface="Georgia"/>
              </a:rPr>
              <a:t> </a:t>
            </a:r>
            <a:r>
              <a:rPr lang="en-US" sz="2200" dirty="0" err="1">
                <a:latin typeface="Georgia"/>
              </a:rPr>
              <a:t>się</a:t>
            </a:r>
            <a:r>
              <a:rPr lang="en-US" sz="2200" dirty="0">
                <a:latin typeface="Georgia"/>
              </a:rPr>
              <a:t> z </a:t>
            </a:r>
            <a:r>
              <a:rPr lang="en-US" sz="2200" dirty="0" err="1">
                <a:latin typeface="Georgia"/>
              </a:rPr>
              <a:t>osób</a:t>
            </a:r>
            <a:r>
              <a:rPr lang="en-US" sz="2200" dirty="0">
                <a:latin typeface="Georgia"/>
              </a:rPr>
              <a:t> </a:t>
            </a:r>
            <a:r>
              <a:rPr lang="en-US" sz="2200" dirty="0" err="1">
                <a:latin typeface="Georgia"/>
              </a:rPr>
              <a:t>i</a:t>
            </a:r>
            <a:r>
              <a:rPr lang="en-US" sz="2200" dirty="0">
                <a:latin typeface="Georgia"/>
              </a:rPr>
              <a:t> </a:t>
            </a:r>
            <a:r>
              <a:rPr lang="en-US" sz="2200" dirty="0" err="1">
                <a:latin typeface="Georgia"/>
              </a:rPr>
              <a:t>organizacji</a:t>
            </a:r>
            <a:r>
              <a:rPr lang="en-US" sz="2200" dirty="0">
                <a:latin typeface="Georgia"/>
              </a:rPr>
              <a:t> </a:t>
            </a:r>
            <a:r>
              <a:rPr lang="en-US" sz="2200" dirty="0" err="1">
                <a:latin typeface="Georgia"/>
              </a:rPr>
              <a:t>zainteresowanych</a:t>
            </a:r>
            <a:r>
              <a:rPr lang="en-US" sz="2200" dirty="0">
                <a:latin typeface="Georgia"/>
              </a:rPr>
              <a:t>  </a:t>
            </a:r>
            <a:r>
              <a:rPr lang="en-US" sz="2200" dirty="0" err="1">
                <a:latin typeface="Georgia"/>
              </a:rPr>
              <a:t>obsługą</a:t>
            </a:r>
            <a:r>
              <a:rPr lang="en-US" sz="2200" dirty="0">
                <a:latin typeface="Georgia"/>
              </a:rPr>
              <a:t>  </a:t>
            </a:r>
            <a:r>
              <a:rPr lang="en-US" sz="2200" dirty="0" err="1">
                <a:latin typeface="Georgia"/>
              </a:rPr>
              <a:t>oraz</a:t>
            </a:r>
            <a:r>
              <a:rPr lang="en-US" sz="2200" dirty="0">
                <a:latin typeface="Georgia"/>
              </a:rPr>
              <a:t>  </a:t>
            </a:r>
            <a:r>
              <a:rPr lang="en-US" sz="2200" dirty="0" err="1">
                <a:latin typeface="Georgia"/>
              </a:rPr>
              <a:t>definiowaniem</a:t>
            </a:r>
            <a:r>
              <a:rPr lang="en-US" sz="2200" dirty="0">
                <a:latin typeface="Georgia"/>
              </a:rPr>
              <a:t>  </a:t>
            </a:r>
            <a:r>
              <a:rPr lang="en-US" sz="2200" dirty="0" err="1">
                <a:latin typeface="Georgia"/>
              </a:rPr>
              <a:t>języków</a:t>
            </a:r>
            <a:r>
              <a:rPr lang="en-US" sz="2200" dirty="0">
                <a:latin typeface="Georgia"/>
              </a:rPr>
              <a:t>  </a:t>
            </a:r>
            <a:r>
              <a:rPr lang="en-US" sz="2200" dirty="0" err="1">
                <a:latin typeface="Georgia"/>
              </a:rPr>
              <a:t>i</a:t>
            </a:r>
            <a:r>
              <a:rPr lang="en-US" sz="2200" dirty="0">
                <a:latin typeface="Georgia"/>
              </a:rPr>
              <a:t>  </a:t>
            </a:r>
            <a:r>
              <a:rPr lang="en-US" sz="2200" dirty="0" err="1">
                <a:latin typeface="Georgia"/>
              </a:rPr>
              <a:t>protokołów</a:t>
            </a:r>
            <a:r>
              <a:rPr lang="en-US" sz="2200" dirty="0">
                <a:latin typeface="Georgia"/>
              </a:rPr>
              <a:t>  </a:t>
            </a:r>
            <a:r>
              <a:rPr lang="en-US" sz="2200" dirty="0" err="1">
                <a:latin typeface="Georgia"/>
              </a:rPr>
              <a:t>tworzących</a:t>
            </a:r>
            <a:r>
              <a:rPr lang="en-US" sz="2200" dirty="0">
                <a:latin typeface="Georgia"/>
              </a:rPr>
              <a:t>  </a:t>
            </a:r>
            <a:r>
              <a:rPr lang="en-US" sz="2200" dirty="0" err="1">
                <a:latin typeface="Georgia"/>
              </a:rPr>
              <a:t>sieć</a:t>
            </a:r>
            <a:r>
              <a:rPr lang="en-US" sz="2200" dirty="0">
                <a:latin typeface="Georgia"/>
              </a:rPr>
              <a:t> (HTTP, HTML, XHTML </a:t>
            </a:r>
            <a:r>
              <a:rPr lang="en-US" sz="2200" dirty="0" err="1">
                <a:latin typeface="Georgia"/>
              </a:rPr>
              <a:t>itd</a:t>
            </a:r>
            <a:r>
              <a:rPr lang="en-US" sz="2200" dirty="0">
                <a:latin typeface="Georgia"/>
              </a:rPr>
              <a:t>.). </a:t>
            </a:r>
            <a:endParaRPr lang="en-US" dirty="0"/>
          </a:p>
          <a:p>
            <a:r>
              <a:rPr lang="en-US" sz="2200" dirty="0">
                <a:latin typeface="Georgia"/>
              </a:rPr>
              <a:t> </a:t>
            </a:r>
            <a:r>
              <a:rPr lang="en-US" sz="2200" dirty="0" err="1">
                <a:latin typeface="Georgia"/>
              </a:rPr>
              <a:t>Ponadto</a:t>
            </a:r>
            <a:r>
              <a:rPr lang="en-US" sz="2200" dirty="0">
                <a:latin typeface="Georgia"/>
              </a:rPr>
              <a:t> </a:t>
            </a:r>
            <a:r>
              <a:rPr lang="en-US" sz="2200" dirty="0" err="1">
                <a:latin typeface="Georgia"/>
              </a:rPr>
              <a:t>dostarcza</a:t>
            </a:r>
            <a:r>
              <a:rPr lang="en-US" sz="2200" dirty="0">
                <a:latin typeface="Georgia"/>
              </a:rPr>
              <a:t> </a:t>
            </a:r>
            <a:r>
              <a:rPr lang="en-US" sz="2200" dirty="0" err="1">
                <a:latin typeface="Georgia"/>
              </a:rPr>
              <a:t>produkty</a:t>
            </a:r>
            <a:r>
              <a:rPr lang="en-US" sz="2200" dirty="0">
                <a:latin typeface="Georgia"/>
              </a:rPr>
              <a:t> (</a:t>
            </a:r>
            <a:r>
              <a:rPr lang="en-US" sz="2200" dirty="0" err="1">
                <a:latin typeface="Georgia"/>
              </a:rPr>
              <a:t>przeglądarki</a:t>
            </a:r>
            <a:r>
              <a:rPr lang="en-US" sz="2200" dirty="0">
                <a:latin typeface="Georgia"/>
              </a:rPr>
              <a:t> WWW, </a:t>
            </a:r>
            <a:r>
              <a:rPr lang="en-US" sz="2200" dirty="0" err="1">
                <a:latin typeface="Georgia"/>
              </a:rPr>
              <a:t>serwery</a:t>
            </a:r>
            <a:r>
              <a:rPr lang="en-US" sz="2200" dirty="0">
                <a:latin typeface="Georgia"/>
              </a:rPr>
              <a:t>...) </a:t>
            </a:r>
            <a:r>
              <a:rPr lang="en-US" sz="2200" dirty="0" err="1">
                <a:latin typeface="Georgia"/>
              </a:rPr>
              <a:t>bezpłatnie</a:t>
            </a:r>
            <a:r>
              <a:rPr lang="en-US" sz="2200" dirty="0">
                <a:latin typeface="Georgia"/>
              </a:rPr>
              <a:t> </a:t>
            </a:r>
            <a:r>
              <a:rPr lang="en-US" sz="2200" dirty="0" err="1">
                <a:latin typeface="Georgia"/>
              </a:rPr>
              <a:t>dostępne</a:t>
            </a:r>
            <a:r>
              <a:rPr lang="en-US" sz="2200" dirty="0">
                <a:latin typeface="Georgia"/>
              </a:rPr>
              <a:t> </a:t>
            </a:r>
            <a:r>
              <a:rPr lang="en-US" sz="2200" dirty="0" err="1">
                <a:latin typeface="Georgia"/>
              </a:rPr>
              <a:t>dla</a:t>
            </a:r>
            <a:r>
              <a:rPr lang="en-US" sz="2200" dirty="0">
                <a:latin typeface="Georgia"/>
              </a:rPr>
              <a:t> </a:t>
            </a:r>
            <a:r>
              <a:rPr lang="en-US" sz="2200" dirty="0" err="1">
                <a:latin typeface="Georgia"/>
              </a:rPr>
              <a:t>wszystkich</a:t>
            </a:r>
            <a:r>
              <a:rPr lang="en-US" sz="2200" dirty="0">
                <a:latin typeface="Georgia"/>
              </a:rPr>
              <a:t> </a:t>
            </a:r>
            <a:r>
              <a:rPr lang="en-US" sz="2200" dirty="0" err="1">
                <a:latin typeface="Georgia"/>
              </a:rPr>
              <a:t>zainteresowanych</a:t>
            </a:r>
            <a:r>
              <a:rPr lang="en-US" sz="2200" dirty="0">
                <a:latin typeface="Georgia"/>
              </a:rPr>
              <a:t>.     </a:t>
            </a:r>
            <a:endParaRPr lang="en-US" dirty="0"/>
          </a:p>
          <a:p>
            <a:r>
              <a:rPr lang="en-US" sz="2200" dirty="0">
                <a:latin typeface="Georgia"/>
              </a:rPr>
              <a:t> Konsorcjum W3C to organ </a:t>
            </a:r>
            <a:r>
              <a:rPr lang="en-US" sz="2200" dirty="0" err="1">
                <a:latin typeface="Georgia"/>
              </a:rPr>
              <a:t>odpowiedzialny</a:t>
            </a:r>
            <a:r>
              <a:rPr lang="en-US" sz="2200" dirty="0">
                <a:latin typeface="Georgia"/>
              </a:rPr>
              <a:t> za </a:t>
            </a:r>
            <a:r>
              <a:rPr lang="en-US" sz="2200" dirty="0" err="1">
                <a:latin typeface="Georgia"/>
              </a:rPr>
              <a:t>definiowanie</a:t>
            </a:r>
            <a:r>
              <a:rPr lang="en-US" sz="2200" dirty="0">
                <a:latin typeface="Georgia"/>
              </a:rPr>
              <a:t>   </a:t>
            </a:r>
            <a:r>
              <a:rPr lang="en-US" sz="2200" dirty="0" err="1">
                <a:latin typeface="Georgia"/>
              </a:rPr>
              <a:t>standardów</a:t>
            </a:r>
            <a:r>
              <a:rPr lang="en-US" sz="2200" dirty="0">
                <a:latin typeface="Georgia"/>
              </a:rPr>
              <a:t> </a:t>
            </a:r>
            <a:r>
              <a:rPr lang="en-US" sz="2200" dirty="0" err="1">
                <a:latin typeface="Georgia"/>
              </a:rPr>
              <a:t>i</a:t>
            </a:r>
            <a:r>
              <a:rPr lang="en-US" sz="2200" dirty="0">
                <a:latin typeface="Georgia"/>
              </a:rPr>
              <a:t> </a:t>
            </a:r>
            <a:r>
              <a:rPr lang="en-US" sz="2200" dirty="0" err="1">
                <a:latin typeface="Georgia"/>
              </a:rPr>
              <a:t>reguł</a:t>
            </a:r>
            <a:r>
              <a:rPr lang="en-US" sz="2200" dirty="0">
                <a:latin typeface="Georgia"/>
              </a:rPr>
              <a:t> </a:t>
            </a:r>
            <a:r>
              <a:rPr lang="en-US" sz="2200" dirty="0" err="1">
                <a:latin typeface="Georgia"/>
              </a:rPr>
              <a:t>dotyczących</a:t>
            </a:r>
            <a:r>
              <a:rPr lang="en-US" sz="2200" dirty="0">
                <a:latin typeface="Georgia"/>
              </a:rPr>
              <a:t> </a:t>
            </a:r>
            <a:r>
              <a:rPr lang="en-US" sz="2200" dirty="0" err="1">
                <a:latin typeface="Georgia"/>
              </a:rPr>
              <a:t>sieci</a:t>
            </a:r>
            <a:r>
              <a:rPr lang="en-US" sz="2200" dirty="0">
                <a:latin typeface="Georgia"/>
              </a:rPr>
              <a:t> WWW</a:t>
            </a: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D5182DA2-3354-024A-8F44-6C3BFA07B3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9736160F-2048-3986-B3AF-F49676A1AA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3FA71D13-F060-2C1D-1200-91E3C723B39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83BEA340-CF7F-39E1-3A04-56D55F2683B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61498067-AA02-ADF4-028C-8885CD55207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78444C85-D408-65C0-7DDA-6002E51B43F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92228F64-D457-E875-7ED3-095A3E4A7FF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CA87F498-9784-7A11-F118-78B5465D25F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05BD7348-A353-6546-5D32-A829F9244C5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E8433528-A6C7-1F2B-3008-277BE31E54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8625A6D0-7C11-9F25-D3F6-D518751B5EB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="" xmlns:p14="http://schemas.microsoft.com/office/powerpoint/2010/main" val="1781601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2D886B9C-338E-B524-3F1C-592AC9255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46145324-FDF6-88A7-0B7C-8A414B76A82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FC22CE80-8611-F19F-0031-8384A69DFA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5AD1339F-DACF-E396-D537-DE0F43651C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CD378FF2-A7D2-BC8A-EE66-8C4959916D8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2D71FB33-6396-F174-478B-75406733ED5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FBCBF985-56E2-A243-85E4-FA40316DA60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63984332-08F1-6C7C-0592-7F1473D93BD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FFD70721-3C56-EC7A-BD31-7D4F10BD3E3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D7324A49-5CD2-0808-B54B-62347A9137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2AFE9B2B-3881-8EF0-4760-06CA34AC251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A6852B98-3ECF-6CD2-B480-38012747F06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F3E0C710-6CED-9A2C-C340-7A20EC6702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46EEBA2D-F687-6E3F-08F8-A1D890AEB1C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490E634A-0FC7-42E6-AB90-953EFF1D2D3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CB30A0AF-492A-2D9D-86F0-9F68686361B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4475BD4A-0978-44BE-725A-8E8097CCF4A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3A2916B2-7A6B-7B44-EBCB-6FC16D57233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96F2E2AE-FE46-7350-6B9E-E7B78505F33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EB3C9466-7397-0F92-A6A3-AD4BB7144F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2D19D734-7ADC-0733-F9DC-94BDEC794ED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1B2A7924-F7D4-E9B4-D25C-50CE7C9805B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0BADE915-5677-1A74-8CA0-7B84D6292B3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3D6F488A-2780-B7D7-328A-F1B8C9B5570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1EDA13F3-F083-4934-9B2A-E881B1552D2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412EE0C9-FF48-7ADC-181A-C467DB07D66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71970B91-A8B5-DDBB-4AEC-9669B895A9E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6D831163-4F4D-9DB9-A367-A28B627867C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4AEDF8E1-3A8E-F682-4CA8-44321D10A9B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DEEF1808-1C32-09D5-DDB2-15C2573D8D6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52DC0ED4-7C5D-7AAB-BC3A-B02E670D049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2FF352-D542-4C49-8B95-94418F370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solidFill>
                  <a:srgbClr val="424456"/>
                </a:solidFill>
                <a:latin typeface="Trebuchet MS"/>
                <a:ea typeface="+mj-lt"/>
                <a:cs typeface="+mj-lt"/>
              </a:rPr>
              <a:t>Kto</a:t>
            </a:r>
            <a:r>
              <a:rPr lang="en-US" sz="4000" dirty="0">
                <a:solidFill>
                  <a:srgbClr val="424456"/>
                </a:solidFill>
                <a:latin typeface="Trebuchet MS"/>
                <a:ea typeface="+mj-lt"/>
                <a:cs typeface="+mj-lt"/>
              </a:rPr>
              <a:t> </a:t>
            </a:r>
            <a:r>
              <a:rPr lang="en-US" sz="4000" dirty="0" err="1">
                <a:solidFill>
                  <a:srgbClr val="424456"/>
                </a:solidFill>
                <a:latin typeface="Trebuchet MS"/>
                <a:ea typeface="+mj-lt"/>
                <a:cs typeface="+mj-lt"/>
              </a:rPr>
              <a:t>rządzi</a:t>
            </a:r>
            <a:r>
              <a:rPr lang="en-US" sz="4000" dirty="0">
                <a:solidFill>
                  <a:srgbClr val="424456"/>
                </a:solidFill>
                <a:latin typeface="Trebuchet MS"/>
                <a:ea typeface="+mj-lt"/>
                <a:cs typeface="+mj-lt"/>
              </a:rPr>
              <a:t> </a:t>
            </a:r>
            <a:r>
              <a:rPr lang="en-US" sz="4000" dirty="0" err="1">
                <a:solidFill>
                  <a:srgbClr val="424456"/>
                </a:solidFill>
                <a:latin typeface="Trebuchet MS"/>
                <a:ea typeface="+mj-lt"/>
                <a:cs typeface="+mj-lt"/>
              </a:rPr>
              <a:t>internetem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E0A591-B09E-1708-F151-B219D6580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 fontScale="85000" lnSpcReduction="10000"/>
          </a:bodyPr>
          <a:lstStyle/>
          <a:p>
            <a:r>
              <a:rPr lang="en-US" sz="2600" dirty="0" err="1">
                <a:latin typeface="Georgia"/>
              </a:rPr>
              <a:t>Drugą</a:t>
            </a:r>
            <a:r>
              <a:rPr lang="en-US" sz="2600" dirty="0">
                <a:latin typeface="Georgia"/>
              </a:rPr>
              <a:t> </a:t>
            </a:r>
            <a:r>
              <a:rPr lang="en-US" sz="2600" dirty="0" err="1">
                <a:latin typeface="Georgia"/>
              </a:rPr>
              <a:t>grupą</a:t>
            </a:r>
            <a:r>
              <a:rPr lang="en-US" sz="2600" dirty="0">
                <a:latin typeface="Georgia"/>
              </a:rPr>
              <a:t> </a:t>
            </a:r>
            <a:r>
              <a:rPr lang="en-US" sz="2600" dirty="0" err="1">
                <a:latin typeface="Georgia"/>
              </a:rPr>
              <a:t>organizacji</a:t>
            </a:r>
            <a:r>
              <a:rPr lang="en-US" sz="2600" dirty="0">
                <a:latin typeface="Georgia"/>
              </a:rPr>
              <a:t>, </a:t>
            </a:r>
            <a:r>
              <a:rPr lang="en-US" sz="2600" dirty="0" err="1">
                <a:latin typeface="Georgia"/>
              </a:rPr>
              <a:t>które</a:t>
            </a:r>
            <a:r>
              <a:rPr lang="en-US" sz="2600" dirty="0">
                <a:latin typeface="Georgia"/>
              </a:rPr>
              <a:t> </a:t>
            </a:r>
            <a:r>
              <a:rPr lang="en-US" sz="2600" dirty="0" err="1">
                <a:latin typeface="Georgia"/>
              </a:rPr>
              <a:t>mają</a:t>
            </a:r>
            <a:r>
              <a:rPr lang="en-US" sz="2600" dirty="0">
                <a:latin typeface="Georgia"/>
              </a:rPr>
              <a:t> </a:t>
            </a:r>
            <a:r>
              <a:rPr lang="en-US" sz="2600" dirty="0" err="1">
                <a:latin typeface="Georgia"/>
              </a:rPr>
              <a:t>wpływ</a:t>
            </a:r>
            <a:r>
              <a:rPr lang="en-US" sz="2600" dirty="0">
                <a:latin typeface="Georgia"/>
              </a:rPr>
              <a:t> </a:t>
            </a:r>
            <a:r>
              <a:rPr lang="en-US" sz="2600" dirty="0" err="1">
                <a:latin typeface="Georgia"/>
              </a:rPr>
              <a:t>na</a:t>
            </a:r>
            <a:r>
              <a:rPr lang="en-US" sz="2600" dirty="0">
                <a:latin typeface="Georgia"/>
              </a:rPr>
              <a:t> </a:t>
            </a:r>
            <a:r>
              <a:rPr lang="en-US" sz="2600" dirty="0" err="1">
                <a:latin typeface="Georgia"/>
              </a:rPr>
              <a:t>sieć</a:t>
            </a:r>
            <a:r>
              <a:rPr lang="en-US" sz="2600" dirty="0">
                <a:latin typeface="Georgia"/>
              </a:rPr>
              <a:t>, </a:t>
            </a:r>
            <a:r>
              <a:rPr lang="en-US" sz="2600" dirty="0" err="1">
                <a:latin typeface="Georgia"/>
              </a:rPr>
              <a:t>są</a:t>
            </a:r>
            <a:r>
              <a:rPr lang="en-US" sz="2600" dirty="0">
                <a:latin typeface="Georgia"/>
              </a:rPr>
              <a:t> </a:t>
            </a:r>
            <a:r>
              <a:rPr lang="en-US" sz="2600" dirty="0" err="1">
                <a:latin typeface="Georgia"/>
              </a:rPr>
              <a:t>producenci</a:t>
            </a:r>
            <a:r>
              <a:rPr lang="en-US" sz="2600" dirty="0">
                <a:latin typeface="Georgia"/>
              </a:rPr>
              <a:t> </a:t>
            </a:r>
            <a:r>
              <a:rPr lang="en-US" sz="2600" dirty="0" err="1">
                <a:latin typeface="Georgia"/>
              </a:rPr>
              <a:t>przeglądarek</a:t>
            </a:r>
            <a:r>
              <a:rPr lang="en-US" sz="2600" dirty="0">
                <a:latin typeface="Georgia"/>
              </a:rPr>
              <a:t> WWW, </a:t>
            </a:r>
            <a:r>
              <a:rPr lang="en-US" sz="2600" dirty="0" err="1">
                <a:latin typeface="Georgia"/>
              </a:rPr>
              <a:t>czyli</a:t>
            </a:r>
            <a:r>
              <a:rPr lang="en-US" sz="2600" dirty="0">
                <a:latin typeface="Georgia"/>
              </a:rPr>
              <a:t> </a:t>
            </a:r>
            <a:r>
              <a:rPr lang="en-US" sz="2600" dirty="0" err="1">
                <a:latin typeface="Georgia"/>
              </a:rPr>
              <a:t>przede</a:t>
            </a:r>
            <a:r>
              <a:rPr lang="en-US" sz="2600" dirty="0">
                <a:latin typeface="Georgia"/>
              </a:rPr>
              <a:t> </a:t>
            </a:r>
            <a:r>
              <a:rPr lang="en-US" sz="2600" dirty="0" err="1">
                <a:latin typeface="Georgia"/>
              </a:rPr>
              <a:t>wszystkim</a:t>
            </a:r>
            <a:r>
              <a:rPr lang="en-US" sz="2600" b="1" dirty="0">
                <a:latin typeface="Georgia"/>
              </a:rPr>
              <a:t> Google, Apple, Microsoft </a:t>
            </a:r>
            <a:r>
              <a:rPr lang="en-US" sz="2600" b="1" dirty="0" err="1">
                <a:latin typeface="Georgia"/>
              </a:rPr>
              <a:t>i</a:t>
            </a:r>
            <a:r>
              <a:rPr lang="en-US" sz="2600" b="1" dirty="0">
                <a:latin typeface="Georgia"/>
              </a:rPr>
              <a:t>    Mozilla Foundation</a:t>
            </a:r>
            <a:r>
              <a:rPr lang="en-US" sz="2600" dirty="0">
                <a:latin typeface="Georgia"/>
              </a:rPr>
              <a:t>. </a:t>
            </a:r>
            <a:r>
              <a:rPr lang="en-US" sz="2600" dirty="0" err="1">
                <a:latin typeface="Georgia"/>
              </a:rPr>
              <a:t>Konkurencja</a:t>
            </a:r>
            <a:r>
              <a:rPr lang="en-US" sz="2600" dirty="0">
                <a:latin typeface="Georgia"/>
              </a:rPr>
              <a:t> </a:t>
            </a:r>
            <a:r>
              <a:rPr lang="en-US" sz="2600" dirty="0" err="1">
                <a:latin typeface="Georgia"/>
              </a:rPr>
              <a:t>między</a:t>
            </a:r>
            <a:r>
              <a:rPr lang="en-US" sz="2600" dirty="0">
                <a:latin typeface="Georgia"/>
              </a:rPr>
              <a:t> </a:t>
            </a:r>
            <a:r>
              <a:rPr lang="en-US" sz="2600" dirty="0" err="1">
                <a:latin typeface="Georgia"/>
              </a:rPr>
              <a:t>najpopularniejszymi</a:t>
            </a:r>
            <a:r>
              <a:rPr lang="en-US" sz="2600" dirty="0">
                <a:latin typeface="Georgia"/>
              </a:rPr>
              <a:t>  </a:t>
            </a:r>
            <a:r>
              <a:rPr lang="en-US" sz="2600" dirty="0" err="1">
                <a:latin typeface="Georgia"/>
              </a:rPr>
              <a:t>i</a:t>
            </a:r>
            <a:r>
              <a:rPr lang="en-US" sz="2600" dirty="0">
                <a:latin typeface="Georgia"/>
              </a:rPr>
              <a:t>  </a:t>
            </a:r>
            <a:r>
              <a:rPr lang="en-US" sz="2600" dirty="0" err="1">
                <a:latin typeface="Georgia"/>
              </a:rPr>
              <a:t>najbardziej</a:t>
            </a:r>
            <a:r>
              <a:rPr lang="en-US" sz="2600" dirty="0">
                <a:latin typeface="Georgia"/>
              </a:rPr>
              <a:t>  </a:t>
            </a:r>
            <a:r>
              <a:rPr lang="en-US" sz="2600" dirty="0" err="1">
                <a:latin typeface="Georgia"/>
              </a:rPr>
              <a:t>zaawansowanymi</a:t>
            </a:r>
            <a:r>
              <a:rPr lang="en-US" sz="2600" dirty="0">
                <a:latin typeface="Georgia"/>
              </a:rPr>
              <a:t>   </a:t>
            </a:r>
            <a:r>
              <a:rPr lang="en-US" sz="2600" dirty="0" err="1">
                <a:latin typeface="Georgia"/>
              </a:rPr>
              <a:t>przeglądarkami</a:t>
            </a:r>
            <a:r>
              <a:rPr lang="en-US" sz="2600" dirty="0">
                <a:latin typeface="Georgia"/>
              </a:rPr>
              <a:t>  WWW  </a:t>
            </a:r>
            <a:r>
              <a:rPr lang="en-US" sz="2600" dirty="0" err="1">
                <a:latin typeface="Georgia"/>
              </a:rPr>
              <a:t>może</a:t>
            </a:r>
            <a:r>
              <a:rPr lang="en-US" sz="2600" dirty="0">
                <a:latin typeface="Georgia"/>
              </a:rPr>
              <a:t>  </a:t>
            </a:r>
            <a:r>
              <a:rPr lang="en-US" sz="2600" dirty="0" err="1">
                <a:latin typeface="Georgia"/>
              </a:rPr>
              <a:t>być</a:t>
            </a:r>
            <a:r>
              <a:rPr lang="en-US" sz="2600" dirty="0">
                <a:latin typeface="Georgia"/>
              </a:rPr>
              <a:t>  </a:t>
            </a:r>
            <a:r>
              <a:rPr lang="en-US" sz="2600" dirty="0" err="1">
                <a:latin typeface="Georgia"/>
              </a:rPr>
              <a:t>zażarta</a:t>
            </a:r>
            <a:r>
              <a:rPr lang="en-US" sz="2600" dirty="0">
                <a:latin typeface="Georgia"/>
              </a:rPr>
              <a:t>.</a:t>
            </a:r>
            <a:endParaRPr lang="en-US" sz="2200" dirty="0">
              <a:latin typeface="Georgia"/>
            </a:endParaRPr>
          </a:p>
          <a:p>
            <a:r>
              <a:rPr lang="en-US" sz="2600" dirty="0">
                <a:latin typeface="Georgia"/>
              </a:rPr>
              <a:t> </a:t>
            </a:r>
            <a:r>
              <a:rPr lang="en-US" sz="2600" dirty="0" err="1">
                <a:latin typeface="Georgia"/>
              </a:rPr>
              <a:t>Osoby</a:t>
            </a:r>
            <a:r>
              <a:rPr lang="en-US" sz="2600" dirty="0">
                <a:latin typeface="Georgia"/>
              </a:rPr>
              <a:t>  </a:t>
            </a:r>
            <a:r>
              <a:rPr lang="en-US" sz="2600" dirty="0" err="1">
                <a:latin typeface="Georgia"/>
              </a:rPr>
              <a:t>i</a:t>
            </a:r>
            <a:r>
              <a:rPr lang="en-US" sz="2600" dirty="0">
                <a:latin typeface="Georgia"/>
              </a:rPr>
              <a:t>  </a:t>
            </a:r>
            <a:r>
              <a:rPr lang="en-US" sz="2600" dirty="0" err="1">
                <a:latin typeface="Georgia"/>
              </a:rPr>
              <a:t>firmy</a:t>
            </a:r>
            <a:r>
              <a:rPr lang="en-US" sz="2600" dirty="0">
                <a:latin typeface="Georgia"/>
              </a:rPr>
              <a:t>  </a:t>
            </a:r>
            <a:r>
              <a:rPr lang="en-US" sz="2600" dirty="0" err="1">
                <a:latin typeface="Georgia"/>
              </a:rPr>
              <a:t>zainteresowane</a:t>
            </a:r>
            <a:r>
              <a:rPr lang="en-US" sz="2600" dirty="0">
                <a:latin typeface="Georgia"/>
              </a:rPr>
              <a:t>  </a:t>
            </a:r>
            <a:r>
              <a:rPr lang="en-US" sz="2600" dirty="0" err="1">
                <a:latin typeface="Georgia"/>
              </a:rPr>
              <a:t>przyszłością</a:t>
            </a:r>
            <a:r>
              <a:rPr lang="en-US" sz="2600" dirty="0">
                <a:latin typeface="Georgia"/>
              </a:rPr>
              <a:t>  </a:t>
            </a:r>
            <a:r>
              <a:rPr lang="en-US" sz="2600" dirty="0" err="1">
                <a:latin typeface="Georgia"/>
              </a:rPr>
              <a:t>sieci</a:t>
            </a:r>
            <a:r>
              <a:rPr lang="en-US" sz="2600" dirty="0">
                <a:latin typeface="Georgia"/>
              </a:rPr>
              <a:t>  WWW  </a:t>
            </a:r>
            <a:r>
              <a:rPr lang="en-US" sz="2600" dirty="0" err="1">
                <a:latin typeface="Georgia"/>
              </a:rPr>
              <a:t>utworzyły</a:t>
            </a:r>
            <a:r>
              <a:rPr lang="en-US" sz="2600" dirty="0">
                <a:latin typeface="Georgia"/>
              </a:rPr>
              <a:t>  </a:t>
            </a:r>
            <a:r>
              <a:rPr lang="en-US" sz="2600" dirty="0" err="1">
                <a:latin typeface="Georgia"/>
              </a:rPr>
              <a:t>grupę</a:t>
            </a:r>
            <a:r>
              <a:rPr lang="en-US" sz="2600" dirty="0">
                <a:latin typeface="Georgia"/>
              </a:rPr>
              <a:t>  </a:t>
            </a:r>
            <a:r>
              <a:rPr lang="en-US" sz="2600" dirty="0" err="1">
                <a:latin typeface="Georgia"/>
              </a:rPr>
              <a:t>nazwaną</a:t>
            </a:r>
            <a:r>
              <a:rPr lang="en-US" sz="2600" dirty="0">
                <a:latin typeface="Georgia"/>
              </a:rPr>
              <a:t> </a:t>
            </a:r>
            <a:r>
              <a:rPr lang="en-US" sz="2600" b="1" dirty="0">
                <a:latin typeface="Georgia"/>
              </a:rPr>
              <a:t> WHATWG </a:t>
            </a:r>
            <a:r>
              <a:rPr lang="en-US" sz="2600" dirty="0">
                <a:latin typeface="Georgia"/>
              </a:rPr>
              <a:t>(ang. web hypertext application technology working group). To </a:t>
            </a:r>
            <a:r>
              <a:rPr lang="en-US" sz="2600" dirty="0" err="1">
                <a:latin typeface="Georgia"/>
              </a:rPr>
              <a:t>właśnie</a:t>
            </a:r>
            <a:r>
              <a:rPr lang="en-US" sz="2600" dirty="0">
                <a:latin typeface="Georgia"/>
              </a:rPr>
              <a:t> </a:t>
            </a:r>
            <a:r>
              <a:rPr lang="en-US" sz="2600" dirty="0" err="1">
                <a:latin typeface="Georgia"/>
              </a:rPr>
              <a:t>ona</a:t>
            </a:r>
            <a:r>
              <a:rPr lang="en-US" sz="2600" dirty="0">
                <a:latin typeface="Georgia"/>
              </a:rPr>
              <a:t> we </a:t>
            </a:r>
            <a:r>
              <a:rPr lang="en-US" sz="2600" dirty="0" err="1">
                <a:latin typeface="Georgia"/>
              </a:rPr>
              <a:t>współpracy</a:t>
            </a:r>
            <a:r>
              <a:rPr lang="en-US" sz="2600" dirty="0">
                <a:latin typeface="Georgia"/>
              </a:rPr>
              <a:t> z </a:t>
            </a:r>
            <a:r>
              <a:rPr lang="en-US" sz="2600" dirty="0" err="1">
                <a:latin typeface="Georgia"/>
              </a:rPr>
              <a:t>konsorcjum</a:t>
            </a:r>
            <a:r>
              <a:rPr lang="en-US" sz="2600" dirty="0">
                <a:latin typeface="Georgia"/>
              </a:rPr>
              <a:t> W3C </a:t>
            </a:r>
            <a:r>
              <a:rPr lang="en-US" sz="2600" dirty="0" err="1">
                <a:latin typeface="Georgia"/>
              </a:rPr>
              <a:t>opracowała</a:t>
            </a:r>
            <a:r>
              <a:rPr lang="en-US" sz="2600" dirty="0">
                <a:latin typeface="Georgia"/>
              </a:rPr>
              <a:t> </a:t>
            </a:r>
            <a:r>
              <a:rPr lang="en-US" sz="2600" dirty="0" err="1">
                <a:latin typeface="Georgia"/>
              </a:rPr>
              <a:t>specyfikację</a:t>
            </a:r>
            <a:r>
              <a:rPr lang="en-US" sz="2600" dirty="0">
                <a:latin typeface="Georgia"/>
              </a:rPr>
              <a:t> HTML5.</a:t>
            </a:r>
            <a:endParaRPr lang="en-US" sz="2200" dirty="0">
              <a:latin typeface="Georgia"/>
            </a:endParaRPr>
          </a:p>
          <a:p>
            <a:endParaRPr lang="en-US" sz="2200" dirty="0">
              <a:latin typeface="Georgia"/>
            </a:endParaRP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67AC5D84-BA4D-6112-41A5-FF195D44100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1D996021-5918-2E9F-9B4A-6FAEFD6EC33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0EBFAC4A-6B70-A916-BFB3-49B6BDA1100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C28BC1DD-F7F9-76B3-F29B-C300BAFCB04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82C84886-233B-DFF0-87ED-ECC9BB89102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72349B39-F018-351B-3993-86737BD00CA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8F3CDE9F-D9FE-9822-7FBD-9F70D59E8F2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4F127976-17CA-D60C-502E-E0D598B874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D9F9BF6F-32AE-6261-87DC-AC6D5154A5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EEB46804-F445-AE99-59C7-2BC6764E5C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A06A907A-3A95-2A3D-8E81-6FC5092DF8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="" xmlns:p14="http://schemas.microsoft.com/office/powerpoint/2010/main" val="14903809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407E0059-C452-A582-501C-5FC11F765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620E0814-7390-FDE8-0714-025D7D0290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6322E697-01C5-3A46-62FD-5E47F0CC75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850865FD-AF00-6EED-99C4-C844CD9435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35B274BC-54B8-6D50-B726-69B3C03BD6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D339B38F-0AA8-1A1C-CF5B-9D619410F6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D9A0C8B7-F92F-BED3-6E38-081EA15CAB8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923787F9-6976-343C-BD54-50A9D777DEB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382A9916-8736-B537-30C5-8CE5867C4D5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B99E3C90-4999-DA0C-A07F-4839FB0F135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933D5354-85E7-920B-0753-E687AF2993B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E5CCEFF3-0B12-DA90-3141-BDEA0AD5D58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CED9371A-C480-9D22-8816-E556D3DBCFC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88F6C64A-4272-1793-6335-97BDB795205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4B6EBF74-8B32-AB29-CA83-24EE6D898BE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495BBDA4-D08B-9265-A6FF-48CB1B8DD56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6765CA3E-07FE-534D-A59D-10AEA523BD7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72724CE3-89A4-D3E9-ACBC-46293045EF5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4EFC072D-70F8-B632-0723-3B74E052197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7511B73A-F5F9-66A2-E28B-B450D6CB16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EC91946E-876E-4AAA-C8EE-2E0834C4A7A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2BFDFF55-80CB-7AF4-DD44-9D84418B601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2031DA58-5AD1-6F4B-639F-265C73A85D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AED4C429-6E34-A0A6-AC81-2B951929C7E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433503F3-4601-E6A8-A757-8F0CF34FD52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0301F7EE-10ED-AB68-A2F5-23917F14FE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A0FBFD96-FBFD-0754-17CD-8012D91F0E8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865B454C-63D9-AFD3-A6C7-0810FA5CD1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AB3D7D0D-20F5-DFA3-9EA9-B0395882FCA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3C89129A-CD74-D831-D120-D5204E18BB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39036977-2208-5403-E36C-2E2441D0373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DE89D6-71BD-A85C-8B60-FF2C22221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424456"/>
                </a:solidFill>
                <a:latin typeface="Trebuchet MS"/>
              </a:rPr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B1AE67D-5B8F-BDCF-02FC-3F886BF5F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300" dirty="0" err="1">
                <a:latin typeface="Georgia"/>
              </a:rPr>
              <a:t>Dokumenty</a:t>
            </a:r>
            <a:r>
              <a:rPr lang="en-US" sz="3300" dirty="0">
                <a:latin typeface="Georgia"/>
              </a:rPr>
              <a:t> HTML  to  </a:t>
            </a:r>
            <a:r>
              <a:rPr lang="en-US" sz="3300" dirty="0" err="1">
                <a:latin typeface="Georgia"/>
              </a:rPr>
              <a:t>zwykłe</a:t>
            </a:r>
            <a:r>
              <a:rPr lang="en-US" sz="3300" dirty="0">
                <a:latin typeface="Georgia"/>
              </a:rPr>
              <a:t>  </a:t>
            </a:r>
            <a:r>
              <a:rPr lang="en-US" sz="3300" b="1" dirty="0" err="1">
                <a:latin typeface="Georgia"/>
              </a:rPr>
              <a:t>pliki</a:t>
            </a:r>
            <a:r>
              <a:rPr lang="en-US" sz="3300" b="1" dirty="0">
                <a:latin typeface="Georgia"/>
              </a:rPr>
              <a:t>  </a:t>
            </a:r>
            <a:r>
              <a:rPr lang="en-US" sz="3300" b="1" dirty="0" err="1">
                <a:latin typeface="Georgia"/>
              </a:rPr>
              <a:t>tekstowe</a:t>
            </a:r>
            <a:r>
              <a:rPr lang="en-US" sz="3300" b="1" dirty="0">
                <a:latin typeface="Georgia"/>
              </a:rPr>
              <a:t> </a:t>
            </a:r>
            <a:r>
              <a:rPr lang="en-US" sz="3300" dirty="0">
                <a:latin typeface="Georgia"/>
              </a:rPr>
              <a:t> </a:t>
            </a:r>
            <a:r>
              <a:rPr lang="en-US" sz="3300" dirty="0" err="1">
                <a:latin typeface="Georgia"/>
              </a:rPr>
              <a:t>i</a:t>
            </a:r>
            <a:r>
              <a:rPr lang="en-US" sz="3300" dirty="0">
                <a:latin typeface="Georgia"/>
              </a:rPr>
              <a:t>     </a:t>
            </a:r>
            <a:r>
              <a:rPr lang="en-US" sz="3300" dirty="0" err="1">
                <a:latin typeface="Georgia"/>
              </a:rPr>
              <a:t>dlatego</a:t>
            </a:r>
            <a:r>
              <a:rPr lang="en-US" sz="3300" dirty="0">
                <a:latin typeface="Georgia"/>
              </a:rPr>
              <a:t>  </a:t>
            </a:r>
            <a:r>
              <a:rPr lang="en-US" sz="3300" dirty="0" err="1">
                <a:latin typeface="Georgia"/>
              </a:rPr>
              <a:t>powinny</a:t>
            </a:r>
            <a:r>
              <a:rPr lang="en-US" sz="3300" dirty="0">
                <a:latin typeface="Georgia"/>
              </a:rPr>
              <a:t>  </a:t>
            </a:r>
            <a:r>
              <a:rPr lang="en-US" sz="3300" dirty="0" err="1">
                <a:latin typeface="Georgia"/>
              </a:rPr>
              <a:t>być</a:t>
            </a:r>
            <a:r>
              <a:rPr lang="en-US" sz="3300" dirty="0">
                <a:latin typeface="Georgia"/>
              </a:rPr>
              <a:t>  </a:t>
            </a:r>
            <a:r>
              <a:rPr lang="en-US" sz="3300" dirty="0" err="1">
                <a:latin typeface="Georgia"/>
              </a:rPr>
              <a:t>edytowane</a:t>
            </a:r>
            <a:r>
              <a:rPr lang="en-US" sz="3300" dirty="0">
                <a:latin typeface="Georgia"/>
              </a:rPr>
              <a:t>  za  </a:t>
            </a:r>
            <a:r>
              <a:rPr lang="en-US" sz="3300" dirty="0" err="1">
                <a:latin typeface="Georgia"/>
              </a:rPr>
              <a:t>pomocą</a:t>
            </a:r>
            <a:r>
              <a:rPr lang="en-US" sz="3300" dirty="0">
                <a:latin typeface="Georgia"/>
              </a:rPr>
              <a:t> </a:t>
            </a:r>
            <a:r>
              <a:rPr lang="en-US" sz="3300" dirty="0" err="1">
                <a:latin typeface="Georgia"/>
              </a:rPr>
              <a:t>narzędzi</a:t>
            </a:r>
            <a:r>
              <a:rPr lang="en-US" sz="3300" dirty="0">
                <a:latin typeface="Georgia"/>
              </a:rPr>
              <a:t>  </a:t>
            </a:r>
            <a:r>
              <a:rPr lang="en-US" sz="3300" dirty="0" err="1">
                <a:latin typeface="Georgia"/>
              </a:rPr>
              <a:t>działających</a:t>
            </a:r>
            <a:r>
              <a:rPr lang="en-US" sz="3300" dirty="0">
                <a:latin typeface="Georgia"/>
              </a:rPr>
              <a:t>  z  </a:t>
            </a:r>
            <a:r>
              <a:rPr lang="en-US" sz="3300" dirty="0" err="1">
                <a:latin typeface="Georgia"/>
              </a:rPr>
              <a:t>tego</a:t>
            </a:r>
            <a:r>
              <a:rPr lang="en-US" sz="3300" dirty="0">
                <a:latin typeface="Georgia"/>
              </a:rPr>
              <a:t>  </a:t>
            </a:r>
            <a:r>
              <a:rPr lang="en-US" sz="3300" dirty="0" err="1">
                <a:latin typeface="Georgia"/>
              </a:rPr>
              <a:t>rodzaju</a:t>
            </a:r>
            <a:r>
              <a:rPr lang="en-US" sz="3300" dirty="0">
                <a:latin typeface="Georgia"/>
              </a:rPr>
              <a:t>  </a:t>
            </a:r>
            <a:r>
              <a:rPr lang="en-US" sz="3300" dirty="0" err="1">
                <a:latin typeface="Georgia"/>
              </a:rPr>
              <a:t>plikami</a:t>
            </a:r>
            <a:r>
              <a:rPr lang="en-US" sz="3300" dirty="0">
                <a:latin typeface="Georgia"/>
              </a:rPr>
              <a:t>.  </a:t>
            </a:r>
            <a:endParaRPr lang="en-US" sz="3300" dirty="0">
              <a:latin typeface="Tw Cen MT" panose="020B0602020104020603"/>
            </a:endParaRPr>
          </a:p>
          <a:p>
            <a:endParaRPr lang="en-US" sz="2600" dirty="0">
              <a:latin typeface="Georgia"/>
            </a:endParaRPr>
          </a:p>
          <a:p>
            <a:endParaRPr lang="en-US" sz="2200" dirty="0">
              <a:latin typeface="Georgia"/>
            </a:endParaRP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446A9B0C-7370-C0FF-C548-19D28C083C6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F390F583-D9A8-76A9-389F-6E0A3B06DC6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FBCEF2C7-CDD9-49C0-2F48-CA73556D88E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9B0C1108-BA22-6CAA-20A2-BA04ADB037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ED809350-4CA8-F0F7-E2EC-4E1E8ECFE6D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28E98F90-1022-B2F4-E814-652EA7C43AF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71A76BE5-64F1-055C-6811-6CA5EF7CF2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B5968806-79E4-4ED6-BE4D-E332A3ABAE0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05F377DC-3030-631D-0495-35D5E3FEF0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5B542C58-1EF7-1A8C-F048-E105DFC6FC3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0DE210E7-10E8-AB1B-D643-C5A097CFFB3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="" xmlns:p14="http://schemas.microsoft.com/office/powerpoint/2010/main" val="1076473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1AF199DB-8864-E88D-623A-74C1F514F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85A57C48-C14D-92F8-7B95-469338B900D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22823938-4C11-158C-6CAC-A76F3D2707F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ECB421DB-AFED-72E9-16D1-1860F565FB3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3F17F085-6049-464B-EA42-2349508703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FAEF5360-73C6-DF12-5177-A3ED06E87CD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875CBBB7-CE7E-4928-688D-1B82BB8DEFC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17E8094A-3DD0-A19D-7754-E5B5CC0523C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E339F9B1-8EBE-1F0B-6BD5-E00472277B3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FEC340CA-9DEA-941E-2954-06AA1BE1255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96156EDD-1636-9AC8-DD9E-8D421D5D9FE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576D7236-FF4E-9EC3-599F-2869BA387F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95F82A17-94DF-9AE1-6B63-31D4EE6F632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7B99B812-60A4-740C-28E0-0BF912B35BA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31F83345-8E92-8165-A3EA-65CBB5FD960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88CCE2E9-480A-A4D1-CAD4-D83ECFD81D3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7FEF74B6-DAA8-62D6-E816-ABC865A0D74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286841D6-8410-6C05-0D58-A862F7B9535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6686DDA8-4610-229C-0594-E14E29CBD00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0DD4D935-BBBB-753F-4D40-EEF8DAFCBD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AF3699B6-653E-C5CC-DA58-08087318B16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EC65AD96-AACC-1A3E-5BE1-C70931A2ED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35EC969B-C079-11C2-72B7-9044E022500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BE74E4F3-81C8-9527-766C-F305D65FE0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0B328CCC-C3BB-55AD-713D-E0D8B645740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D4D890E6-764F-7AEB-6EE5-DE157DB53D9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14064F03-8533-1054-5EC6-7B99C281958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E0B52B92-101C-ACDA-5B63-0CCC2B3B85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EC65ED8F-422F-4329-D5D4-2614E47C061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ECE57F65-08E2-9125-9D27-6770CFF1A95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308F2AE0-2356-A610-4E3C-502C9881669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462CF9-FE3D-6D85-40A0-7791B5569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>
                <a:solidFill>
                  <a:srgbClr val="424456"/>
                </a:solidFill>
                <a:latin typeface="Trebuchet MS"/>
              </a:rPr>
              <a:t>Narzędzia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BDD2F36-02BE-A741-0D6D-47896F38F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rgbClr val="A04DA3"/>
                </a:solidFill>
                <a:latin typeface="Georgia"/>
              </a:rPr>
              <a:t>•</a:t>
            </a:r>
            <a:r>
              <a:rPr lang="en-US" sz="2800" dirty="0">
                <a:latin typeface="Georgia"/>
              </a:rPr>
              <a:t>Notepad++ to </a:t>
            </a:r>
            <a:r>
              <a:rPr lang="en-US" sz="2800" dirty="0" err="1">
                <a:latin typeface="Georgia"/>
              </a:rPr>
              <a:t>bezpłatny</a:t>
            </a:r>
            <a:r>
              <a:rPr lang="en-US" sz="2800" dirty="0">
                <a:latin typeface="Georgia"/>
              </a:rPr>
              <a:t>, </a:t>
            </a:r>
            <a:r>
              <a:rPr lang="en-US" sz="2800" dirty="0" err="1">
                <a:latin typeface="Georgia"/>
              </a:rPr>
              <a:t>rozpowszechniany</a:t>
            </a:r>
            <a:r>
              <a:rPr lang="en-US" sz="2800" dirty="0">
                <a:latin typeface="Georgia"/>
              </a:rPr>
              <a:t> </a:t>
            </a:r>
            <a:r>
              <a:rPr lang="en-US" sz="2800" dirty="0" err="1">
                <a:latin typeface="Georgia"/>
              </a:rPr>
              <a:t>jako</a:t>
            </a:r>
            <a:r>
              <a:rPr lang="en-US" sz="2800" dirty="0">
                <a:latin typeface="Georgia"/>
              </a:rPr>
              <a:t> open source. </a:t>
            </a:r>
            <a:endParaRPr lang="en-US" sz="3300" dirty="0">
              <a:latin typeface="Georgia"/>
            </a:endParaRPr>
          </a:p>
          <a:p>
            <a:r>
              <a:rPr lang="en-US" sz="2800" dirty="0">
                <a:solidFill>
                  <a:srgbClr val="A04DA3"/>
                </a:solidFill>
                <a:latin typeface="Georgia"/>
              </a:rPr>
              <a:t>•</a:t>
            </a:r>
            <a:r>
              <a:rPr lang="en-US" sz="2800" dirty="0">
                <a:latin typeface="Georgia"/>
              </a:rPr>
              <a:t>Sublime Text, Brackets, Atom… </a:t>
            </a:r>
            <a:endParaRPr lang="en-US"/>
          </a:p>
          <a:p>
            <a:r>
              <a:rPr lang="en-US" sz="3300" dirty="0">
                <a:latin typeface="Georgia"/>
              </a:rPr>
              <a:t>Visual Studio Code</a:t>
            </a:r>
          </a:p>
          <a:p>
            <a:endParaRPr lang="en-US" sz="2600" dirty="0">
              <a:latin typeface="Georgia"/>
            </a:endParaRPr>
          </a:p>
          <a:p>
            <a:endParaRPr lang="en-US" sz="2200" dirty="0">
              <a:latin typeface="Georgia"/>
            </a:endParaRP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D4379A77-A981-4B23-E21E-E449F882A2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22F79657-18A9-A144-2294-6BA348A1C2E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50F992D2-5969-286A-D52F-B299BBEC0B1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A53A8548-90D0-7E65-9238-3AB5C5C76D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27AE2312-1953-4D16-CB29-BAAF51EF159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987B0CF2-12A4-5268-6C89-E7CA6AEF31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898EEDBB-F27C-CBBC-3DFE-A40752996F2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09854918-13CA-8DB8-E9DC-DB338B91309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1722785E-95F2-9D8E-6BAF-2543299C63A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0B3D3C6E-B788-60B9-E581-37A98AA75C6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2B982EE3-21A7-D759-7FBE-EE2F22A662A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Picture 3" descr="Awesome VS Code extensions. Visual Studio Code is one of the most… | by  Firdaus Jawed | Medium">
            <a:extLst>
              <a:ext uri="{FF2B5EF4-FFF2-40B4-BE49-F238E27FC236}">
                <a16:creationId xmlns="" xmlns:a16="http://schemas.microsoft.com/office/drawing/2014/main" id="{F7628B89-6EBF-F789-E425-00A956AED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011" y="4505467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73598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4DB7DBEC-7335-35E2-3C98-47A1134C4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DC1F2358-FBBC-C09E-EB16-7035E13389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F2FC75C4-CD81-16CA-0F4E-CAD4488887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1901807-7097-80E2-559B-735C9B5475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B88B6C43-78F0-8B5C-B17B-73BB8CC02A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14459466-7F49-1E76-D948-12C9BDD6DD7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8AB47028-06DB-8C0F-F8D8-1BE8744A86D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43983845-455D-AF8D-6CFA-6EE97867BE6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566B7428-F44C-A201-1FA1-F20D344DF9F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D2F3FFA1-DBF8-29FB-CCAB-D9F519F7367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2740481E-0E67-486E-F9FC-11E20629B1D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99B7CCE5-6181-D9D9-FF48-C8EDC2C828A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05AF0A06-A159-F3B8-FE11-22B3D9932D3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819290DF-7EFF-F65B-39FA-C9C0D54C0C2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5E8B4F30-B696-A4E9-D708-88D42F9A816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089FA18B-6BAC-D8FD-2D3C-96698171157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BEAF746E-06C9-48C1-90C0-7D98E0CF9FE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C4438598-4CCF-DD09-CB58-E3049AE6624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FB2A8924-55A4-F397-BAD2-9EE082D8572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7C161AD5-D2C7-CDEE-B3C1-20E1D0434D9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095FF049-DA7E-48D5-01DA-6127DE36753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8A4A456C-33FE-4B1B-42B7-9FA079FA310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A6ED532F-B109-DDEB-FE4E-48D25CD154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DB29E067-F3DC-797A-CAC1-99161E8301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0E9AD63B-B3F4-8CFF-860A-5F809A0777C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3EE22D61-D442-88F7-9210-C8AA1E3B3CB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939DC432-ABCD-99A4-3213-2E4C70E9D6C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A96164C1-7359-51CF-345A-B973267A0FF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D81563A5-05A9-A8CC-B6A5-46846E7410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62528752-BD52-ADF0-67D5-52DCFA6E24A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CF82B698-A06A-32F3-382F-2DF219945E4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63818E-2B8C-C1A4-7D1F-B907FE166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solidFill>
                  <a:srgbClr val="424456"/>
                </a:solidFill>
                <a:latin typeface="Trebuchet MS"/>
              </a:rPr>
              <a:t>ZAsada</a:t>
            </a:r>
            <a:r>
              <a:rPr lang="en-US" sz="4000" dirty="0">
                <a:solidFill>
                  <a:srgbClr val="424456"/>
                </a:solidFill>
                <a:latin typeface="Trebuchet MS"/>
              </a:rPr>
              <a:t> </a:t>
            </a:r>
            <a:r>
              <a:rPr lang="en-US" sz="4000" dirty="0" err="1">
                <a:solidFill>
                  <a:srgbClr val="424456"/>
                </a:solidFill>
                <a:latin typeface="Trebuchet MS"/>
              </a:rPr>
              <a:t>działania</a:t>
            </a:r>
            <a:r>
              <a:rPr lang="en-US" sz="4000" dirty="0">
                <a:solidFill>
                  <a:srgbClr val="424456"/>
                </a:solidFill>
                <a:latin typeface="Trebuchet MS"/>
              </a:rPr>
              <a:t> </a:t>
            </a:r>
            <a:r>
              <a:rPr lang="en-US" sz="4000" dirty="0" err="1">
                <a:solidFill>
                  <a:srgbClr val="424456"/>
                </a:solidFill>
                <a:latin typeface="Trebuchet MS"/>
              </a:rPr>
              <a:t>apliakcji</a:t>
            </a:r>
            <a:r>
              <a:rPr lang="en-US" sz="4000" dirty="0">
                <a:solidFill>
                  <a:srgbClr val="424456"/>
                </a:solidFill>
                <a:latin typeface="Trebuchet MS"/>
              </a:rPr>
              <a:t> </a:t>
            </a:r>
            <a:r>
              <a:rPr lang="en-US" sz="4000" dirty="0" err="1">
                <a:solidFill>
                  <a:srgbClr val="424456"/>
                </a:solidFill>
                <a:latin typeface="Trebuchet MS"/>
              </a:rPr>
              <a:t>internetowych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21CCBD3-7135-924D-4769-92F663233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endParaRPr lang="en-US" sz="2800" dirty="0">
              <a:latin typeface="Georgia"/>
            </a:endParaRPr>
          </a:p>
          <a:p>
            <a:endParaRPr lang="en-US" sz="2600" dirty="0">
              <a:latin typeface="Georgia"/>
            </a:endParaRPr>
          </a:p>
          <a:p>
            <a:endParaRPr lang="en-US" sz="2200" dirty="0">
              <a:latin typeface="Georgia"/>
            </a:endParaRP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FE3C6A6E-4BED-13FA-E5D6-368C8FABA8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841FF8E9-EDF0-BB24-0C84-B28F6B0548B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84DDF3A1-F2E0-97F4-E2DC-373702F969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785A9D80-1F15-D3BF-1AB9-BB4BCEF2DAB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2ADB794A-8192-8756-C6F6-324ACDAA36F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537D88B2-B2E9-FA67-2CA3-7368B5376B5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FFA870B7-E98A-234E-9F49-423856A915A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2477C682-4104-0C81-2FB5-3798DAED2E9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76721396-486B-7981-C85C-8FB08D148C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17026785-EE03-131D-E88D-268165D908C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0EB5EEC1-16CF-97D0-51D3-5C38C63E606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29698" name="Picture 2" descr="REST APIs Explained - 4 Component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12448" y="1745674"/>
            <a:ext cx="7077254" cy="49599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716239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wód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75</TotalTime>
  <Words>1117</Words>
  <Application>Microsoft Office PowerPoint</Application>
  <PresentationFormat>Niestandardowy</PresentationFormat>
  <Paragraphs>187</Paragraphs>
  <Slides>45</Slides>
  <Notes>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45</vt:i4>
      </vt:variant>
    </vt:vector>
  </HeadingPairs>
  <TitlesOfParts>
    <vt:vector size="46" baseType="lpstr">
      <vt:lpstr>Obwód</vt:lpstr>
      <vt:lpstr>Projektowanie serwisów internetowych - Podstawy</vt:lpstr>
      <vt:lpstr>Slajd 2</vt:lpstr>
      <vt:lpstr>Plan wykładu (sylabus)</vt:lpstr>
      <vt:lpstr>Warunki zaliczenia</vt:lpstr>
      <vt:lpstr>Kto rządzi internetem</vt:lpstr>
      <vt:lpstr>Kto rządzi internetem</vt:lpstr>
      <vt:lpstr>HTML</vt:lpstr>
      <vt:lpstr>Narzędzia</vt:lpstr>
      <vt:lpstr>ZAsada działania apliakcji internetowych</vt:lpstr>
      <vt:lpstr>HTML</vt:lpstr>
      <vt:lpstr>Języki znaczników</vt:lpstr>
      <vt:lpstr>HTML nie definiuje wyglądu strony</vt:lpstr>
      <vt:lpstr>Historia HTML </vt:lpstr>
      <vt:lpstr>HTML5</vt:lpstr>
      <vt:lpstr>Wszystkie elementy języka HTML5</vt:lpstr>
      <vt:lpstr>Wszystkie elementy języka HTML5</vt:lpstr>
      <vt:lpstr>Znaczniki (ang. Tagi) wycofane w HTML5</vt:lpstr>
      <vt:lpstr>Struktura dokumentu HTML5</vt:lpstr>
      <vt:lpstr>Dobra praktyka</vt:lpstr>
      <vt:lpstr>Google- narzędzia developerskie</vt:lpstr>
      <vt:lpstr>Znaczniki otwierające i zamykające</vt:lpstr>
      <vt:lpstr>Znaczniki otwierające i zamykające</vt:lpstr>
      <vt:lpstr>Znaczniki otwierające i zamykające</vt:lpstr>
      <vt:lpstr>Znaczniki otwierające i zamykające</vt:lpstr>
      <vt:lpstr>Znaczniki otwierające i zamykające</vt:lpstr>
      <vt:lpstr>Konstrukcje niepoprawne</vt:lpstr>
      <vt:lpstr>Wielkość liter w nazwach znaczników</vt:lpstr>
      <vt:lpstr>Białe znaki wewnątrz znaczników</vt:lpstr>
      <vt:lpstr>Zagnieżdżanie elementów</vt:lpstr>
      <vt:lpstr>Znaki specjalne</vt:lpstr>
      <vt:lpstr>Znaki specjalne</vt:lpstr>
      <vt:lpstr>Znaki specjalne</vt:lpstr>
      <vt:lpstr>Atrybuty znaczników</vt:lpstr>
      <vt:lpstr>Komentarze</vt:lpstr>
      <vt:lpstr>Metody kodowania polskich znaków diakrytycznych</vt:lpstr>
      <vt:lpstr>Metody kodowania polskich znaków diakrytycznych</vt:lpstr>
      <vt:lpstr>Metody kodowania polskich znaków diakrytycznych</vt:lpstr>
      <vt:lpstr>Element meta ustalający kodowanie dokumentu HTML5</vt:lpstr>
      <vt:lpstr>Atrybut lang</vt:lpstr>
      <vt:lpstr>Jakiego kodowania używać?</vt:lpstr>
      <vt:lpstr>HTML poprawny składniowo</vt:lpstr>
      <vt:lpstr>HTML poprawny składniowo</vt:lpstr>
      <vt:lpstr>HTML poprawny składniowo</vt:lpstr>
      <vt:lpstr>Metody sprawdzania poprawności składniowej</vt:lpstr>
      <vt:lpstr>Stosuj DOCTYPE języka HTML5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hp</cp:lastModifiedBy>
  <cp:revision>252</cp:revision>
  <dcterms:created xsi:type="dcterms:W3CDTF">2024-01-23T13:21:05Z</dcterms:created>
  <dcterms:modified xsi:type="dcterms:W3CDTF">2024-02-22T15:09:39Z</dcterms:modified>
</cp:coreProperties>
</file>